
<file path=[Content_Types].xml><?xml version="1.0" encoding="utf-8"?>
<Types xmlns="http://schemas.openxmlformats.org/package/2006/content-types"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90" r:id="rId3"/>
    <p:sldId id="325" r:id="rId5"/>
    <p:sldId id="330" r:id="rId6"/>
    <p:sldId id="328" r:id="rId7"/>
    <p:sldId id="293" r:id="rId8"/>
  </p:sldIdLst>
  <p:sldSz cx="12190095" cy="6859270"/>
  <p:notesSz cx="6858000" cy="9144000"/>
  <p:custDataLst>
    <p:tags r:id="rId12"/>
  </p:custData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608330" indent="-15113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1217930" indent="-30353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827530" indent="-45593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2437130" indent="-60833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166" autoAdjust="0"/>
    <p:restoredTop sz="94103" autoAdjust="0"/>
  </p:normalViewPr>
  <p:slideViewPr>
    <p:cSldViewPr snapToGrid="0">
      <p:cViewPr varScale="1">
        <p:scale>
          <a:sx n="101" d="100"/>
          <a:sy n="101" d="100"/>
        </p:scale>
        <p:origin x="58" y="106"/>
      </p:cViewPr>
      <p:guideLst>
        <p:guide orient="horz" pos="2171"/>
        <p:guide pos="3825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8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5C6BEBE5-1D2E-4BBB-B5B5-B5B0DDA0484F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3077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fld id="{54E9BCF5-12D1-4D51-BB26-20A5554EDFDB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83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79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75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71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5122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>
              <a:lnSpc>
                <a:spcPct val="150000"/>
              </a:lnSpc>
            </a:pPr>
            <a:endParaRPr lang="en-US" altLang="zh-CN" u="none" dirty="0" smtClean="0"/>
          </a:p>
        </p:txBody>
      </p:sp>
      <p:sp>
        <p:nvSpPr>
          <p:cNvPr id="5123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1255B2E5-2FCE-436A-B4A8-B33C8ED88E6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 dirty="0">
              <a:sym typeface="+mn-ea"/>
            </a:endParaRPr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 dirty="0">
              <a:sym typeface="+mn-ea"/>
            </a:endParaRPr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150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lstStyle/>
          <a:p>
            <a:pPr lvl="0"/>
            <a:r>
              <a:rPr lang="en-US" altLang="zh-CN" dirty="0">
                <a:ea typeface="宋体" panose="02010600030101010101" pitchFamily="2" charset="-122"/>
              </a:rPr>
              <a:t>(2022-3)</a:t>
            </a:r>
            <a:endParaRPr lang="en-US" altLang="zh-CN" dirty="0">
              <a:ea typeface="宋体" panose="02010600030101010101" pitchFamily="2" charset="-122"/>
            </a:endParaRPr>
          </a:p>
        </p:txBody>
      </p:sp>
      <p:sp>
        <p:nvSpPr>
          <p:cNvPr id="2150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3802" y="1122622"/>
            <a:ext cx="9142810" cy="2388153"/>
          </a:xfrm>
        </p:spPr>
        <p:txBody>
          <a:bodyPr anchor="b"/>
          <a:lstStyle>
            <a:lvl1pPr algn="ctr">
              <a:defRPr sz="80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3802" y="3602871"/>
            <a:ext cx="9142810" cy="1656146"/>
          </a:xfrm>
        </p:spPr>
        <p:txBody>
          <a:bodyPr/>
          <a:lstStyle>
            <a:lvl1pPr marL="0" indent="0" algn="ctr">
              <a:buNone/>
              <a:defRPr sz="3200"/>
            </a:lvl1pPr>
            <a:lvl2pPr marL="609600" indent="0" algn="ctr">
              <a:buNone/>
              <a:defRPr sz="2700"/>
            </a:lvl2pPr>
            <a:lvl3pPr marL="1219200" indent="0" algn="ctr">
              <a:buNone/>
              <a:defRPr sz="2400"/>
            </a:lvl3pPr>
            <a:lvl4pPr marL="1828800" indent="0" algn="ctr">
              <a:buNone/>
              <a:defRPr sz="2100"/>
            </a:lvl4pPr>
            <a:lvl5pPr marL="2438400" indent="0" algn="ctr">
              <a:buNone/>
              <a:defRPr sz="2100"/>
            </a:lvl5pPr>
            <a:lvl6pPr marL="3048000" indent="0" algn="ctr">
              <a:buNone/>
              <a:defRPr sz="2100"/>
            </a:lvl6pPr>
            <a:lvl7pPr marL="3657600" indent="0" algn="ctr">
              <a:buNone/>
              <a:defRPr sz="2100"/>
            </a:lvl7pPr>
            <a:lvl8pPr marL="4267200" indent="0" algn="ctr">
              <a:buNone/>
              <a:defRPr sz="2100"/>
            </a:lvl8pPr>
            <a:lvl9pPr marL="4876800" indent="0" algn="ctr">
              <a:buNone/>
              <a:defRPr sz="2100"/>
            </a:lvl9pPr>
          </a:lstStyle>
          <a:p>
            <a:r>
              <a:rPr lang="zh-CN" altLang="en-US" noProof="1"/>
              <a:t>单击此处编辑母版副标题样式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B2F29BB-4B58-48F0-8816-507D728BD8A0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6E2109C-B8F2-45FB-BCEC-95E3A0D8993E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3766" y="365211"/>
            <a:ext cx="2628558" cy="5813184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093" y="365211"/>
            <a:ext cx="7733293" cy="5813184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B6885C-24B6-4E1E-8492-16D36C584FA6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19802C2-E10E-49A8-8A3E-31E7DD595A64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745" y="1710135"/>
            <a:ext cx="10514231" cy="2853398"/>
          </a:xfrm>
        </p:spPr>
        <p:txBody>
          <a:bodyPr anchor="b"/>
          <a:lstStyle>
            <a:lvl1pPr>
              <a:defRPr sz="80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745" y="4590528"/>
            <a:ext cx="10514231" cy="1500534"/>
          </a:xfrm>
        </p:spPr>
        <p:txBody>
          <a:bodyPr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6096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2pPr>
            <a:lvl3pPr marL="12192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18288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4pPr>
            <a:lvl5pPr marL="24384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5pPr>
            <a:lvl6pPr marL="30480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6pPr>
            <a:lvl7pPr marL="36576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7pPr>
            <a:lvl8pPr marL="42672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8pPr>
            <a:lvl9pPr marL="48768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79D7B6F-1070-41B6-A8A6-1C1D30145B6C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092" y="1826048"/>
            <a:ext cx="5180926" cy="4352346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1398" y="1826048"/>
            <a:ext cx="5180926" cy="4352346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7F7804F-C22F-4105-B851-BB69C5DFCE82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1" y="365210"/>
            <a:ext cx="10514231" cy="1325870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680" y="1681552"/>
            <a:ext cx="5157115" cy="82410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00" b="1"/>
            </a:lvl4pPr>
            <a:lvl5pPr marL="2438400" indent="0">
              <a:buNone/>
              <a:defRPr sz="2100" b="1"/>
            </a:lvl5pPr>
            <a:lvl6pPr marL="3048000" indent="0">
              <a:buNone/>
              <a:defRPr sz="2100" b="1"/>
            </a:lvl6pPr>
            <a:lvl7pPr marL="3657600" indent="0">
              <a:buNone/>
              <a:defRPr sz="2100" b="1"/>
            </a:lvl7pPr>
            <a:lvl8pPr marL="4267200" indent="0">
              <a:buNone/>
              <a:defRPr sz="2100" b="1"/>
            </a:lvl8pPr>
            <a:lvl9pPr marL="4876800" indent="0">
              <a:buNone/>
              <a:defRPr sz="21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680" y="2505657"/>
            <a:ext cx="5157115" cy="3685441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1403" y="1681552"/>
            <a:ext cx="5182513" cy="82410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00" b="1"/>
            </a:lvl4pPr>
            <a:lvl5pPr marL="2438400" indent="0">
              <a:buNone/>
              <a:defRPr sz="2100" b="1"/>
            </a:lvl5pPr>
            <a:lvl6pPr marL="3048000" indent="0">
              <a:buNone/>
              <a:defRPr sz="2100" b="1"/>
            </a:lvl6pPr>
            <a:lvl7pPr marL="3657600" indent="0">
              <a:buNone/>
              <a:defRPr sz="2100" b="1"/>
            </a:lvl7pPr>
            <a:lvl8pPr marL="4267200" indent="0">
              <a:buNone/>
              <a:defRPr sz="2100" b="1"/>
            </a:lvl8pPr>
            <a:lvl9pPr marL="4876800" indent="0">
              <a:buNone/>
              <a:defRPr sz="21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1403" y="2505657"/>
            <a:ext cx="5182513" cy="3685441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E04E12-DEE3-41B9-AD38-8CF39C660169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0221EFE-4BC2-495B-900A-501AA63EF991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5DF91A-2561-4F59-AF99-6D7034613CDA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5" y="457306"/>
            <a:ext cx="3931724" cy="1600571"/>
          </a:xfrm>
        </p:spPr>
        <p:txBody>
          <a:bodyPr anchor="b"/>
          <a:lstStyle>
            <a:lvl1pPr>
              <a:defRPr sz="43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2518" y="987655"/>
            <a:ext cx="6171398" cy="4874754"/>
          </a:xfrm>
        </p:spPr>
        <p:txBody>
          <a:bodyPr/>
          <a:lstStyle>
            <a:lvl1pPr>
              <a:defRPr sz="4300"/>
            </a:lvl1pPr>
            <a:lvl2pPr>
              <a:defRPr sz="37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685" y="2057877"/>
            <a:ext cx="3931724" cy="3812471"/>
          </a:xfrm>
        </p:spPr>
        <p:txBody>
          <a:bodyPr/>
          <a:lstStyle>
            <a:lvl1pPr marL="0" indent="0">
              <a:buNone/>
              <a:defRPr sz="2100"/>
            </a:lvl1pPr>
            <a:lvl2pPr marL="609600" indent="0">
              <a:buNone/>
              <a:defRPr sz="1900"/>
            </a:lvl2pPr>
            <a:lvl3pPr marL="1219200" indent="0">
              <a:buNone/>
              <a:defRPr sz="1600"/>
            </a:lvl3pPr>
            <a:lvl4pPr marL="1828800" indent="0">
              <a:buNone/>
              <a:defRPr sz="1300"/>
            </a:lvl4pPr>
            <a:lvl5pPr marL="2438400" indent="0">
              <a:buNone/>
              <a:defRPr sz="1300"/>
            </a:lvl5pPr>
            <a:lvl6pPr marL="3048000" indent="0">
              <a:buNone/>
              <a:defRPr sz="1300"/>
            </a:lvl6pPr>
            <a:lvl7pPr marL="3657600" indent="0">
              <a:buNone/>
              <a:defRPr sz="1300"/>
            </a:lvl7pPr>
            <a:lvl8pPr marL="4267200" indent="0">
              <a:buNone/>
              <a:defRPr sz="1300"/>
            </a:lvl8pPr>
            <a:lvl9pPr marL="4876800" indent="0">
              <a:buNone/>
              <a:defRPr sz="13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537606-E014-4704-BCFA-F34B12E08119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5" y="457306"/>
            <a:ext cx="3931724" cy="1600571"/>
          </a:xfrm>
        </p:spPr>
        <p:txBody>
          <a:bodyPr anchor="b"/>
          <a:lstStyle>
            <a:lvl1pPr>
              <a:defRPr sz="43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2518" y="987655"/>
            <a:ext cx="6171398" cy="4874754"/>
          </a:xfrm>
        </p:spPr>
        <p:txBody>
          <a:bodyPr rtlCol="0">
            <a:normAutofit/>
          </a:bodyPr>
          <a:lstStyle>
            <a:lvl1pPr marL="0" indent="0">
              <a:buNone/>
              <a:defRPr sz="4300"/>
            </a:lvl1pPr>
            <a:lvl2pPr marL="609600" indent="0">
              <a:buNone/>
              <a:defRPr sz="3700"/>
            </a:lvl2pPr>
            <a:lvl3pPr marL="1219200" indent="0">
              <a:buNone/>
              <a:defRPr sz="3200"/>
            </a:lvl3pPr>
            <a:lvl4pPr marL="1828800" indent="0">
              <a:buNone/>
              <a:defRPr sz="2700"/>
            </a:lvl4pPr>
            <a:lvl5pPr marL="2438400" indent="0">
              <a:buNone/>
              <a:defRPr sz="2700"/>
            </a:lvl5pPr>
            <a:lvl6pPr marL="3048000" indent="0">
              <a:buNone/>
              <a:defRPr sz="2700"/>
            </a:lvl6pPr>
            <a:lvl7pPr marL="3657600" indent="0">
              <a:buNone/>
              <a:defRPr sz="2700"/>
            </a:lvl7pPr>
            <a:lvl8pPr marL="4267200" indent="0">
              <a:buNone/>
              <a:defRPr sz="2700"/>
            </a:lvl8pPr>
            <a:lvl9pPr marL="4876800" indent="0">
              <a:buNone/>
              <a:defRPr sz="2700"/>
            </a:lvl9pPr>
          </a:lstStyle>
          <a:p>
            <a:pPr lvl="0"/>
            <a:endParaRPr 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685" y="2057877"/>
            <a:ext cx="3931724" cy="3812471"/>
          </a:xfrm>
        </p:spPr>
        <p:txBody>
          <a:bodyPr/>
          <a:lstStyle>
            <a:lvl1pPr marL="0" indent="0">
              <a:buNone/>
              <a:defRPr sz="2100"/>
            </a:lvl1pPr>
            <a:lvl2pPr marL="609600" indent="0">
              <a:buNone/>
              <a:defRPr sz="1900"/>
            </a:lvl2pPr>
            <a:lvl3pPr marL="1219200" indent="0">
              <a:buNone/>
              <a:defRPr sz="1600"/>
            </a:lvl3pPr>
            <a:lvl4pPr marL="1828800" indent="0">
              <a:buNone/>
              <a:defRPr sz="1300"/>
            </a:lvl4pPr>
            <a:lvl5pPr marL="2438400" indent="0">
              <a:buNone/>
              <a:defRPr sz="1300"/>
            </a:lvl5pPr>
            <a:lvl6pPr marL="3048000" indent="0">
              <a:buNone/>
              <a:defRPr sz="1300"/>
            </a:lvl6pPr>
            <a:lvl7pPr marL="3657600" indent="0">
              <a:buNone/>
              <a:defRPr sz="1300"/>
            </a:lvl7pPr>
            <a:lvl8pPr marL="4267200" indent="0">
              <a:buNone/>
              <a:defRPr sz="1300"/>
            </a:lvl8pPr>
            <a:lvl9pPr marL="4876800" indent="0">
              <a:buNone/>
              <a:defRPr sz="13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295A0F-A7F1-4B44-83DC-2C3B4A18B875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4013" cy="13255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121917" tIns="60958" rIns="121917" bIns="60958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838200" y="1825625"/>
            <a:ext cx="10514013" cy="43529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121917" tIns="60958" rIns="121917" bIns="60958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 eaLnBrk="1" hangingPunct="1">
              <a:defRPr sz="160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 algn="ctr" eaLnBrk="1" hangingPunct="1">
              <a:defRPr sz="160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 algn="r">
              <a:defRPr sz="16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F129759E-47CE-4A4C-B3CD-32BD4A364F0F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5pPr>
      <a:lvl6pPr marL="6096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6pPr>
      <a:lvl7pPr marL="12192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7pPr>
      <a:lvl8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8pPr>
      <a:lvl9pPr marL="24384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303530" indent="-303530" algn="l" rtl="0" eaLnBrk="0" fontAlgn="base" hangingPunct="0">
        <a:lnSpc>
          <a:spcPct val="90000"/>
        </a:lnSpc>
        <a:spcBef>
          <a:spcPts val="1340"/>
        </a:spcBef>
        <a:spcAft>
          <a:spcPct val="0"/>
        </a:spcAft>
        <a:buFont typeface="Arial" panose="020B0604020202020204" pitchFamily="34" charset="0"/>
        <a:buChar char="•"/>
        <a:defRPr sz="3700" kern="1200">
          <a:solidFill>
            <a:schemeClr val="tx1"/>
          </a:solidFill>
          <a:latin typeface="+mn-lt"/>
          <a:ea typeface="+mn-ea"/>
          <a:cs typeface="+mn-cs"/>
        </a:defRPr>
      </a:lvl1pPr>
      <a:lvl2pPr marL="9131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27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1323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7419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3.xml"/><Relationship Id="rId1" Type="http://schemas.openxmlformats.org/officeDocument/2006/relationships/tags" Target="../tags/tag2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5.xml"/><Relationship Id="rId1" Type="http://schemas.openxmlformats.org/officeDocument/2006/relationships/tags" Target="../tags/tag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/>
          <p:cNvSpPr>
            <a:spLocks noGrp="1"/>
          </p:cNvSpPr>
          <p:nvPr>
            <p:ph type="ctrTitle"/>
          </p:nvPr>
        </p:nvSpPr>
        <p:spPr>
          <a:xfrm>
            <a:off x="1395730" y="1885950"/>
            <a:ext cx="9335135" cy="2337435"/>
          </a:xfrm>
        </p:spPr>
        <p:txBody>
          <a:bodyPr anchor="ctr"/>
          <a:lstStyle/>
          <a:p>
            <a:pPr eaLnBrk="1" hangingPunct="1">
              <a:lnSpc>
                <a:spcPts val="6280"/>
              </a:lnSpc>
              <a:defRPr/>
            </a:pPr>
            <a:r>
              <a:rPr lang="en-US" altLang="zh-CN" sz="2800" dirty="0">
                <a:latin typeface="+mn-lt"/>
              </a:rPr>
              <a:t>Discussion on handling of CA related test cases among WIs</a:t>
            </a:r>
            <a:endParaRPr lang="en-US" altLang="zh-CN" sz="2800" dirty="0">
              <a:latin typeface="+mn-lt"/>
            </a:endParaRPr>
          </a:p>
        </p:txBody>
      </p:sp>
      <p:sp>
        <p:nvSpPr>
          <p:cNvPr id="4098" name="副标题 2"/>
          <p:cNvSpPr>
            <a:spLocks noGrp="1" noChangeArrowheads="1"/>
          </p:cNvSpPr>
          <p:nvPr>
            <p:ph type="subTitle" idx="1"/>
          </p:nvPr>
        </p:nvSpPr>
        <p:spPr>
          <a:xfrm>
            <a:off x="215900" y="4736465"/>
            <a:ext cx="11703050" cy="1524635"/>
          </a:xfrm>
        </p:spPr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en-US" altLang="zh-CN" sz="2800" dirty="0" smtClean="0"/>
              <a:t>CMCC, Huawei, Hisilicon, Ericsson</a:t>
            </a:r>
            <a:endParaRPr lang="zh-CN" altLang="en-US" sz="2800" dirty="0" smtClean="0">
              <a:solidFill>
                <a:schemeClr val="tx1"/>
              </a:solidFill>
              <a:sym typeface="+mn-ea"/>
            </a:endParaRPr>
          </a:p>
        </p:txBody>
      </p:sp>
      <p:sp>
        <p:nvSpPr>
          <p:cNvPr id="4099" name="RS_Classification_Standard"/>
          <p:cNvSpPr txBox="1">
            <a:spLocks noChangeArrowheads="1"/>
          </p:cNvSpPr>
          <p:nvPr/>
        </p:nvSpPr>
        <p:spPr bwMode="auto"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sp>
        <p:nvSpPr>
          <p:cNvPr id="3" name="Subtitle 4"/>
          <p:cNvSpPr txBox="1"/>
          <p:nvPr/>
        </p:nvSpPr>
        <p:spPr bwMode="auto">
          <a:xfrm>
            <a:off x="195263" y="88900"/>
            <a:ext cx="11757025" cy="11096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72000" tIns="0" rIns="72000" bIns="0" anchor="ctr"/>
          <a:lstStyle>
            <a:lvl1pPr marL="0" indent="0" algn="l" rtl="0" eaLnBrk="1" fontAlgn="base" hangingPunct="1">
              <a:lnSpc>
                <a:spcPct val="75000"/>
              </a:lnSpc>
              <a:spcBef>
                <a:spcPts val="0"/>
              </a:spcBef>
              <a:spcAft>
                <a:spcPct val="0"/>
              </a:spcAft>
              <a:buClr>
                <a:srgbClr val="00A9D4"/>
              </a:buClr>
              <a:buFont typeface="Arial" panose="020B0604020202020204" pitchFamily="34" charset="0"/>
              <a:buNone/>
              <a:defRPr sz="30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3400" indent="-1778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892175" indent="-17970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3pPr>
            <a:lvl4pPr marL="125285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-"/>
              <a:defRPr sz="2000">
                <a:solidFill>
                  <a:schemeClr val="tx1"/>
                </a:solidFill>
                <a:latin typeface="+mn-lt"/>
              </a:defRPr>
            </a:lvl4pPr>
            <a:lvl5pPr marL="16148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5pPr>
            <a:lvl6pPr marL="20720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92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4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6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lnSpc>
                <a:spcPct val="100000"/>
              </a:lnSpc>
              <a:defRPr/>
            </a:pPr>
            <a:r>
              <a:rPr lang="en-GB" altLang="zh-CN" sz="2400" b="1" dirty="0" smtClean="0"/>
              <a:t>3GPP TSG-RAN5 Meeting #</a:t>
            </a:r>
            <a:r>
              <a:rPr lang="en-US" altLang="en-GB" sz="2400" b="1" dirty="0" smtClean="0"/>
              <a:t>95</a:t>
            </a:r>
            <a:r>
              <a:rPr lang="en-GB" altLang="zh-CN" sz="2400" b="1" dirty="0" smtClean="0"/>
              <a:t>-e</a:t>
            </a:r>
            <a:r>
              <a:rPr lang="en-US" sz="2400" kern="0" dirty="0" smtClean="0"/>
              <a:t> 						      </a:t>
            </a:r>
            <a:r>
              <a:rPr lang="en-US" altLang="zh-CN" sz="2400" b="1" dirty="0" smtClean="0">
                <a:solidFill>
                  <a:schemeClr val="tx1"/>
                </a:solidFill>
              </a:rPr>
              <a:t>R5-222872</a:t>
            </a:r>
            <a:r>
              <a:rPr lang="en-US" altLang="zh-CN" sz="2400" b="1" dirty="0" smtClean="0">
                <a:solidFill>
                  <a:srgbClr val="FF0000"/>
                </a:solidFill>
              </a:rPr>
              <a:t>r1</a:t>
            </a:r>
            <a:endParaRPr lang="en-US" altLang="zh-CN" sz="2400" b="1" dirty="0" smtClean="0"/>
          </a:p>
          <a:p>
            <a:pPr>
              <a:lnSpc>
                <a:spcPct val="100000"/>
              </a:lnSpc>
              <a:defRPr/>
            </a:pPr>
            <a:r>
              <a:rPr lang="en-GB" altLang="zh-CN" sz="2400" b="1" dirty="0" smtClean="0"/>
              <a:t>Electronic Meeting, </a:t>
            </a:r>
            <a:r>
              <a:rPr lang="en-US" altLang="en-GB" sz="2400" b="1" dirty="0" smtClean="0"/>
              <a:t>May 9</a:t>
            </a:r>
            <a:r>
              <a:rPr lang="en-GB" altLang="zh-CN" sz="2400" b="1" dirty="0" smtClean="0"/>
              <a:t> – </a:t>
            </a:r>
            <a:r>
              <a:rPr lang="en-US" altLang="en-GB" sz="2400" b="1" dirty="0" smtClean="0"/>
              <a:t>May 20,</a:t>
            </a:r>
            <a:r>
              <a:rPr lang="en-GB" altLang="zh-CN" sz="2400" b="1" dirty="0" smtClean="0"/>
              <a:t> 202</a:t>
            </a:r>
            <a:r>
              <a:rPr lang="en-US" altLang="en-GB" sz="2400" b="1" dirty="0" smtClean="0"/>
              <a:t>2</a:t>
            </a:r>
            <a:endParaRPr lang="en-US" altLang="en-GB" sz="2400" b="1" dirty="0" smtClean="0"/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371475" y="-45720"/>
            <a:ext cx="11577955" cy="727710"/>
          </a:xfrm>
        </p:spPr>
        <p:txBody>
          <a:bodyPr/>
          <a:lstStyle/>
          <a:p>
            <a:pPr eaLnBrk="1" hangingPunct="1"/>
            <a:r>
              <a:rPr lang="en-US" altLang="zh-CN" sz="3200" b="1" dirty="0" smtClean="0">
                <a:solidFill>
                  <a:schemeClr val="tx1"/>
                </a:solidFill>
              </a:rPr>
              <a:t>Background</a:t>
            </a:r>
            <a:endParaRPr lang="en-US" altLang="zh-CN" sz="3200" b="1" dirty="0" smtClean="0">
              <a:solidFill>
                <a:schemeClr val="tx1"/>
              </a:solidFill>
            </a:endParaRPr>
          </a:p>
        </p:txBody>
      </p:sp>
      <p:sp>
        <p:nvSpPr>
          <p:cNvPr id="6146" name="RS_Classification_Standard"/>
          <p:cNvSpPr txBox="1">
            <a:spLocks noChangeArrowheads="1"/>
          </p:cNvSpPr>
          <p:nvPr/>
        </p:nvSpPr>
        <p:spPr bwMode="auto">
          <a:xfrm>
            <a:off x="12036425" y="61769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chemeClr val="tx1"/>
              </a:solidFill>
            </a:endParaRPr>
          </a:p>
        </p:txBody>
      </p:sp>
      <p:sp>
        <p:nvSpPr>
          <p:cNvPr id="6149" name="RS_Classification_Standard"/>
          <p:cNvSpPr txBox="1">
            <a:spLocks noChangeArrowheads="1"/>
          </p:cNvSpPr>
          <p:nvPr/>
        </p:nvSpPr>
        <p:spPr bwMode="auto"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chemeClr val="tx1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59385" y="573405"/>
            <a:ext cx="11876405" cy="7581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 eaLnBrk="1" latinLnBrk="0" hangingPunct="1">
              <a:lnSpc>
                <a:spcPts val="26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2400" dirty="0" smtClean="0">
                <a:solidFill>
                  <a:schemeClr val="tx1"/>
                </a:solidFill>
                <a:latin typeface="+mn-lt"/>
                <a:sym typeface="+mn-ea"/>
              </a:rPr>
              <a:t> </a:t>
            </a:r>
            <a:r>
              <a:rPr lang="en-US" altLang="zh-CN" sz="2400" b="1" dirty="0" smtClean="0">
                <a:solidFill>
                  <a:schemeClr val="tx1"/>
                </a:solidFill>
                <a:latin typeface="+mn-lt"/>
                <a:sym typeface="+mn-ea"/>
              </a:rPr>
              <a:t>Observation 1:</a:t>
            </a:r>
            <a:r>
              <a:rPr lang="en-US" altLang="zh-CN" sz="2400" dirty="0" smtClean="0">
                <a:solidFill>
                  <a:schemeClr val="tx1"/>
                </a:solidFill>
                <a:latin typeface="+mn-lt"/>
                <a:sym typeface="+mn-ea"/>
              </a:rPr>
              <a:t> The requirements for different types of CA configurations have been defined in different RAN4 WIs, which leads to complex RAN5 WIs’ scopes differentiation</a:t>
            </a:r>
            <a:r>
              <a:rPr lang="en-US" altLang="zh-CN" sz="2400" dirty="0" smtClean="0">
                <a:latin typeface="+mn-lt"/>
                <a:sym typeface="+mn-ea"/>
              </a:rPr>
              <a:t>.</a:t>
            </a:r>
            <a:endParaRPr lang="en-US" altLang="zh-CN" sz="2400" dirty="0" smtClean="0">
              <a:latin typeface="+mn-lt"/>
              <a:sym typeface="+mn-ea"/>
            </a:endParaRPr>
          </a:p>
        </p:txBody>
      </p:sp>
      <p:graphicFrame>
        <p:nvGraphicFramePr>
          <p:cNvPr id="3" name="表格 2"/>
          <p:cNvGraphicFramePr/>
          <p:nvPr>
            <p:custDataLst>
              <p:tags r:id="rId1"/>
            </p:custDataLst>
          </p:nvPr>
        </p:nvGraphicFramePr>
        <p:xfrm>
          <a:off x="255905" y="1386840"/>
          <a:ext cx="11657965" cy="5364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22345"/>
                <a:gridCol w="2667000"/>
                <a:gridCol w="3100705"/>
                <a:gridCol w="2367915"/>
              </a:tblGrid>
              <a:tr h="7010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2000" dirty="0">
                          <a:solidFill>
                            <a:schemeClr val="bg1"/>
                          </a:solidFill>
                          <a:sym typeface="+mn-ea"/>
                        </a:rPr>
                        <a:t>Req. for different types of </a:t>
                      </a:r>
                      <a:r>
                        <a:rPr lang="en-US" altLang="zh-CN" sz="2000" dirty="0" err="1">
                          <a:solidFill>
                            <a:schemeClr val="bg1"/>
                          </a:solidFill>
                          <a:sym typeface="+mn-ea"/>
                        </a:rPr>
                        <a:t>config</a:t>
                      </a:r>
                      <a:r>
                        <a:rPr lang="en-US" altLang="zh-CN" sz="2000" dirty="0">
                          <a:solidFill>
                            <a:schemeClr val="bg1"/>
                          </a:solidFill>
                          <a:sym typeface="+mn-ea"/>
                        </a:rPr>
                        <a:t>. in TS 38.101-1</a:t>
                      </a:r>
                      <a:endParaRPr lang="en-US" altLang="zh-CN" sz="2000" dirty="0">
                        <a:solidFill>
                          <a:schemeClr val="bg1"/>
                        </a:solidFill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2000">
                          <a:solidFill>
                            <a:schemeClr val="bg1"/>
                          </a:solidFill>
                        </a:rPr>
                        <a:t>CC number in </a:t>
                      </a:r>
                      <a:r>
                        <a:rPr lang="en-US" altLang="zh-CN" sz="2000" dirty="0" smtClean="0">
                          <a:solidFill>
                            <a:schemeClr val="bg1"/>
                          </a:solidFill>
                          <a:sym typeface="+mn-ea"/>
                        </a:rPr>
                        <a:t>38101-1 </a:t>
                      </a:r>
                      <a:r>
                        <a:rPr lang="en-US" altLang="zh-CN" sz="2000" dirty="0">
                          <a:solidFill>
                            <a:schemeClr val="bg1"/>
                          </a:solidFill>
                          <a:sym typeface="+mn-ea"/>
                        </a:rPr>
                        <a:t>Rel-15 [1]</a:t>
                      </a:r>
                      <a:endParaRPr lang="en-US" altLang="zh-CN" sz="2000" dirty="0" smtClean="0">
                        <a:solidFill>
                          <a:schemeClr val="bg1"/>
                        </a:solidFill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2000">
                          <a:solidFill>
                            <a:schemeClr val="bg1"/>
                          </a:solidFill>
                          <a:sym typeface="+mn-ea"/>
                        </a:rPr>
                        <a:t>CC number in </a:t>
                      </a:r>
                      <a:r>
                        <a:rPr lang="en-US" altLang="zh-CN" sz="2000" dirty="0" smtClean="0">
                          <a:solidFill>
                            <a:schemeClr val="bg1"/>
                          </a:solidFill>
                          <a:sym typeface="+mn-ea"/>
                        </a:rPr>
                        <a:t>38101-1 </a:t>
                      </a:r>
                      <a:endParaRPr lang="en-US" altLang="zh-CN" sz="2000" dirty="0" smtClean="0">
                        <a:solidFill>
                          <a:schemeClr val="bg1"/>
                        </a:solidFill>
                        <a:sym typeface="+mn-ea"/>
                      </a:endParaRPr>
                    </a:p>
                    <a:p>
                      <a:pPr>
                        <a:buNone/>
                      </a:pPr>
                      <a:r>
                        <a:rPr lang="en-US" altLang="zh-CN" sz="2000" dirty="0">
                          <a:solidFill>
                            <a:schemeClr val="bg1"/>
                          </a:solidFill>
                          <a:sym typeface="+mn-ea"/>
                        </a:rPr>
                        <a:t>Rel-16 [2]</a:t>
                      </a:r>
                      <a:endParaRPr lang="en-US" altLang="zh-CN" sz="2000" dirty="0" smtClean="0">
                        <a:solidFill>
                          <a:schemeClr val="bg1"/>
                        </a:solidFill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2000">
                          <a:solidFill>
                            <a:schemeClr val="bg1"/>
                          </a:solidFill>
                          <a:sym typeface="+mn-ea"/>
                        </a:rPr>
                        <a:t>CC number in </a:t>
                      </a:r>
                      <a:r>
                        <a:rPr lang="en-US" altLang="zh-CN" sz="2000" dirty="0" smtClean="0">
                          <a:solidFill>
                            <a:schemeClr val="bg1"/>
                          </a:solidFill>
                          <a:sym typeface="+mn-ea"/>
                        </a:rPr>
                        <a:t>38101-1 </a:t>
                      </a:r>
                      <a:r>
                        <a:rPr lang="en-US" altLang="zh-CN" sz="2000" dirty="0">
                          <a:solidFill>
                            <a:schemeClr val="bg1"/>
                          </a:solidFill>
                          <a:sym typeface="+mn-ea"/>
                        </a:rPr>
                        <a:t>Rel-17 [3]</a:t>
                      </a:r>
                      <a:endParaRPr lang="en-US" altLang="zh-CN" sz="2000" dirty="0" smtClean="0">
                        <a:solidFill>
                          <a:schemeClr val="bg1"/>
                        </a:solidFill>
                        <a:sym typeface="+mn-ea"/>
                      </a:endParaRPr>
                    </a:p>
                  </a:txBody>
                  <a:tcPr/>
                </a:tc>
              </a:tr>
              <a:tr h="36639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800" b="0" dirty="0" smtClean="0">
                          <a:solidFill>
                            <a:schemeClr val="tx1"/>
                          </a:solidFill>
                          <a:sym typeface="+mn-ea"/>
                        </a:rPr>
                        <a:t>intra-band contiguous CA</a:t>
                      </a:r>
                      <a:endParaRPr lang="en-US" altLang="zh-CN" sz="1800" b="0" dirty="0" smtClean="0">
                        <a:solidFill>
                          <a:schemeClr val="tx1"/>
                        </a:solidFill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8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2DL/1UL</a:t>
                      </a:r>
                      <a:endParaRPr lang="en-US" altLang="zh-CN" sz="18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8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2DL/2UL, 3DL/1UL, 4DL/1UL, 5DL/1UL</a:t>
                      </a:r>
                      <a:endParaRPr lang="en-US" altLang="zh-CN" sz="18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altLang="zh-CN" sz="18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  <a:sym typeface="+mn-ea"/>
                      </a:endParaRPr>
                    </a:p>
                  </a:txBody>
                  <a:tcPr/>
                </a:tc>
              </a:tr>
              <a:tr h="36639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800" b="0" dirty="0" smtClean="0">
                          <a:solidFill>
                            <a:schemeClr val="tx1"/>
                          </a:solidFill>
                          <a:sym typeface="+mn-ea"/>
                        </a:rPr>
                        <a:t>intra-band non-contiguous CA</a:t>
                      </a:r>
                      <a:endParaRPr lang="en-US" altLang="zh-CN" sz="1800" b="0" dirty="0" smtClean="0">
                        <a:solidFill>
                          <a:schemeClr val="tx1"/>
                        </a:solidFill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800">
                          <a:solidFill>
                            <a:schemeClr val="tx1"/>
                          </a:solidFill>
                        </a:rPr>
                        <a:t>/</a:t>
                      </a:r>
                      <a:endParaRPr lang="en-US" altLang="zh-CN" sz="180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8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2DL/1UL, 2DL/2UL, 3DL/1UL, 4DL/1UL</a:t>
                      </a:r>
                      <a:endParaRPr lang="en-US" altLang="zh-CN" sz="18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8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3DL/2UL</a:t>
                      </a:r>
                      <a:endParaRPr lang="en-US" altLang="zh-CN" sz="18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  <a:sym typeface="+mn-ea"/>
                      </a:endParaRPr>
                    </a:p>
                  </a:txBody>
                  <a:tcPr/>
                </a:tc>
              </a:tr>
              <a:tr h="7010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800" b="0" dirty="0" smtClean="0">
                          <a:solidFill>
                            <a:schemeClr val="tx1"/>
                          </a:solidFill>
                          <a:sym typeface="+mn-ea"/>
                        </a:rPr>
                        <a:t>inter-band CA, </a:t>
                      </a:r>
                      <a:endParaRPr lang="en-US" altLang="zh-CN" sz="1800" b="0" dirty="0" smtClean="0">
                        <a:solidFill>
                          <a:schemeClr val="tx1"/>
                        </a:solidFill>
                        <a:sym typeface="+mn-ea"/>
                      </a:endParaRPr>
                    </a:p>
                    <a:p>
                      <a:pPr>
                        <a:buNone/>
                      </a:pPr>
                      <a:r>
                        <a:rPr lang="en-US" altLang="zh-CN" sz="1800" b="0" dirty="0" smtClean="0">
                          <a:solidFill>
                            <a:schemeClr val="tx1"/>
                          </a:solidFill>
                          <a:sym typeface="+mn-ea"/>
                        </a:rPr>
                        <a:t>intra-band contiguous + inter-band, </a:t>
                      </a:r>
                      <a:endParaRPr lang="en-US" altLang="zh-CN" sz="1800" b="0" dirty="0" smtClean="0">
                        <a:solidFill>
                          <a:schemeClr val="tx1"/>
                        </a:solidFill>
                        <a:sym typeface="+mn-ea"/>
                      </a:endParaRPr>
                    </a:p>
                    <a:p>
                      <a:pPr>
                        <a:buNone/>
                      </a:pPr>
                      <a:r>
                        <a:rPr lang="en-US" altLang="zh-CN" sz="1800" b="0" dirty="0" smtClean="0">
                          <a:solidFill>
                            <a:schemeClr val="tx1"/>
                          </a:solidFill>
                          <a:sym typeface="+mn-ea"/>
                        </a:rPr>
                        <a:t>intra-band non-contiguous + inter-band</a:t>
                      </a:r>
                      <a:endParaRPr lang="en-US" altLang="zh-CN" sz="1800" b="0" dirty="0" smtClean="0">
                        <a:solidFill>
                          <a:schemeClr val="tx1"/>
                        </a:solidFill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8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2DL/1UL, 2DL/2UL</a:t>
                      </a:r>
                      <a:endParaRPr lang="en-US" altLang="zh-CN" sz="18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8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3DL/1UL, 3DL/2UL, 4DL/1UL, 4DL/2UL, 5DL/1UL</a:t>
                      </a:r>
                      <a:endParaRPr lang="en-US" altLang="zh-CN" sz="18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8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3DL/3UL, 4DL/3UL, 5DL/2UL, 5DL/3UL, 6DL/1UL, 6DL/2UL, 6DL/3UL, 7DL/1UL, 7DL/2UL, 7DL/3UL, 8DL/1UL, 8DL/2UL, 8DL/3UL, 9DL/1UL, 9DL/2UL, 9DL/3UL, 10DL/1UL, 10DL/2UL, 10DL/3UL, 11DL/1UL, 11DL/2UL, 12DL/1UL, 12DL/2UL</a:t>
                      </a:r>
                      <a:endParaRPr lang="en-US" altLang="zh-CN" sz="18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  <a:sym typeface="+mn-ea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custDataLst>
      <p:tags r:id="rId2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371475" y="-45720"/>
            <a:ext cx="11577955" cy="727710"/>
          </a:xfrm>
        </p:spPr>
        <p:txBody>
          <a:bodyPr/>
          <a:lstStyle/>
          <a:p>
            <a:pPr eaLnBrk="1" hangingPunct="1"/>
            <a:r>
              <a:rPr lang="en-US" altLang="zh-CN" sz="3200" b="1" dirty="0" smtClean="0">
                <a:solidFill>
                  <a:schemeClr val="tx1"/>
                </a:solidFill>
              </a:rPr>
              <a:t>Proposal</a:t>
            </a:r>
            <a:endParaRPr lang="en-US" altLang="zh-CN" sz="3200" b="1" dirty="0" smtClean="0">
              <a:solidFill>
                <a:schemeClr val="tx1"/>
              </a:solidFill>
            </a:endParaRPr>
          </a:p>
        </p:txBody>
      </p:sp>
      <p:sp>
        <p:nvSpPr>
          <p:cNvPr id="6146" name="RS_Classification_Standard"/>
          <p:cNvSpPr txBox="1">
            <a:spLocks noChangeArrowheads="1"/>
          </p:cNvSpPr>
          <p:nvPr/>
        </p:nvSpPr>
        <p:spPr bwMode="auto">
          <a:xfrm>
            <a:off x="12036425" y="61769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chemeClr val="tx1"/>
              </a:solidFill>
            </a:endParaRPr>
          </a:p>
        </p:txBody>
      </p:sp>
      <p:sp>
        <p:nvSpPr>
          <p:cNvPr id="6149" name="RS_Classification_Standard"/>
          <p:cNvSpPr txBox="1">
            <a:spLocks noChangeArrowheads="1"/>
          </p:cNvSpPr>
          <p:nvPr/>
        </p:nvSpPr>
        <p:spPr bwMode="auto"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chemeClr val="tx1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49555" y="469900"/>
            <a:ext cx="11659235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 eaLnBrk="1" latinLnBrk="0" hangingPunct="1">
              <a:lnSpc>
                <a:spcPts val="24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2400" dirty="0" smtClean="0">
                <a:solidFill>
                  <a:schemeClr val="tx1"/>
                </a:solidFill>
                <a:latin typeface="+mn-lt"/>
                <a:sym typeface="+mn-ea"/>
              </a:rPr>
              <a:t> </a:t>
            </a:r>
            <a:r>
              <a:rPr lang="en-US" altLang="zh-CN" sz="2400" b="1" dirty="0" smtClean="0">
                <a:solidFill>
                  <a:schemeClr val="tx1"/>
                </a:solidFill>
                <a:latin typeface="+mn-lt"/>
                <a:sym typeface="+mn-ea"/>
              </a:rPr>
              <a:t>Proposal 1</a:t>
            </a:r>
            <a:r>
              <a:rPr lang="en-US" altLang="zh-CN" sz="2400" dirty="0" smtClean="0">
                <a:solidFill>
                  <a:schemeClr val="tx1"/>
                </a:solidFill>
                <a:latin typeface="+mn-lt"/>
                <a:sym typeface="+mn-ea"/>
              </a:rPr>
              <a:t>: </a:t>
            </a:r>
            <a:r>
              <a:rPr lang="en-US" altLang="zh-CN" sz="2400" dirty="0" smtClean="0">
                <a:latin typeface="+mn-lt"/>
                <a:sym typeface="+mn-ea"/>
              </a:rPr>
              <a:t>To adopt the following WIs’ scopes dividing solution to handle CA related test cases in RAN5. Rapporteurs to update the corresponding WPs accordingly. Contributions to be submitted under the corresponding WIC.</a:t>
            </a:r>
            <a:endParaRPr lang="en-US" altLang="zh-CN" sz="2400" dirty="0" smtClean="0">
              <a:latin typeface="+mn-lt"/>
              <a:sym typeface="+mn-ea"/>
            </a:endParaRPr>
          </a:p>
        </p:txBody>
      </p:sp>
      <p:graphicFrame>
        <p:nvGraphicFramePr>
          <p:cNvPr id="3" name="表格 2"/>
          <p:cNvGraphicFramePr/>
          <p:nvPr>
            <p:custDataLst>
              <p:tags r:id="rId1"/>
            </p:custDataLst>
          </p:nvPr>
        </p:nvGraphicFramePr>
        <p:xfrm>
          <a:off x="107950" y="1481455"/>
          <a:ext cx="11928475" cy="5318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03145"/>
                <a:gridCol w="2224405"/>
                <a:gridCol w="2226945"/>
                <a:gridCol w="1993900"/>
                <a:gridCol w="3180080"/>
              </a:tblGrid>
              <a:tr h="96075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600" dirty="0"/>
                        <a:t>Test cases for different types of configurations in TS 38.521-1</a:t>
                      </a:r>
                      <a:endParaRPr lang="en-US" altLang="zh-CN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600" dirty="0" smtClean="0">
                          <a:sym typeface="+mn-ea"/>
                        </a:rPr>
                        <a:t>Rel-15 WI “TEI15_test, 5GS_NR_LTE-UEConTest” (UIC=760087)</a:t>
                      </a:r>
                      <a:endParaRPr lang="en-US" altLang="zh-CN" sz="1600" dirty="0" smtClean="0"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600" dirty="0" smtClean="0">
                          <a:sym typeface="+mn-ea"/>
                        </a:rPr>
                        <a:t>Rel-16 WI “NR_RF_FR1-UEConTest” (UIC=870061)</a:t>
                      </a:r>
                      <a:endParaRPr lang="en-US" altLang="zh-CN" sz="1600" dirty="0" smtClean="0"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600" dirty="0" smtClean="0">
                          <a:sym typeface="+mn-ea"/>
                        </a:rPr>
                        <a:t>Rel-16 WI “NR_CADC_NR_LTE_DC_R16-UEConTest” (UIC=830083)</a:t>
                      </a:r>
                      <a:endParaRPr lang="en-US" altLang="zh-CN" sz="1600" dirty="0" smtClean="0"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600" dirty="0" smtClean="0">
                          <a:sym typeface="+mn-ea"/>
                        </a:rPr>
                        <a:t>Rel-17 WI “NR_CADC_NR_LTE_DC_R17-UEConTest” (UIC=900056)</a:t>
                      </a:r>
                      <a:endParaRPr lang="en-US" altLang="zh-CN" sz="1600" dirty="0" smtClean="0">
                        <a:sym typeface="+mn-ea"/>
                      </a:endParaRPr>
                    </a:p>
                  </a:txBody>
                  <a:tcPr/>
                </a:tc>
              </a:tr>
              <a:tr h="91249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500" b="0" dirty="0" smtClean="0">
                          <a:solidFill>
                            <a:schemeClr val="tx1"/>
                          </a:solidFill>
                          <a:sym typeface="+mn-ea"/>
                        </a:rPr>
                        <a:t>intra-band contigs CA test cases</a:t>
                      </a:r>
                      <a:endParaRPr lang="en-US" altLang="zh-CN" sz="1500" b="0" dirty="0" smtClean="0">
                        <a:solidFill>
                          <a:schemeClr val="tx1"/>
                        </a:solidFill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5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2DL/1UL</a:t>
                      </a:r>
                      <a:r>
                        <a:rPr lang="en-US" altLang="zh-CN" sz="15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with BW Class </a:t>
                      </a:r>
                      <a:r>
                        <a:rPr lang="en-US" altLang="zh-CN" sz="1500" b="1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 </a:t>
                      </a:r>
                      <a:r>
                        <a:rPr lang="en-US" altLang="zh-CN" sz="1500" b="1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(completed)</a:t>
                      </a:r>
                      <a:endParaRPr lang="en-US" altLang="zh-CN" sz="1500" b="1" dirty="0" smtClean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5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2DL/1UL with BW Class </a:t>
                      </a:r>
                      <a:r>
                        <a:rPr lang="en-US" altLang="zh-CN" sz="1500" b="1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B </a:t>
                      </a:r>
                      <a:r>
                        <a:rPr lang="en-US" altLang="zh-CN" sz="1500" b="1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(completed)</a:t>
                      </a:r>
                      <a:r>
                        <a:rPr lang="en-US" altLang="zh-CN" sz="150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,</a:t>
                      </a:r>
                      <a:endParaRPr lang="en-US" altLang="zh-CN" sz="1500" dirty="0" smtClean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  <a:sym typeface="+mn-ea"/>
                      </a:endParaRPr>
                    </a:p>
                    <a:p>
                      <a:pPr marL="0" marR="0" lvl="0" indent="0" algn="l" defTabSz="1219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50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2DL/2UL with BW Class B and C</a:t>
                      </a:r>
                      <a:r>
                        <a:rPr lang="en-US" altLang="zh-CN" sz="15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 </a:t>
                      </a:r>
                      <a:endParaRPr lang="en-US" altLang="zh-CN" sz="1500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5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3DL/1UL, </a:t>
                      </a:r>
                      <a:endParaRPr lang="en-US" altLang="zh-CN" sz="15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  <a:sym typeface="+mn-ea"/>
                      </a:endParaRPr>
                    </a:p>
                    <a:p>
                      <a:pPr>
                        <a:buNone/>
                      </a:pPr>
                      <a:r>
                        <a:rPr lang="en-US" altLang="zh-CN" sz="15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4DL/1UL, </a:t>
                      </a:r>
                      <a:endParaRPr lang="en-US" altLang="zh-CN" sz="15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  <a:sym typeface="+mn-ea"/>
                      </a:endParaRPr>
                    </a:p>
                    <a:p>
                      <a:pPr>
                        <a:buNone/>
                      </a:pPr>
                      <a:r>
                        <a:rPr lang="en-US" altLang="zh-CN" sz="15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5DL/1UL</a:t>
                      </a:r>
                      <a:endParaRPr lang="en-US" altLang="zh-CN" sz="15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alt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48006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500" b="0" dirty="0" smtClean="0">
                          <a:solidFill>
                            <a:schemeClr val="tx1"/>
                          </a:solidFill>
                          <a:sym typeface="+mn-ea"/>
                        </a:rPr>
                        <a:t>intra-band non-contigs CA test cases</a:t>
                      </a:r>
                      <a:endParaRPr lang="en-US" altLang="zh-CN" sz="1500" b="0" dirty="0" smtClean="0">
                        <a:solidFill>
                          <a:schemeClr val="tx1"/>
                        </a:solidFill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500">
                          <a:solidFill>
                            <a:schemeClr val="tx1"/>
                          </a:solidFill>
                        </a:rPr>
                        <a:t>/</a:t>
                      </a:r>
                      <a:endParaRPr lang="en-US" altLang="zh-CN" sz="150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500" b="1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2DL/1UL </a:t>
                      </a:r>
                      <a:r>
                        <a:rPr lang="en-US" altLang="zh-CN" sz="1500" b="1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(completed)</a:t>
                      </a:r>
                      <a:r>
                        <a:rPr lang="en-US" altLang="zh-CN" sz="15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, </a:t>
                      </a:r>
                      <a:endParaRPr lang="en-US" altLang="zh-CN" sz="1500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  <a:sym typeface="+mn-ea"/>
                      </a:endParaRPr>
                    </a:p>
                    <a:p>
                      <a:pPr>
                        <a:buNone/>
                      </a:pPr>
                      <a:r>
                        <a:rPr lang="en-US" altLang="zh-CN" sz="15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2DL/2UL</a:t>
                      </a:r>
                      <a:endParaRPr lang="en-US" altLang="zh-CN" sz="1500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5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3DL/1UL, </a:t>
                      </a:r>
                      <a:endParaRPr lang="en-US" altLang="zh-CN" sz="15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  <a:sym typeface="+mn-ea"/>
                      </a:endParaRPr>
                    </a:p>
                    <a:p>
                      <a:pPr>
                        <a:buNone/>
                      </a:pPr>
                      <a:r>
                        <a:rPr lang="en-US" altLang="zh-CN" sz="15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4DL/1UL</a:t>
                      </a:r>
                      <a:endParaRPr lang="en-US" altLang="zh-CN" sz="15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500" strike="sngStrike" dirty="0">
                          <a:solidFill>
                            <a:srgbClr val="FF0000"/>
                          </a:solidFill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3DL/2UL</a:t>
                      </a:r>
                      <a:r>
                        <a:rPr lang="en-US" altLang="zh-CN" sz="1500" baseline="300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3</a:t>
                      </a:r>
                      <a:endParaRPr lang="en-US" altLang="zh-CN" sz="1500" strike="sngStrike" baseline="30000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  <a:sym typeface="+mn-ea"/>
                      </a:endParaRPr>
                    </a:p>
                  </a:txBody>
                  <a:tcPr/>
                </a:tc>
              </a:tr>
              <a:tr h="118618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500" b="0" dirty="0" smtClean="0">
                          <a:solidFill>
                            <a:schemeClr val="tx1"/>
                          </a:solidFill>
                          <a:sym typeface="+mn-ea"/>
                        </a:rPr>
                        <a:t>inter-band CA, </a:t>
                      </a:r>
                      <a:endParaRPr lang="en-US" altLang="zh-CN" sz="1500" b="0" dirty="0" smtClean="0">
                        <a:solidFill>
                          <a:schemeClr val="tx1"/>
                        </a:solidFill>
                        <a:sym typeface="+mn-ea"/>
                      </a:endParaRPr>
                    </a:p>
                    <a:p>
                      <a:pPr>
                        <a:buNone/>
                      </a:pPr>
                      <a:r>
                        <a:rPr lang="en-US" altLang="zh-CN" sz="1500" dirty="0" smtClean="0">
                          <a:solidFill>
                            <a:schemeClr val="tx1"/>
                          </a:solidFill>
                          <a:sym typeface="+mn-ea"/>
                        </a:rPr>
                        <a:t>intra-band contigs + inter-band, </a:t>
                      </a:r>
                      <a:endParaRPr lang="en-US" altLang="zh-CN" sz="1500" dirty="0" smtClean="0">
                        <a:solidFill>
                          <a:schemeClr val="tx1"/>
                        </a:solidFill>
                        <a:sym typeface="+mn-ea"/>
                      </a:endParaRPr>
                    </a:p>
                    <a:p>
                      <a:pPr>
                        <a:buNone/>
                      </a:pPr>
                      <a:r>
                        <a:rPr lang="en-US" altLang="zh-CN" sz="1500" dirty="0" smtClean="0">
                          <a:solidFill>
                            <a:schemeClr val="tx1"/>
                          </a:solidFill>
                          <a:sym typeface="+mn-ea"/>
                        </a:rPr>
                        <a:t>intra-band non-contigs + inter-band</a:t>
                      </a:r>
                      <a:r>
                        <a:rPr lang="en-US" altLang="zh-CN" sz="1500" b="0" dirty="0" smtClean="0">
                          <a:solidFill>
                            <a:schemeClr val="tx1"/>
                          </a:solidFill>
                          <a:sym typeface="+mn-ea"/>
                        </a:rPr>
                        <a:t> test cases</a:t>
                      </a:r>
                      <a:endParaRPr lang="en-US" altLang="zh-CN" sz="1500" b="0" dirty="0" smtClean="0">
                        <a:solidFill>
                          <a:schemeClr val="tx1"/>
                        </a:solidFill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500" b="1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2DL/1UL </a:t>
                      </a:r>
                      <a:r>
                        <a:rPr lang="en-US" altLang="zh-CN" sz="1500" b="1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(completed)</a:t>
                      </a:r>
                      <a:r>
                        <a:rPr lang="en-US" altLang="zh-CN" sz="1500" b="1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, </a:t>
                      </a:r>
                      <a:endParaRPr lang="en-US" altLang="zh-CN" sz="1500" b="1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  <a:sym typeface="+mn-ea"/>
                      </a:endParaRPr>
                    </a:p>
                    <a:p>
                      <a:pPr>
                        <a:buNone/>
                      </a:pPr>
                      <a:endParaRPr lang="en-US" altLang="zh-CN" sz="1500" b="1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  <a:sym typeface="+mn-ea"/>
                      </a:endParaRPr>
                    </a:p>
                    <a:p>
                      <a:pPr>
                        <a:buNone/>
                      </a:pPr>
                      <a:r>
                        <a:rPr lang="en-US" altLang="zh-CN" sz="1500" b="1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2DL/2UL </a:t>
                      </a:r>
                      <a:r>
                        <a:rPr lang="en-US" altLang="zh-CN" sz="1500" b="1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(completed)</a:t>
                      </a:r>
                      <a:endParaRPr lang="en-US" altLang="zh-CN" sz="1500" b="1" dirty="0" smtClean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5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3DL/1UL</a:t>
                      </a:r>
                      <a:r>
                        <a:rPr lang="en-US" altLang="zh-CN" sz="1500" b="1" baseline="300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1</a:t>
                      </a:r>
                      <a:r>
                        <a:rPr lang="en-US" altLang="zh-CN" sz="1500" b="1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 </a:t>
                      </a:r>
                      <a:r>
                        <a:rPr lang="en-US" altLang="zh-CN" sz="1500" b="1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(completed)</a:t>
                      </a:r>
                      <a:endParaRPr lang="en-US" altLang="zh-CN" sz="1500" b="1" dirty="0" smtClean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5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3DL/2UL, </a:t>
                      </a:r>
                      <a:endParaRPr lang="en-US" altLang="zh-CN" sz="15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  <a:sym typeface="+mn-ea"/>
                      </a:endParaRPr>
                    </a:p>
                    <a:p>
                      <a:pPr>
                        <a:buNone/>
                      </a:pPr>
                      <a:r>
                        <a:rPr lang="en-US" altLang="zh-CN" sz="15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4DL/1UL, 4DL/2UL, 5DL/1UL</a:t>
                      </a:r>
                      <a:endParaRPr lang="en-US" altLang="zh-CN" sz="15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5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3DL/3UL </a:t>
                      </a:r>
                      <a:r>
                        <a:rPr lang="en-US" altLang="zh-CN" sz="15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Tx</a:t>
                      </a:r>
                      <a:r>
                        <a:rPr lang="en-US" altLang="zh-CN" sz="1500" b="1" baseline="3000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2</a:t>
                      </a:r>
                      <a:r>
                        <a:rPr lang="en-US" altLang="zh-CN" sz="15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, 4DL/3UL </a:t>
                      </a:r>
                      <a:r>
                        <a:rPr lang="en-US" altLang="zh-CN" sz="15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Tx</a:t>
                      </a:r>
                      <a:r>
                        <a:rPr lang="en-US" altLang="zh-CN" sz="1500" b="1" baseline="3000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2</a:t>
                      </a:r>
                      <a:r>
                        <a:rPr lang="en-US" altLang="zh-CN" sz="15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, </a:t>
                      </a:r>
                      <a:endParaRPr lang="en-US" altLang="zh-CN" sz="15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  <a:sym typeface="+mn-ea"/>
                      </a:endParaRPr>
                    </a:p>
                    <a:p>
                      <a:pPr>
                        <a:buNone/>
                      </a:pPr>
                      <a:r>
                        <a:rPr lang="en-US" altLang="zh-CN" sz="15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5DL/2UL, 5DL/3UL </a:t>
                      </a:r>
                      <a:r>
                        <a:rPr lang="en-US" altLang="zh-CN" sz="15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Tx</a:t>
                      </a:r>
                      <a:r>
                        <a:rPr lang="en-US" altLang="zh-CN" sz="1500" b="1" baseline="3000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2</a:t>
                      </a:r>
                      <a:r>
                        <a:rPr lang="en-US" altLang="zh-CN" sz="15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, </a:t>
                      </a:r>
                      <a:endParaRPr lang="en-US" altLang="zh-CN" sz="15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  <a:sym typeface="+mn-ea"/>
                      </a:endParaRPr>
                    </a:p>
                    <a:p>
                      <a:pPr>
                        <a:buNone/>
                      </a:pPr>
                      <a:r>
                        <a:rPr lang="en-US" altLang="zh-CN" sz="15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6DL/1UL, 6DL/2UL, 6DL/3UL </a:t>
                      </a:r>
                      <a:r>
                        <a:rPr lang="en-US" altLang="zh-CN" sz="15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Tx</a:t>
                      </a:r>
                      <a:r>
                        <a:rPr lang="en-US" altLang="zh-CN" sz="1500" b="1" baseline="3000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2</a:t>
                      </a:r>
                      <a:r>
                        <a:rPr lang="en-US" altLang="zh-CN" sz="15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, </a:t>
                      </a:r>
                      <a:endParaRPr lang="en-US" altLang="zh-CN" sz="15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  <a:sym typeface="+mn-ea"/>
                      </a:endParaRPr>
                    </a:p>
                    <a:p>
                      <a:pPr>
                        <a:buNone/>
                      </a:pPr>
                      <a:r>
                        <a:rPr lang="en-US" altLang="zh-CN" sz="1500" strike="noStrike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7DL/1UL, 7DL/2UL, 7DL/3UL </a:t>
                      </a:r>
                      <a:r>
                        <a:rPr lang="en-US" altLang="zh-CN" sz="15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Tx</a:t>
                      </a:r>
                      <a:r>
                        <a:rPr lang="en-US" altLang="zh-CN" sz="1500" b="1" baseline="3000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2</a:t>
                      </a:r>
                      <a:r>
                        <a:rPr lang="en-US" altLang="zh-CN" sz="1500" strike="noStrike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, </a:t>
                      </a:r>
                      <a:endParaRPr lang="en-US" altLang="zh-CN" sz="1500" strike="noStrike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  <a:sym typeface="+mn-ea"/>
                      </a:endParaRPr>
                    </a:p>
                    <a:p>
                      <a:pPr>
                        <a:buNone/>
                      </a:pPr>
                      <a:r>
                        <a:rPr lang="en-US" altLang="zh-CN" sz="1500" strike="noStrike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8DL/1UL, 8DL/2UL, 8DL/3UL </a:t>
                      </a:r>
                      <a:r>
                        <a:rPr lang="en-US" altLang="zh-CN" sz="15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Tx</a:t>
                      </a:r>
                      <a:r>
                        <a:rPr lang="en-US" altLang="zh-CN" sz="1500" b="1" baseline="3000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2</a:t>
                      </a:r>
                      <a:endParaRPr lang="en-US" altLang="zh-CN" sz="1500" b="1" strike="sngStrike" baseline="0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  <a:sym typeface="+mn-ea"/>
                      </a:endParaRPr>
                    </a:p>
                  </a:txBody>
                  <a:tcPr/>
                </a:tc>
              </a:tr>
              <a:tr h="647700">
                <a:tc gridSpan="5"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500" b="0" dirty="0" smtClean="0">
                          <a:solidFill>
                            <a:schemeClr val="tx1"/>
                          </a:solidFill>
                          <a:sym typeface="+mn-ea"/>
                        </a:rPr>
                        <a:t>NOTE 1: 3DL/1UL</a:t>
                      </a:r>
                      <a:r>
                        <a:rPr lang="en-US" altLang="zh-CN" sz="1500" dirty="0" smtClean="0">
                          <a:sym typeface="+mn-ea"/>
                        </a:rPr>
                        <a:t> TC</a:t>
                      </a:r>
                      <a:r>
                        <a:rPr lang="en-US" altLang="zh-CN" sz="1500" dirty="0" smtClean="0">
                          <a:sym typeface="+mn-ea"/>
                        </a:rPr>
                        <a:t>s </a:t>
                      </a:r>
                      <a:r>
                        <a:rPr lang="en-US" altLang="zh-CN" sz="1500" dirty="0" smtClean="0">
                          <a:sym typeface="+mn-ea"/>
                        </a:rPr>
                        <a:t>should be in the scope of </a:t>
                      </a:r>
                      <a:r>
                        <a:rPr lang="en-US" altLang="zh-CN" sz="1500" dirty="0" smtClean="0">
                          <a:sym typeface="+mn-ea"/>
                        </a:rPr>
                        <a:t>Rel-16 WI “NR_CADC_NR_LTE_DC_R16-UEConTest” (UIC=830083). However,  </a:t>
                      </a:r>
                      <a:r>
                        <a:rPr lang="en-US" altLang="zh-CN" sz="1500" dirty="0" smtClean="0">
                          <a:solidFill>
                            <a:schemeClr val="tx1"/>
                          </a:solidFill>
                          <a:sym typeface="+mn-ea"/>
                        </a:rPr>
                        <a:t>3DL/1UL</a:t>
                      </a:r>
                      <a:r>
                        <a:rPr lang="en-US" altLang="zh-CN" sz="1500" dirty="0" smtClean="0">
                          <a:sym typeface="+mn-ea"/>
                        </a:rPr>
                        <a:t> TCs </a:t>
                      </a:r>
                      <a:r>
                        <a:rPr lang="en-US" altLang="zh-CN" sz="1500" dirty="0" smtClean="0">
                          <a:sym typeface="+mn-ea"/>
                        </a:rPr>
                        <a:t>have already been completed under Rel-16 WI “NR_RF_FR1-UEConTest” (UIC=870061). No need to remove 3DL/1UL TCs into </a:t>
                      </a:r>
                      <a:r>
                        <a:rPr lang="en-US" altLang="zh-CN" sz="1500" dirty="0" smtClean="0">
                          <a:sym typeface="+mn-ea"/>
                        </a:rPr>
                        <a:t>Rel-16 WI “NR_CADC_NR_LTE_DC_R16-UEConTest” (UIC=830083).</a:t>
                      </a:r>
                      <a:endParaRPr lang="en-US" altLang="zh-CN" sz="1500" dirty="0" smtClean="0">
                        <a:sym typeface="+mn-ea"/>
                      </a:endParaRPr>
                    </a:p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altLang="zh-CN" sz="1500" b="0" dirty="0" smtClean="0">
                          <a:solidFill>
                            <a:srgbClr val="FF0000"/>
                          </a:solidFill>
                          <a:sym typeface="+mn-ea"/>
                        </a:rPr>
                        <a:t>NOTE 2: Only </a:t>
                      </a:r>
                      <a:r>
                        <a:rPr lang="en-US" altLang="zh-CN" sz="1500" dirty="0" smtClean="0">
                          <a:solidFill>
                            <a:srgbClr val="FF0000"/>
                          </a:solidFill>
                          <a:sym typeface="+mn-ea"/>
                        </a:rPr>
                        <a:t>Tx TCs need to be completed for xDL/3UL since the Rx TCs for xDL/2UL also apply to xDL/3UL.</a:t>
                      </a:r>
                      <a:endParaRPr lang="en-US" altLang="zh-CN" sz="1500" dirty="0" smtClean="0">
                        <a:solidFill>
                          <a:srgbClr val="FF0000"/>
                        </a:solidFill>
                        <a:sym typeface="+mn-ea"/>
                      </a:endParaRPr>
                    </a:p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altLang="zh-CN" sz="1500" b="0" dirty="0" smtClean="0">
                          <a:solidFill>
                            <a:srgbClr val="FF0000"/>
                          </a:solidFill>
                          <a:sym typeface="+mn-ea"/>
                        </a:rPr>
                        <a:t>NOTE 3: For intra-band non-contigs CA TCs, Rel-16 3DL/1UL Rx TCs </a:t>
                      </a:r>
                      <a:r>
                        <a:rPr lang="en-US" altLang="zh-CN" sz="1500" dirty="0" smtClean="0">
                          <a:solidFill>
                            <a:srgbClr val="FF0000"/>
                          </a:solidFill>
                          <a:sym typeface="+mn-ea"/>
                        </a:rPr>
                        <a:t>apply to 3DL/2UL and Rel-16 2DL/2UL Tx TCs apply to 3DL/2UL. So no further TCs are needed for 3DL/2UL in Rel-17. </a:t>
                      </a:r>
                      <a:endParaRPr lang="zh-CN" altLang="en-US" sz="1500" b="0" dirty="0" smtClean="0">
                        <a:solidFill>
                          <a:srgbClr val="FF0000"/>
                        </a:solidFill>
                        <a:sym typeface="+mn-ea"/>
                      </a:endParaRPr>
                    </a:p>
                  </a:txBody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</a:tr>
            </a:tbl>
          </a:graphicData>
        </a:graphic>
      </p:graphicFrame>
    </p:spTree>
    <p:custDataLst>
      <p:tags r:id="rId2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标题 1"/>
          <p:cNvSpPr>
            <a:spLocks noGrp="1"/>
          </p:cNvSpPr>
          <p:nvPr>
            <p:ph type="title"/>
          </p:nvPr>
        </p:nvSpPr>
        <p:spPr>
          <a:xfrm>
            <a:off x="425657" y="7937"/>
            <a:ext cx="11576566" cy="1325439"/>
          </a:xfrm>
        </p:spPr>
        <p:txBody>
          <a:bodyPr vert="horz" wrap="square" lIns="121905" tIns="60952" rIns="121905" bIns="60952" anchor="ctr" anchorCtr="0"/>
          <a:lstStyle/>
          <a:p>
            <a:pPr eaLnBrk="1" hangingPunct="1"/>
            <a:r>
              <a:rPr lang="en-US" altLang="zh-CN" sz="3600" b="1" dirty="0">
                <a:ea typeface="宋体" panose="02010600030101010101" pitchFamily="2" charset="-122"/>
              </a:rPr>
              <a:t>Reference</a:t>
            </a:r>
            <a:endParaRPr lang="en-US" altLang="zh-CN" sz="3600" b="1" dirty="0">
              <a:ea typeface="宋体" panose="02010600030101010101" pitchFamily="2" charset="-122"/>
            </a:endParaRPr>
          </a:p>
        </p:txBody>
      </p:sp>
      <p:sp>
        <p:nvSpPr>
          <p:cNvPr id="10243" name="内容占位符 2"/>
          <p:cNvSpPr>
            <a:spLocks noGrp="1"/>
          </p:cNvSpPr>
          <p:nvPr>
            <p:ph idx="1"/>
          </p:nvPr>
        </p:nvSpPr>
        <p:spPr>
          <a:xfrm>
            <a:off x="532011" y="1104798"/>
            <a:ext cx="11140044" cy="5574784"/>
          </a:xfrm>
        </p:spPr>
        <p:txBody>
          <a:bodyPr vert="horz" wrap="square" lIns="121905" tIns="60952" rIns="121905" bIns="60952" anchor="t" anchorCtr="0"/>
          <a:lstStyle/>
          <a:p>
            <a:pPr algn="l" eaLnBrk="1" latinLnBrk="0" hangingPunct="1">
              <a:lnSpc>
                <a:spcPts val="288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None/>
            </a:pPr>
            <a:r>
              <a:rPr lang="en-US" altLang="zh-CN" sz="2400" dirty="0">
                <a:ea typeface="宋体" panose="02010600030101010101" pitchFamily="2" charset="-122"/>
              </a:rPr>
              <a:t>[1] </a:t>
            </a:r>
            <a:r>
              <a:rPr lang="en-US" sz="2400" dirty="0"/>
              <a:t>3GPP TS 38.101-1 V15.17.0 (2022-03)</a:t>
            </a:r>
            <a:r>
              <a:rPr lang="en-US" altLang="en-US" sz="2400" dirty="0"/>
              <a:t>.</a:t>
            </a:r>
            <a:endParaRPr lang="en-US" altLang="en-US" sz="2400" dirty="0"/>
          </a:p>
          <a:p>
            <a:pPr eaLnBrk="1" latinLnBrk="0" hangingPunct="1">
              <a:lnSpc>
                <a:spcPts val="288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n-US" altLang="zh-CN" sz="2400" dirty="0">
                <a:ea typeface="宋体" panose="02010600030101010101" pitchFamily="2" charset="-122"/>
              </a:rPr>
              <a:t>[2] </a:t>
            </a:r>
            <a:r>
              <a:rPr lang="en-US" sz="2400" dirty="0">
                <a:sym typeface="+mn-ea"/>
              </a:rPr>
              <a:t>3GPP TS 38.101-1 V16.11.0 (2022-03)</a:t>
            </a:r>
            <a:r>
              <a:rPr lang="en-US" altLang="en-US" sz="2400" dirty="0">
                <a:sym typeface="+mn-ea"/>
              </a:rPr>
              <a:t>.</a:t>
            </a:r>
            <a:endParaRPr lang="en-US" altLang="en-US" sz="2400" dirty="0">
              <a:sym typeface="+mn-ea"/>
            </a:endParaRPr>
          </a:p>
          <a:p>
            <a:pPr eaLnBrk="1" latinLnBrk="0" hangingPunct="1">
              <a:lnSpc>
                <a:spcPts val="288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n-US" altLang="en-US" sz="2400" dirty="0"/>
              <a:t>[3] 3GPP TS 38.101-1 V17.5.0 (2022-03)</a:t>
            </a:r>
            <a:endParaRPr lang="en-US" altLang="en-US" sz="2400" dirty="0"/>
          </a:p>
          <a:p>
            <a:pPr algn="l" eaLnBrk="1" latinLnBrk="0" hangingPunct="1">
              <a:lnSpc>
                <a:spcPts val="288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None/>
            </a:pPr>
            <a:endParaRPr lang="en-US" altLang="en-US" sz="2400" dirty="0"/>
          </a:p>
        </p:txBody>
      </p:sp>
      <p:sp>
        <p:nvSpPr>
          <p:cNvPr id="10244" name="RS_Classification_Standard"/>
          <p:cNvSpPr txBox="1"/>
          <p:nvPr/>
        </p:nvSpPr>
        <p:spPr>
          <a:xfrm>
            <a:off x="12035558" y="6291623"/>
            <a:ext cx="278130" cy="210820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</a:ln>
        </p:spPr>
        <p:txBody>
          <a:bodyPr wrap="none" lIns="76192" tIns="36826" rIns="76192" bIns="36826" anchor="ctr" anchorCtr="0">
            <a:spAutoFit/>
          </a:bodyPr>
          <a:lstStyle/>
          <a:p>
            <a:endParaRPr lang="de-DE" altLang="zh-CN" sz="900" b="1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标题 2"/>
          <p:cNvSpPr>
            <a:spLocks noGrp="1" noChangeArrowheads="1"/>
          </p:cNvSpPr>
          <p:nvPr>
            <p:ph type="ctrTitle"/>
          </p:nvPr>
        </p:nvSpPr>
        <p:spPr>
          <a:xfrm>
            <a:off x="1524000" y="1122363"/>
            <a:ext cx="9142413" cy="2389187"/>
          </a:xfrm>
        </p:spPr>
        <p:txBody>
          <a:bodyPr/>
          <a:lstStyle/>
          <a:p>
            <a:pPr eaLnBrk="1" hangingPunct="1"/>
            <a:r>
              <a:rPr lang="en-US" altLang="zh-CN" sz="6000" smtClean="0"/>
              <a:t>Thank you!</a:t>
            </a:r>
            <a:endParaRPr lang="en-US" altLang="zh-CN" sz="6000" smtClean="0"/>
          </a:p>
        </p:txBody>
      </p:sp>
      <p:sp>
        <p:nvSpPr>
          <p:cNvPr id="20482" name="RS_Classification_Standard"/>
          <p:cNvSpPr txBox="1">
            <a:spLocks noChangeArrowheads="1"/>
          </p:cNvSpPr>
          <p:nvPr/>
        </p:nvSpPr>
        <p:spPr bwMode="auto"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p="http://schemas.openxmlformats.org/presentationml/2006/main">
  <p:tag name="RS_CLASSIFICATIONID" val="0"/>
  <p:tag name="RS_CLASSIFICATION" val="UNRESTRICTED"/>
</p:tagLst>
</file>

<file path=ppt/tags/tag2.xml><?xml version="1.0" encoding="utf-8"?>
<p:tagLst xmlns:p="http://schemas.openxmlformats.org/presentationml/2006/main">
  <p:tag name="TABLE_ENDDRAG_ORIGIN_RECT" val="917*200"/>
  <p:tag name="TABLE_ENDDRAG_RECT" val="20*319*917*200"/>
</p:tagLst>
</file>

<file path=ppt/tags/tag3.xml><?xml version="1.0" encoding="utf-8"?>
<p:tagLst xmlns:p="http://schemas.openxmlformats.org/presentationml/2006/main">
  <p:tag name="RS_CLASSIFICATIONID" val="0"/>
  <p:tag name="RS_CLASSIFICATION" val="UNRESTRICTED"/>
</p:tagLst>
</file>

<file path=ppt/tags/tag4.xml><?xml version="1.0" encoding="utf-8"?>
<p:tagLst xmlns:p="http://schemas.openxmlformats.org/presentationml/2006/main">
  <p:tag name="TABLE_ENDDRAG_ORIGIN_RECT" val="939*394"/>
  <p:tag name="TABLE_ENDDRAG_RECT" val="8*116*939*394"/>
</p:tagLst>
</file>

<file path=ppt/tags/tag5.xml><?xml version="1.0" encoding="utf-8"?>
<p:tagLst xmlns:p="http://schemas.openxmlformats.org/presentationml/2006/main">
  <p:tag name="RS_CLASSIFICATIONID" val="0"/>
  <p:tag name="RS_CLASSIFICATION" val="UNRESTRICTED"/>
</p:tagLst>
</file>

<file path=ppt/tags/tag6.xml><?xml version="1.0" encoding="utf-8"?>
<p:tagLst xmlns:p="http://schemas.openxmlformats.org/presentationml/2006/main">
  <p:tag name="RS_CLASSIFICATIONID" val="0"/>
  <p:tag name="RS_CLASSIFICATION" val="UNRESTRICTED"/>
</p:tagLst>
</file>

<file path=ppt/tags/tag7.xml><?xml version="1.0" encoding="utf-8"?>
<p:tagLst xmlns:p="http://schemas.openxmlformats.org/presentationml/2006/main">
  <p:tag name="RS_CLASSIFICATIONID" val="0"/>
  <p:tag name="RS_CLASSIFICATION" val="UNRESTRICTED"/>
</p:tagLst>
</file>

<file path=ppt/tags/tag8.xml><?xml version="1.0" encoding="utf-8"?>
<p:tagLst xmlns:p="http://schemas.openxmlformats.org/presentationml/2006/main">
  <p:tag name="RS_CLASSIFICATION_RESETFORMATTING" val="True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5117</Words>
  <Application>WPS 演示</Application>
  <PresentationFormat>自定义</PresentationFormat>
  <Paragraphs>129</Paragraphs>
  <Slides>5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Arial</vt:lpstr>
      <vt:lpstr>宋体</vt:lpstr>
      <vt:lpstr>Wingdings</vt:lpstr>
      <vt:lpstr>Calibri</vt:lpstr>
      <vt:lpstr>Calibri Light</vt:lpstr>
      <vt:lpstr>Ericsson Capital TT</vt:lpstr>
      <vt:lpstr>Segoe Print</vt:lpstr>
      <vt:lpstr>微软雅黑</vt:lpstr>
      <vt:lpstr>Arial Unicode MS</vt:lpstr>
      <vt:lpstr>Office 主题</vt:lpstr>
      <vt:lpstr>Discussion on handling of CA related test cases among WIs</vt:lpstr>
      <vt:lpstr>Background</vt:lpstr>
      <vt:lpstr>Proposal</vt:lpstr>
      <vt:lpstr>Reference</vt:lpstr>
      <vt:lpstr>Thank you!</vt:lpstr>
    </vt:vector>
  </TitlesOfParts>
  <Company>Huawei Technologies Co.,Ltd.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Guchunying</dc:creator>
  <cp:lastModifiedBy>Danni SONG(CMCC)</cp:lastModifiedBy>
  <cp:revision>1246</cp:revision>
  <dcterms:created xsi:type="dcterms:W3CDTF">2018-09-20T03:53:00Z</dcterms:created>
  <dcterms:modified xsi:type="dcterms:W3CDTF">2022-05-08T02:45:43Z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1537859212</vt:lpwstr>
  </property>
  <property fmtid="{D5CDD505-2E9C-101B-9397-08002B2CF9AE}" pid="6" name="RS_Classification">
    <vt:lpwstr>UNRESTRICTED</vt:lpwstr>
  </property>
  <property fmtid="{D5CDD505-2E9C-101B-9397-08002B2CF9AE}" pid="7" name="RS_ClassificationID">
    <vt:r8>0</vt:r8>
  </property>
  <property fmtid="{D5CDD505-2E9C-101B-9397-08002B2CF9AE}" pid="8" name="ContentTypeId">
    <vt:lpwstr>0x010100EB28163D68FE8E4D9361964FDD814FC4</vt:lpwstr>
  </property>
  <property fmtid="{D5CDD505-2E9C-101B-9397-08002B2CF9AE}" pid="9" name="KSOProductBuildVer">
    <vt:lpwstr>2052-11.8.2.10912</vt:lpwstr>
  </property>
  <property fmtid="{D5CDD505-2E9C-101B-9397-08002B2CF9AE}" pid="10" name="ICV">
    <vt:lpwstr>0B65898EAB7B431C9D3880FA4C03483C</vt:lpwstr>
  </property>
</Properties>
</file>