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xlsx" ContentType="application/vnd.openxmlformats-officedocument.spreadsheetml.sheet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322" r:id="rId5"/>
    <p:sldId id="330" r:id="rId6"/>
    <p:sldId id="329" r:id="rId7"/>
    <p:sldId id="293" r:id="rId8"/>
  </p:sldIdLst>
  <p:sldSz cx="12190095" cy="6859270"/>
  <p:notesSz cx="6858000" cy="9144000"/>
  <p:custDataLst>
    <p:tags r:id="rId1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 varScale="1">
        <p:scale>
          <a:sx n="63" d="100"/>
          <a:sy n="63" d="100"/>
        </p:scale>
        <p:origin x="-581" y="-58"/>
      </p:cViewPr>
      <p:guideLst>
        <p:guide orient="horz" pos="2186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dirty="0">
                <a:sym typeface="+mn-ea"/>
              </a:rPr>
              <a:t>any configuration specific change requests to Chapter 5 ONLY shall NOT be accepted by RAN5</a:t>
            </a:r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en-US" altLang="zh-CN" dirty="0">
                <a:ea typeface="宋体" panose="02010600030101010101" pitchFamily="2" charset="-122"/>
              </a:rPr>
              <a:t>(2022-3)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image" Target="../media/image1.wmf"/><Relationship Id="rId1" Type="http://schemas.openxmlformats.org/officeDocument/2006/relationships/package" Target="../embeddings/Workbook1.xls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1395730" y="1885950"/>
            <a:ext cx="9335135" cy="2337435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>
                <a:latin typeface="+mn-lt"/>
              </a:rPr>
              <a:t>Discussion on handling of pending configurations in Section 5 of TS 38.521-1, -2, -3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CMCC, </a:t>
            </a:r>
            <a:r>
              <a:rPr lang="en-US" altLang="zh-CN" sz="2800" dirty="0" err="1" smtClean="0"/>
              <a:t>BV</a:t>
            </a:r>
            <a:r>
              <a:rPr lang="en-US" altLang="zh-CN" sz="2800" dirty="0" smtClean="0"/>
              <a:t>, </a:t>
            </a:r>
            <a:r>
              <a:rPr lang="en-US" altLang="zh-CN" sz="2800" dirty="0" err="1" smtClean="0"/>
              <a:t>Ericsson</a:t>
            </a:r>
            <a:r>
              <a:rPr lang="en-US" altLang="zh-CN" sz="2800" dirty="0" smtClean="0">
                <a:solidFill>
                  <a:schemeClr val="tx1"/>
                </a:solidFill>
                <a:sym typeface="+mn-ea"/>
              </a:rPr>
              <a:t> </a:t>
            </a:r>
            <a:endParaRPr lang="en-US" altLang="zh-CN" sz="2800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</a:t>
            </a:r>
            <a:r>
              <a:rPr lang="en-US" altLang="en-GB" sz="2400" b="1" dirty="0" smtClean="0"/>
              <a:t>95</a:t>
            </a:r>
            <a:r>
              <a:rPr lang="en-GB" altLang="zh-CN" sz="2400" b="1" dirty="0" smtClean="0"/>
              <a:t>-e</a:t>
            </a:r>
            <a:r>
              <a:rPr lang="en-US" sz="2400" kern="0" dirty="0" smtClean="0"/>
              <a:t> 						      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R5-222871</a:t>
            </a:r>
            <a:r>
              <a:rPr lang="en-US" altLang="zh-CN" sz="2400" b="1" dirty="0" smtClean="0">
                <a:solidFill>
                  <a:srgbClr val="00B050"/>
                </a:solidFill>
              </a:rPr>
              <a:t>r3</a:t>
            </a:r>
            <a:endParaRPr lang="en-US" altLang="zh-CN" sz="2400" b="1" dirty="0" smtClean="0"/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Electronic Meeting, </a:t>
            </a:r>
            <a:r>
              <a:rPr lang="en-US" altLang="en-GB" sz="2400" b="1" dirty="0" smtClean="0"/>
              <a:t>May</a:t>
            </a:r>
            <a:r>
              <a:rPr lang="en-US" altLang="en-GB" sz="2400" b="1" dirty="0" smtClean="0"/>
              <a:t> 9</a:t>
            </a:r>
            <a:r>
              <a:rPr lang="en-GB" altLang="zh-CN" sz="2400" b="1" dirty="0" smtClean="0"/>
              <a:t> – </a:t>
            </a:r>
            <a:r>
              <a:rPr lang="en-US" altLang="en-GB" sz="2400" b="1" dirty="0" smtClean="0"/>
              <a:t>May 20,</a:t>
            </a:r>
            <a:r>
              <a:rPr lang="en-GB" altLang="zh-CN" sz="2400" b="1" dirty="0" smtClean="0"/>
              <a:t> 202</a:t>
            </a:r>
            <a:r>
              <a:rPr lang="en-US" altLang="en-GB" sz="2400" b="1" dirty="0" smtClean="0"/>
              <a:t>2</a:t>
            </a:r>
            <a:endParaRPr lang="en-US" altLang="en-GB" sz="2400" b="1" dirty="0" smtClean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Background Information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1769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0840" y="586105"/>
            <a:ext cx="11340465" cy="5336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4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WI “</a:t>
            </a:r>
            <a:r>
              <a:rPr lang="en-US" altLang="zh-CN" sz="2400" dirty="0" smtClean="0">
                <a:latin typeface="+mn-lt"/>
                <a:sym typeface="+mn-ea"/>
              </a:rPr>
              <a:t>NR_CADC_NR_LTE_DC_R16-UEConTest” was proposed and approved at RAN#83 March 2019 [1].</a:t>
            </a:r>
            <a:endParaRPr lang="en-US" altLang="zh-CN" sz="24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4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  <a:sym typeface="+mn-ea"/>
              </a:rPr>
              <a:t> The guidance “Pending configurations can NOT accept contributions in RAN5” was introduced and agreed by RAN5 at RAN5#85 November 2019 [2]. </a:t>
            </a:r>
            <a:endParaRPr lang="en-US" altLang="zh-CN" sz="24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4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  <a:sym typeface="+mn-ea"/>
              </a:rPr>
              <a:t> </a:t>
            </a:r>
            <a:r>
              <a:rPr lang="en-US" altLang="zh-CN" sz="2400" dirty="0" smtClean="0">
                <a:latin typeface="+mn-lt"/>
                <a:sym typeface="+mn-ea"/>
              </a:rPr>
              <a:t>The guidance “Pending configurations can NOT accept contributions in RAN5”</a:t>
            </a:r>
            <a:r>
              <a:rPr lang="en-US" altLang="zh-CN" sz="2400" dirty="0" smtClean="0">
                <a:latin typeface="+mn-lt"/>
                <a:sym typeface="+mn-ea"/>
              </a:rPr>
              <a:t> was extended to be applied to all the configurations specific WIs Release 15 and forward at RAN5#94e, and has been captured in PRD21 v1.0.0 [3].</a:t>
            </a:r>
            <a:endParaRPr lang="en-US" altLang="zh-CN" sz="24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4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  <a:sym typeface="+mn-ea"/>
              </a:rPr>
              <a:t> The guidance “</a:t>
            </a:r>
            <a:r>
              <a:rPr lang="en-US" altLang="zh-CN" sz="2400" dirty="0" smtClean="0">
                <a:latin typeface="+mn-lt"/>
                <a:sym typeface="+mn-ea"/>
              </a:rPr>
              <a:t>any configuration specific change requests to Chapter 5 ONLY shall NOT be accepted by RAN5” was introduced and agreed by RAN5 at RAN5#87e May 2020 [4], and has been captured as Point 14 in Section 4.1 of PRD21 v1.0.0 [3].</a:t>
            </a:r>
            <a:endParaRPr lang="en-US" altLang="zh-CN" sz="2400" dirty="0" smtClean="0"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Observation and Proposals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1769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315" y="620395"/>
            <a:ext cx="11884025" cy="1424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1:</a:t>
            </a:r>
            <a:r>
              <a:rPr lang="en-US" altLang="zh-CN" sz="2400" dirty="0" smtClean="0">
                <a:latin typeface="+mn-lt"/>
                <a:sym typeface="+mn-ea"/>
              </a:rPr>
              <a:t> As of RAN5#94e Feb 2022, there are around 600 “pending” configurations existing in Chapter 5 of TS 38.521-3. This may lead to misunderstanding that </a:t>
            </a:r>
            <a:r>
              <a:rPr lang="en-US" altLang="zh-CN" sz="2400" dirty="0" smtClean="0">
                <a:latin typeface="+mn-lt"/>
                <a:sym typeface="+mn-ea"/>
              </a:rPr>
              <a:t>these configs are of interest to the industry or even ready for validation/certification which is not the fact.</a:t>
            </a:r>
            <a:r>
              <a:rPr lang="en-US" altLang="zh-CN" sz="2400" dirty="0" smtClean="0">
                <a:latin typeface="+mn-lt"/>
                <a:sym typeface="+mn-ea"/>
              </a:rPr>
              <a:t> Among these unassigned “pending” configurations </a:t>
            </a:r>
            <a:r>
              <a:rPr lang="en-US" altLang="zh-CN" sz="2400" dirty="0" smtClean="0">
                <a:latin typeface="+mn-lt"/>
                <a:sym typeface="+mn-ea"/>
              </a:rPr>
              <a:t>in Chapter 5 of TS 38.521-3</a:t>
            </a:r>
            <a:r>
              <a:rPr lang="en-US" altLang="zh-CN" sz="2400" dirty="0" smtClean="0">
                <a:latin typeface="+mn-lt"/>
                <a:sym typeface="+mn-ea"/>
              </a:rPr>
              <a:t>, there are</a:t>
            </a:r>
            <a:endParaRPr lang="zh-CN" altLang="en-US" sz="2400" dirty="0" smtClean="0">
              <a:latin typeface="+mn-lt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965" y="3558540"/>
            <a:ext cx="1188974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sym typeface="+mn-ea"/>
              </a:rPr>
              <a:t>Proposal 1: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 To remove all the specific “pending” configurations from Chapter 5 in TS 38.521-1, TS 38.521-2 and TS 38.521-3 </a:t>
            </a:r>
            <a:r>
              <a:rPr lang="en-US" altLang="zh-CN" sz="2400" strike="sngStrike" dirty="0" smtClean="0">
                <a:solidFill>
                  <a:srgbClr val="00B050"/>
                </a:solidFill>
                <a:uFillTx/>
                <a:latin typeface="+mn-lt"/>
                <a:sym typeface="+mn-ea"/>
              </a:rPr>
              <a:t>at</a:t>
            </a:r>
            <a:r>
              <a:rPr lang="en-US" altLang="zh-CN" sz="2400" dirty="0" smtClean="0">
                <a:solidFill>
                  <a:srgbClr val="00B050"/>
                </a:solidFill>
                <a:latin typeface="+mn-lt"/>
                <a:sym typeface="+mn-ea"/>
              </a:rPr>
              <a:t>no later than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 RAN5#96e (August 2022). </a:t>
            </a:r>
            <a:endParaRPr lang="en-US" altLang="zh-CN" sz="2400" dirty="0" smtClean="0">
              <a:solidFill>
                <a:srgbClr val="0000FF"/>
              </a:solidFill>
              <a:latin typeface="+mn-lt"/>
              <a:sym typeface="+mn-ea"/>
            </a:endParaRPr>
          </a:p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sym typeface="+mn-ea"/>
              </a:rPr>
              <a:t>Proposal 2: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 To remove all the specific “pending” configurations from Chapter 6 and Chapter 7 of TS 38.521-1, TS 38.521-2 and TS 38.521-3 </a:t>
            </a:r>
            <a:r>
              <a:rPr lang="en-US" altLang="zh-CN" sz="2400" strike="sngStrike" dirty="0" smtClean="0">
                <a:solidFill>
                  <a:srgbClr val="00B050"/>
                </a:solidFill>
                <a:uFillTx/>
                <a:latin typeface="+mn-lt"/>
                <a:sym typeface="+mn-ea"/>
              </a:rPr>
              <a:t>at</a:t>
            </a:r>
            <a:r>
              <a:rPr lang="en-US" altLang="zh-CN" sz="2400" dirty="0" smtClean="0">
                <a:solidFill>
                  <a:srgbClr val="00B050"/>
                </a:solidFill>
                <a:latin typeface="+mn-lt"/>
                <a:sym typeface="+mn-ea"/>
              </a:rPr>
              <a:t>no later than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 RAN5#96e (August 2022) if there is any*.</a:t>
            </a:r>
            <a:endParaRPr lang="en-US" altLang="zh-CN" sz="2400" dirty="0" smtClean="0">
              <a:solidFill>
                <a:srgbClr val="0000FF"/>
              </a:solidFill>
              <a:latin typeface="+mn-lt"/>
              <a:sym typeface="+mn-ea"/>
            </a:endParaRPr>
          </a:p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rgbClr val="FF0000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+mn-lt"/>
                <a:sym typeface="+mn-ea"/>
              </a:rPr>
              <a:t>Proposal 3:</a:t>
            </a:r>
            <a:r>
              <a:rPr lang="en-US" altLang="zh-CN" sz="2400" dirty="0" smtClean="0">
                <a:solidFill>
                  <a:srgbClr val="FF0000"/>
                </a:solidFill>
                <a:latin typeface="+mn-lt"/>
                <a:sym typeface="+mn-ea"/>
              </a:rPr>
              <a:t> To remove all the specific “pending” configurations from TS 38.508-1 and TS 38.508-2 </a:t>
            </a:r>
            <a:r>
              <a:rPr lang="en-US" altLang="zh-CN" sz="2400" strike="sngStrike" dirty="0" smtClean="0">
                <a:solidFill>
                  <a:srgbClr val="00B050"/>
                </a:solidFill>
                <a:uFillTx/>
                <a:latin typeface="+mn-lt"/>
                <a:sym typeface="+mn-ea"/>
              </a:rPr>
              <a:t>at</a:t>
            </a:r>
            <a:r>
              <a:rPr lang="en-US" altLang="zh-CN" sz="2400" dirty="0" smtClean="0">
                <a:solidFill>
                  <a:srgbClr val="00B050"/>
                </a:solidFill>
                <a:latin typeface="+mn-lt"/>
                <a:sym typeface="+mn-ea"/>
              </a:rPr>
              <a:t>no later than</a:t>
            </a:r>
            <a:r>
              <a:rPr lang="en-US" altLang="zh-CN" sz="2400" dirty="0" smtClean="0">
                <a:solidFill>
                  <a:srgbClr val="FF0000"/>
                </a:solidFill>
                <a:latin typeface="+mn-lt"/>
                <a:sym typeface="+mn-ea"/>
              </a:rPr>
              <a:t> RAN5#96e (August 2022) if there is any.</a:t>
            </a:r>
            <a:endParaRPr lang="en-US" altLang="zh-CN" sz="2400" dirty="0" smtClean="0">
              <a:solidFill>
                <a:srgbClr val="FF0000"/>
              </a:solidFill>
              <a:latin typeface="+mn-lt"/>
              <a:sym typeface="+mn-ea"/>
            </a:endParaRPr>
          </a:p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b="1" dirty="0" smtClean="0">
                <a:solidFill>
                  <a:srgbClr val="0000FF"/>
                </a:solidFill>
                <a:latin typeface="+mn-lt"/>
                <a:sym typeface="+mn-ea"/>
              </a:rPr>
              <a:t> Proposal 4: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 No “pending” configurations shall be added into</a:t>
            </a:r>
            <a:r>
              <a:rPr lang="en-US" altLang="zh-CN" sz="2400" strike="sngStrike" dirty="0" smtClean="0">
                <a:solidFill>
                  <a:srgbClr val="FF0000"/>
                </a:solidFill>
                <a:uFillTx/>
                <a:latin typeface="+mn-lt"/>
                <a:sym typeface="+mn-ea"/>
              </a:rPr>
              <a:t> Chapter 5 or Chapter 6 or Chapter 7 of 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TS 38.521-1/2/3 </a:t>
            </a:r>
            <a:r>
              <a:rPr lang="en-US" altLang="zh-CN" sz="2400" dirty="0" smtClean="0">
                <a:solidFill>
                  <a:srgbClr val="FF0000"/>
                </a:solidFill>
                <a:latin typeface="+mn-lt"/>
                <a:sym typeface="+mn-ea"/>
              </a:rPr>
              <a:t>or TS 38.508-1/-2</a:t>
            </a: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 since RAN5#95e (May 2022).</a:t>
            </a:r>
            <a:endParaRPr lang="en-US" altLang="zh-CN" sz="2400" dirty="0" smtClean="0">
              <a:solidFill>
                <a:srgbClr val="0000FF"/>
              </a:solidFill>
              <a:latin typeface="+mn-lt"/>
              <a:sym typeface="+mn-ea"/>
            </a:endParaRPr>
          </a:p>
          <a:p>
            <a:pPr indent="0"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rgbClr val="0000FF"/>
                </a:solidFill>
                <a:latin typeface="+mn-lt"/>
                <a:sym typeface="+mn-ea"/>
              </a:rPr>
              <a:t>* Proposal 2 will require support from test case owners.</a:t>
            </a:r>
            <a:endParaRPr lang="en-US" altLang="zh-CN" sz="2400" dirty="0" smtClean="0">
              <a:solidFill>
                <a:srgbClr val="0000FF"/>
              </a:solidFill>
              <a:latin typeface="+mn-lt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7315" y="2080895"/>
            <a:ext cx="9310370" cy="1463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914400" lvl="1" indent="-457200" algn="l" eaLnBrk="1" latinLnBrk="0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+mj-lt"/>
              <a:buAutoNum type="alphaLcParenR"/>
            </a:pPr>
            <a:r>
              <a:rPr lang="en-US" altLang="zh-CN" sz="2400" dirty="0" smtClean="0">
                <a:latin typeface="+mn-lt"/>
                <a:sym typeface="+mn-ea"/>
              </a:rPr>
              <a:t>configurations which only exist in Chapter 5 but not in any other Chapter 6/7 test cases of TS 38.521-3.</a:t>
            </a:r>
            <a:endParaRPr lang="en-US" altLang="zh-CN" sz="2400" dirty="0" smtClean="0">
              <a:latin typeface="+mn-lt"/>
              <a:sym typeface="+mn-ea"/>
            </a:endParaRPr>
          </a:p>
          <a:p>
            <a:pPr marL="914400" lvl="1" indent="-457200" algn="l" eaLnBrk="1" latinLnBrk="0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+mj-lt"/>
              <a:buAutoNum type="alphaLcParenR"/>
            </a:pPr>
            <a:r>
              <a:rPr lang="en-US" altLang="zh-CN" sz="2400" dirty="0" smtClean="0">
                <a:latin typeface="+mn-lt"/>
                <a:sym typeface="+mn-ea"/>
              </a:rPr>
              <a:t>configurations which exist in Chapter 5 and also in some Chapter 6/7 test cases of TS 38.521-3.</a:t>
            </a:r>
            <a:endParaRPr lang="zh-CN" altLang="en-US" sz="2400" dirty="0" smtClean="0">
              <a:latin typeface="+mn-lt"/>
              <a:sym typeface="+mn-ea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10140" y="2386330"/>
          <a:ext cx="97155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showAsIcon="1" r:id="rId1" imgW="971550" imgH="952500" progId="Excel.Sheet.12">
                  <p:embed/>
                </p:oleObj>
              </mc:Choice>
              <mc:Fallback>
                <p:oleObj name="" showAsIcon="1" r:id="rId1" imgW="971550" imgH="952500" progId="Excel.Sheet.12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010140" y="2386330"/>
                        <a:ext cx="971550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425657" y="7937"/>
            <a:ext cx="11576566" cy="1325439"/>
          </a:xfrm>
        </p:spPr>
        <p:txBody>
          <a:bodyPr vert="horz" wrap="square" lIns="121905" tIns="60952" rIns="121905" bIns="60952" anchor="ctr" anchorCtr="0"/>
          <a:p>
            <a:pPr eaLnBrk="1" hangingPunct="1"/>
            <a:r>
              <a:rPr lang="en-US" altLang="zh-CN" sz="3600" b="1" dirty="0">
                <a:ea typeface="宋体" panose="02010600030101010101" pitchFamily="2" charset="-122"/>
              </a:rPr>
              <a:t>Reference</a:t>
            </a:r>
            <a:endParaRPr lang="en-US" altLang="zh-CN" sz="3600" b="1" dirty="0">
              <a:ea typeface="宋体" panose="02010600030101010101" pitchFamily="2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532011" y="1104798"/>
            <a:ext cx="11140044" cy="5574784"/>
          </a:xfrm>
        </p:spPr>
        <p:txBody>
          <a:bodyPr vert="horz" wrap="square" lIns="121905" tIns="60952" rIns="121905" bIns="60952" anchor="t" anchorCtr="0"/>
          <a:p>
            <a:pPr algn="l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zh-CN" sz="2400" dirty="0">
                <a:ea typeface="宋体" panose="02010600030101010101" pitchFamily="2" charset="-122"/>
              </a:rPr>
              <a:t>[1] </a:t>
            </a:r>
            <a:r>
              <a:rPr lang="en-US" altLang="en-US" sz="2400" dirty="0">
                <a:sym typeface="+mn-ea"/>
              </a:rPr>
              <a:t>RP-190321</a:t>
            </a:r>
            <a:r>
              <a:rPr lang="en-US" altLang="en-US" sz="2400" dirty="0"/>
              <a:t>, </a:t>
            </a:r>
            <a:r>
              <a:rPr lang="en-US" altLang="en-US" sz="2400" dirty="0">
                <a:sym typeface="+mn-ea"/>
              </a:rPr>
              <a:t>New WID on UE Conformance Test Aspects - Rel-16 NR CA and DC; and NR and LTE DC Configurations</a:t>
            </a:r>
            <a:r>
              <a:rPr lang="en-US" altLang="en-US" sz="2400" dirty="0"/>
              <a:t>, </a:t>
            </a:r>
            <a:r>
              <a:rPr lang="en-US" altLang="en-US" sz="2400" dirty="0">
                <a:sym typeface="+mn-ea"/>
              </a:rPr>
              <a:t>CMCC, Ericsson, China Unicom</a:t>
            </a:r>
            <a:r>
              <a:rPr lang="en-US" altLang="en-US" sz="2400" dirty="0"/>
              <a:t>, </a:t>
            </a:r>
            <a:r>
              <a:rPr lang="en-US" altLang="en-US" sz="2400" dirty="0">
                <a:sym typeface="+mn-ea"/>
              </a:rPr>
              <a:t>RAN#83 meeting, </a:t>
            </a:r>
            <a:r>
              <a:rPr lang="en-US" altLang="zh-CN" sz="2400" dirty="0">
                <a:ea typeface="宋体" panose="02010600030101010101" pitchFamily="2" charset="-122"/>
                <a:sym typeface="+mn-ea"/>
              </a:rPr>
              <a:t>Shenzhen, China</a:t>
            </a:r>
            <a:r>
              <a:rPr lang="en-US" altLang="en-US" sz="2400" dirty="0">
                <a:sym typeface="+mn-ea"/>
              </a:rPr>
              <a:t>, </a:t>
            </a:r>
            <a:r>
              <a:rPr lang="en-US" altLang="zh-CN" sz="2400" dirty="0">
                <a:ea typeface="宋体" panose="02010600030101010101" pitchFamily="2" charset="-122"/>
                <a:sym typeface="+mn-ea"/>
              </a:rPr>
              <a:t>March 18th – 21st, 2019</a:t>
            </a:r>
            <a:r>
              <a:rPr lang="en-US" altLang="en-US" sz="2400" dirty="0"/>
              <a:t>.</a:t>
            </a:r>
            <a:endParaRPr lang="en-US" altLang="en-US" sz="2400" dirty="0"/>
          </a:p>
          <a:p>
            <a:pPr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400" dirty="0">
                <a:ea typeface="宋体" panose="02010600030101010101" pitchFamily="2" charset="-122"/>
              </a:rPr>
              <a:t>[2] </a:t>
            </a:r>
            <a:r>
              <a:rPr lang="en-US" altLang="en-US" sz="2400" dirty="0">
                <a:sym typeface="+mn-ea"/>
              </a:rPr>
              <a:t>R5-198048</a:t>
            </a:r>
            <a:r>
              <a:rPr lang="en-US" altLang="en-US" sz="2400" dirty="0">
                <a:sym typeface="+mn-ea"/>
              </a:rPr>
              <a:t>, </a:t>
            </a:r>
            <a:r>
              <a:rPr lang="en-US" altLang="en-US" sz="2400" dirty="0">
                <a:sym typeface="+mn-ea"/>
              </a:rPr>
              <a:t>Discussion on how to update Rel-16 NR CA/DC band combinations WI</a:t>
            </a:r>
            <a:r>
              <a:rPr lang="en-US" altLang="en-US" sz="2400" dirty="0">
                <a:sym typeface="+mn-ea"/>
              </a:rPr>
              <a:t>, </a:t>
            </a:r>
            <a:r>
              <a:rPr lang="en-US" altLang="en-US" sz="2400" dirty="0">
                <a:sym typeface="+mn-ea"/>
              </a:rPr>
              <a:t>CMCC, China Telecom, China Unicom, DCM, DISH Network, KDDI, KTL, Orange, Verizon, AT&amp;T, CATT, Huawei, Hisilicon, Nokia, Ericsson, ZTE, CAICT, SRTC, Samsung, Keysight, Anritsu, Telecom Italia, Qualcomm</a:t>
            </a:r>
            <a:r>
              <a:rPr lang="en-US" altLang="en-US" sz="2400" dirty="0">
                <a:sym typeface="+mn-ea"/>
              </a:rPr>
              <a:t>, </a:t>
            </a:r>
            <a:r>
              <a:rPr lang="en-US" altLang="en-US" sz="2400" dirty="0">
                <a:sym typeface="+mn-ea"/>
              </a:rPr>
              <a:t>RAN5#85 meeting, Reno, US, 18-22, Nov 2019</a:t>
            </a:r>
            <a:r>
              <a:rPr lang="en-US" altLang="en-US" sz="2400" dirty="0">
                <a:sym typeface="+mn-ea"/>
              </a:rPr>
              <a:t>.</a:t>
            </a:r>
            <a:endParaRPr lang="en-US" altLang="en-US" sz="2400" dirty="0">
              <a:sym typeface="+mn-ea"/>
            </a:endParaRPr>
          </a:p>
          <a:p>
            <a:pPr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dirty="0"/>
              <a:t>[3] PRD21 NR bands and 5G NR CADC configuration handling in RAN5 (Release 15 and later releases) v1.0.0 (2022-3)</a:t>
            </a:r>
            <a:endParaRPr lang="en-US" altLang="en-US" sz="2400" dirty="0"/>
          </a:p>
          <a:p>
            <a:pPr algn="l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en-US" sz="2400" dirty="0"/>
              <a:t>[4] </a:t>
            </a: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ea typeface="+mj-ea"/>
                <a:cs typeface="+mj-cs"/>
                <a:sym typeface="+mn-ea"/>
              </a:rPr>
              <a:t>R5-201917, Discussion on how to introduce Rel-16/15 NR CADC 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  <a:sym typeface="+mn-ea"/>
              </a:rPr>
              <a:t>band </a:t>
            </a: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ea typeface="+mj-ea"/>
                <a:cs typeface="+mj-cs"/>
                <a:sym typeface="+mn-ea"/>
              </a:rPr>
              <a:t>combinations/new bands/new BWs into TS 38.521-1/-2/-3, </a:t>
            </a:r>
            <a:r>
              <a:rPr lang="en-US" altLang="en-US" sz="2400" dirty="0">
                <a:sym typeface="+mn-ea"/>
              </a:rPr>
              <a:t>RAN5#87e meeting, </a:t>
            </a:r>
            <a:r>
              <a:rPr lang="en-GB" altLang="zh-CN" sz="240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1</a:t>
            </a:r>
            <a:r>
              <a:rPr lang="en-US" altLang="en-US" sz="2400" dirty="0">
                <a:sym typeface="+mn-ea"/>
              </a:rPr>
              <a:t>8th – 29th May 2020</a:t>
            </a:r>
            <a:r>
              <a:rPr lang="en-US" altLang="en-US" sz="2400" dirty="0">
                <a:sym typeface="+mn-ea"/>
              </a:rPr>
              <a:t>.</a:t>
            </a:r>
            <a:endParaRPr lang="en-US" altLang="en-US" sz="2400" dirty="0"/>
          </a:p>
        </p:txBody>
      </p:sp>
      <p:sp>
        <p:nvSpPr>
          <p:cNvPr id="10244" name="RS_Classification_Standard"/>
          <p:cNvSpPr txBox="1"/>
          <p:nvPr/>
        </p:nvSpPr>
        <p:spPr>
          <a:xfrm>
            <a:off x="12035558" y="6291623"/>
            <a:ext cx="278130" cy="21082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192" tIns="36826" rIns="76192" bIns="36826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  <a:endParaRPr lang="en-US" altLang="zh-CN" sz="6000" smtClean="0"/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_RESETFORMATTING" val="Tru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3032</Words>
  <Application>WPS 演示</Application>
  <PresentationFormat>自定义</PresentationFormat>
  <Paragraphs>36</Paragraphs>
  <Slides>5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Calibri Light</vt:lpstr>
      <vt:lpstr>Ericsson Capital TT</vt:lpstr>
      <vt:lpstr>DejaVu Math TeX Gyre</vt:lpstr>
      <vt:lpstr>微软雅黑</vt:lpstr>
      <vt:lpstr>Arial Unicode MS</vt:lpstr>
      <vt:lpstr>Office 主题</vt:lpstr>
      <vt:lpstr>Excel.Sheet.12</vt:lpstr>
      <vt:lpstr>Discussion on handling of pending configurations in Section 5 of TS 38.521-1, -2, -3</vt:lpstr>
      <vt:lpstr>Background Information</vt:lpstr>
      <vt:lpstr>Observation and Proposals</vt:lpstr>
      <vt:lpstr>Reference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1117</cp:revision>
  <dcterms:created xsi:type="dcterms:W3CDTF">2018-09-20T03:53:00Z</dcterms:created>
  <dcterms:modified xsi:type="dcterms:W3CDTF">2022-05-13T08:51:07Z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2052-11.8.2.10912</vt:lpwstr>
  </property>
  <property fmtid="{D5CDD505-2E9C-101B-9397-08002B2CF9AE}" pid="10" name="ICV">
    <vt:lpwstr>025FCA3344254FC58EF5C5C7F1FAF1F2</vt:lpwstr>
  </property>
</Properties>
</file>