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xlsx" ContentType="application/vnd.openxmlformats-officedocument.spreadsheetml.sheet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90" r:id="rId3"/>
    <p:sldId id="322" r:id="rId5"/>
    <p:sldId id="330" r:id="rId6"/>
    <p:sldId id="329" r:id="rId7"/>
    <p:sldId id="293" r:id="rId8"/>
  </p:sldIdLst>
  <p:sldSz cx="12190095" cy="6859270"/>
  <p:notesSz cx="6858000" cy="9144000"/>
  <p:custDataLst>
    <p:tags r:id="rId12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indent="-1511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indent="-3035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indent="-4559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indent="-6083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88" autoAdjust="0"/>
    <p:restoredTop sz="94103" autoAdjust="0"/>
  </p:normalViewPr>
  <p:slideViewPr>
    <p:cSldViewPr snapToGrid="0">
      <p:cViewPr varScale="1">
        <p:scale>
          <a:sx n="63" d="100"/>
          <a:sy n="63" d="100"/>
        </p:scale>
        <p:origin x="-581" y="-58"/>
      </p:cViewPr>
      <p:guideLst>
        <p:guide orient="horz" pos="2186"/>
        <p:guide pos="382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C6BEBE5-1D2E-4BBB-B5B5-B5B0DDA0484F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4E9BCF5-12D1-4D51-BB26-20A5554EDFD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 smtClean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en-US" dirty="0">
                <a:sym typeface="+mn-ea"/>
              </a:rPr>
              <a:t>any configuration specific change requests to Chapter 5 ONLY shall NOT be accepted by RAN5</a:t>
            </a:r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r>
              <a:rPr lang="en-US" altLang="zh-CN" dirty="0">
                <a:ea typeface="宋体" panose="02010600030101010101" pitchFamily="2" charset="-122"/>
              </a:rPr>
              <a:t>(2022-3)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215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F29BB-4B58-48F0-8816-507D728BD8A0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2109C-B8F2-45FB-BCEC-95E3A0D8993E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6885C-24B6-4E1E-8492-16D36C584FA6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802C2-E10E-49A8-8A3E-31E7DD595A64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D7B6F-1070-41B6-A8A6-1C1D30145B6C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7804F-C22F-4105-B851-BB69C5DFCE82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04E12-DEE3-41B9-AD38-8CF39C660169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21EFE-4BC2-495B-900A-501AA63EF991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DF91A-2561-4F59-AF99-6D7034613CDA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37606-E014-4704-BCFA-F34B12E08119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95A0F-A7F1-4B44-83DC-2C3B4A18B875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129759E-47CE-4A4C-B3CD-32BD4A364F0F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3.xml"/><Relationship Id="rId2" Type="http://schemas.openxmlformats.org/officeDocument/2006/relationships/image" Target="../media/image1.wmf"/><Relationship Id="rId1" Type="http://schemas.openxmlformats.org/officeDocument/2006/relationships/package" Target="../embeddings/Workbook1.xls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1395730" y="1885950"/>
            <a:ext cx="9335135" cy="2337435"/>
          </a:xfrm>
        </p:spPr>
        <p:txBody>
          <a:bodyPr anchor="ctr"/>
          <a:lstStyle/>
          <a:p>
            <a:pPr eaLnBrk="1" hangingPunct="1">
              <a:lnSpc>
                <a:spcPts val="6280"/>
              </a:lnSpc>
              <a:defRPr/>
            </a:pPr>
            <a:r>
              <a:rPr lang="en-US" altLang="zh-CN" sz="2800" dirty="0">
                <a:latin typeface="+mn-lt"/>
              </a:rPr>
              <a:t>Discussion on handling of pending configurations in Section 5 of TS 38.521-1, -2, -3</a:t>
            </a:r>
            <a:endParaRPr lang="en-US" altLang="zh-CN" sz="2800" dirty="0">
              <a:latin typeface="+mn-lt"/>
            </a:endParaRPr>
          </a:p>
        </p:txBody>
      </p:sp>
      <p:sp>
        <p:nvSpPr>
          <p:cNvPr id="4098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215900" y="4736465"/>
            <a:ext cx="11703050" cy="152463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 smtClean="0"/>
              <a:t>CMCC, </a:t>
            </a:r>
            <a:r>
              <a:rPr lang="en-US" altLang="zh-CN" sz="2800" dirty="0" err="1" smtClean="0"/>
              <a:t>BV</a:t>
            </a:r>
            <a:r>
              <a:rPr lang="en-US" altLang="zh-CN" sz="2800" dirty="0" smtClean="0"/>
              <a:t>, </a:t>
            </a:r>
            <a:r>
              <a:rPr lang="en-US" altLang="zh-CN" sz="2800" dirty="0" err="1" smtClean="0"/>
              <a:t>Ericsson</a:t>
            </a:r>
            <a:r>
              <a:rPr lang="en-US" altLang="zh-CN" sz="2800" dirty="0" smtClean="0">
                <a:solidFill>
                  <a:schemeClr val="tx1"/>
                </a:solidFill>
                <a:sym typeface="+mn-ea"/>
              </a:rPr>
              <a:t> </a:t>
            </a:r>
            <a:endParaRPr lang="en-US" altLang="zh-CN" sz="2800" dirty="0" smtClean="0">
              <a:solidFill>
                <a:schemeClr val="tx1"/>
              </a:solidFill>
              <a:sym typeface="+mn-ea"/>
            </a:endParaRPr>
          </a:p>
        </p:txBody>
      </p:sp>
      <p:sp>
        <p:nvSpPr>
          <p:cNvPr id="4099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 smtClean="0"/>
              <a:t>3GPP TSG-RAN5 Meeting #</a:t>
            </a:r>
            <a:r>
              <a:rPr lang="en-US" altLang="en-GB" sz="2400" b="1" dirty="0" smtClean="0"/>
              <a:t>95</a:t>
            </a:r>
            <a:r>
              <a:rPr lang="en-GB" altLang="zh-CN" sz="2400" b="1" dirty="0" smtClean="0"/>
              <a:t>-e</a:t>
            </a:r>
            <a:r>
              <a:rPr lang="en-US" sz="2400" kern="0" dirty="0" smtClean="0"/>
              <a:t> 						      </a:t>
            </a:r>
            <a:r>
              <a:rPr lang="en-US" altLang="zh-CN" sz="2400" b="1" dirty="0" smtClean="0">
                <a:solidFill>
                  <a:schemeClr val="tx1"/>
                </a:solidFill>
              </a:rPr>
              <a:t>R5-222871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r2</a:t>
            </a:r>
            <a:endParaRPr lang="en-US" altLang="zh-CN" sz="2400" b="1" dirty="0" smtClean="0"/>
          </a:p>
          <a:p>
            <a:pPr>
              <a:lnSpc>
                <a:spcPct val="100000"/>
              </a:lnSpc>
              <a:defRPr/>
            </a:pPr>
            <a:r>
              <a:rPr lang="en-GB" altLang="zh-CN" sz="2400" b="1" dirty="0" smtClean="0"/>
              <a:t>Electronic Meeting, </a:t>
            </a:r>
            <a:r>
              <a:rPr lang="en-US" altLang="en-GB" sz="2400" b="1" dirty="0" smtClean="0"/>
              <a:t>May</a:t>
            </a:r>
            <a:r>
              <a:rPr lang="en-US" altLang="en-GB" sz="2400" b="1" dirty="0" smtClean="0"/>
              <a:t> 9</a:t>
            </a:r>
            <a:r>
              <a:rPr lang="en-GB" altLang="zh-CN" sz="2400" b="1" dirty="0" smtClean="0"/>
              <a:t> – </a:t>
            </a:r>
            <a:r>
              <a:rPr lang="en-US" altLang="en-GB" sz="2400" b="1" dirty="0" smtClean="0"/>
              <a:t>May 20,</a:t>
            </a:r>
            <a:r>
              <a:rPr lang="en-GB" altLang="zh-CN" sz="2400" b="1" dirty="0" smtClean="0"/>
              <a:t> 202</a:t>
            </a:r>
            <a:r>
              <a:rPr lang="en-US" altLang="en-GB" sz="2400" b="1" dirty="0" smtClean="0"/>
              <a:t>2</a:t>
            </a:r>
            <a:endParaRPr lang="en-US" altLang="en-GB" sz="2400" b="1" dirty="0" smtClean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4572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Background Information</a:t>
            </a:r>
            <a:endParaRPr lang="en-US" altLang="zh-CN" sz="3200" b="1" dirty="0" smtClean="0">
              <a:solidFill>
                <a:schemeClr val="tx1"/>
              </a:solidFill>
            </a:endParaRP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1769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0840" y="586105"/>
            <a:ext cx="11340465" cy="5336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latinLnBrk="0" hangingPunct="1">
              <a:lnSpc>
                <a:spcPts val="4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 WI “</a:t>
            </a:r>
            <a:r>
              <a:rPr lang="en-US" altLang="zh-CN" sz="2400" dirty="0" smtClean="0">
                <a:latin typeface="+mn-lt"/>
                <a:sym typeface="+mn-ea"/>
              </a:rPr>
              <a:t>NR_CADC_NR_LTE_DC_R16-UEConTest” was proposed and approved at RAN#83 March 2019 [1].</a:t>
            </a:r>
            <a:endParaRPr lang="en-US" altLang="zh-CN" sz="2400" dirty="0" smtClean="0">
              <a:latin typeface="+mn-lt"/>
              <a:sym typeface="+mn-ea"/>
            </a:endParaRPr>
          </a:p>
          <a:p>
            <a:pPr algn="l" eaLnBrk="1" latinLnBrk="0" hangingPunct="1">
              <a:lnSpc>
                <a:spcPts val="4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  <a:sym typeface="+mn-ea"/>
              </a:rPr>
              <a:t> The guidance “Pending configurations can NOT accept contributions in RAN5” was introduced and agreed by RAN5 at RAN5#85 November 2019 [2]. </a:t>
            </a:r>
            <a:endParaRPr lang="en-US" altLang="zh-CN" sz="2400" dirty="0" smtClean="0">
              <a:latin typeface="+mn-lt"/>
              <a:sym typeface="+mn-ea"/>
            </a:endParaRPr>
          </a:p>
          <a:p>
            <a:pPr algn="l" eaLnBrk="1" latinLnBrk="0" hangingPunct="1">
              <a:lnSpc>
                <a:spcPts val="4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  <a:sym typeface="+mn-ea"/>
              </a:rPr>
              <a:t> </a:t>
            </a:r>
            <a:r>
              <a:rPr lang="en-US" altLang="zh-CN" sz="2400" dirty="0" smtClean="0">
                <a:latin typeface="+mn-lt"/>
                <a:sym typeface="+mn-ea"/>
              </a:rPr>
              <a:t>The guidance “Pending configurations can NOT accept contributions in RAN5”</a:t>
            </a:r>
            <a:r>
              <a:rPr lang="en-US" altLang="zh-CN" sz="2400" dirty="0" smtClean="0">
                <a:latin typeface="+mn-lt"/>
                <a:sym typeface="+mn-ea"/>
              </a:rPr>
              <a:t> was extended to be applied to all the configurations specific WIs Release 15 and forward at RAN5#94e, and has been captured in PRD21 v1.0.0 [3].</a:t>
            </a:r>
            <a:endParaRPr lang="en-US" altLang="zh-CN" sz="2400" dirty="0" smtClean="0">
              <a:latin typeface="+mn-lt"/>
              <a:sym typeface="+mn-ea"/>
            </a:endParaRPr>
          </a:p>
          <a:p>
            <a:pPr algn="l" eaLnBrk="1" latinLnBrk="0" hangingPunct="1">
              <a:lnSpc>
                <a:spcPts val="4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  <a:sym typeface="+mn-ea"/>
              </a:rPr>
              <a:t> The guidance “</a:t>
            </a:r>
            <a:r>
              <a:rPr lang="en-US" altLang="zh-CN" sz="2400" dirty="0" smtClean="0">
                <a:latin typeface="+mn-lt"/>
                <a:sym typeface="+mn-ea"/>
              </a:rPr>
              <a:t>any configuration specific change requests to Chapter 5 ONLY shall NOT be accepted by RAN5” was introduced and agreed by RAN5 at RAN5#87e May 2020 [4], and has been captured as Point 14 in Section 4.1 of PRD21 v1.0.0 [3].</a:t>
            </a:r>
            <a:endParaRPr lang="en-US" altLang="zh-CN" sz="2400" dirty="0" smtClean="0">
              <a:latin typeface="+mn-lt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4572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Observation and Proposals</a:t>
            </a:r>
            <a:endParaRPr lang="en-US" altLang="zh-CN" sz="3200" b="1" dirty="0" smtClean="0">
              <a:solidFill>
                <a:schemeClr val="tx1"/>
              </a:solidFill>
            </a:endParaRP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1769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7315" y="620395"/>
            <a:ext cx="11884025" cy="14249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latinLnBrk="0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altLang="zh-CN" sz="2400" b="1" dirty="0" smtClean="0">
                <a:solidFill>
                  <a:schemeClr val="tx1"/>
                </a:solidFill>
                <a:latin typeface="+mn-lt"/>
                <a:sym typeface="+mn-ea"/>
              </a:rPr>
              <a:t>Observation 1:</a:t>
            </a:r>
            <a:r>
              <a:rPr lang="en-US" altLang="zh-CN" sz="2400" dirty="0" smtClean="0">
                <a:latin typeface="+mn-lt"/>
                <a:sym typeface="+mn-ea"/>
              </a:rPr>
              <a:t> As of RAN5#94e Feb 2022, there are around 600 “pending” configurations existing in Chapter 5 of TS 38.521-3. This may lead to misunderstanding that </a:t>
            </a:r>
            <a:r>
              <a:rPr lang="en-US" altLang="zh-CN" sz="2400" dirty="0" smtClean="0">
                <a:latin typeface="+mn-lt"/>
                <a:sym typeface="+mn-ea"/>
              </a:rPr>
              <a:t>these configs are of interest to the industry or even ready for validation/certification which is not the fact.</a:t>
            </a:r>
            <a:r>
              <a:rPr lang="en-US" altLang="zh-CN" sz="2400" dirty="0" smtClean="0">
                <a:latin typeface="+mn-lt"/>
                <a:sym typeface="+mn-ea"/>
              </a:rPr>
              <a:t> Among these unassigned “pending” configurations </a:t>
            </a:r>
            <a:r>
              <a:rPr lang="en-US" altLang="zh-CN" sz="2400" dirty="0" smtClean="0">
                <a:latin typeface="+mn-lt"/>
                <a:sym typeface="+mn-ea"/>
              </a:rPr>
              <a:t>in Chapter 5 of TS 38.521-3</a:t>
            </a:r>
            <a:r>
              <a:rPr lang="en-US" altLang="zh-CN" sz="2400" dirty="0" smtClean="0">
                <a:latin typeface="+mn-lt"/>
                <a:sym typeface="+mn-ea"/>
              </a:rPr>
              <a:t>, there are</a:t>
            </a:r>
            <a:endParaRPr lang="zh-CN" altLang="en-US" sz="2400" dirty="0" smtClean="0">
              <a:latin typeface="+mn-lt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0965" y="3558540"/>
            <a:ext cx="11889740" cy="3246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latinLnBrk="0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0000FF"/>
                </a:solidFill>
                <a:latin typeface="+mn-lt"/>
                <a:sym typeface="+mn-ea"/>
              </a:rPr>
              <a:t> 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sym typeface="+mn-ea"/>
              </a:rPr>
              <a:t>Proposal 1: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  <a:sym typeface="+mn-ea"/>
              </a:rPr>
              <a:t> To remove all the specific “pending” configurations from Chapter 5 in TS 38.521-1, TS 38.521-2 and TS 38.521-3 at RAN5#96e (August 2022). </a:t>
            </a:r>
            <a:endParaRPr lang="en-US" altLang="zh-CN" sz="2400" dirty="0" smtClean="0">
              <a:solidFill>
                <a:srgbClr val="0000FF"/>
              </a:solidFill>
              <a:latin typeface="+mn-lt"/>
              <a:sym typeface="+mn-ea"/>
            </a:endParaRPr>
          </a:p>
          <a:p>
            <a:pPr algn="l" eaLnBrk="1" latinLnBrk="0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0000FF"/>
                </a:solidFill>
                <a:latin typeface="+mn-lt"/>
                <a:sym typeface="+mn-ea"/>
              </a:rPr>
              <a:t> 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sym typeface="+mn-ea"/>
              </a:rPr>
              <a:t>Proposal 2: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  <a:sym typeface="+mn-ea"/>
              </a:rPr>
              <a:t> To remove all the specific “pending” configurations from Chapter 6 and Chapter 7 of TS 38.521-1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  <a:sym typeface="+mn-ea"/>
              </a:rPr>
              <a:t>, TS 38.521-2 and TS 38.521-3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  <a:sym typeface="+mn-ea"/>
              </a:rPr>
              <a:t> at RAN5#96e (August 2022) if there is any*.</a:t>
            </a:r>
            <a:endParaRPr lang="en-US" altLang="zh-CN" sz="2400" dirty="0" smtClean="0">
              <a:solidFill>
                <a:srgbClr val="0000FF"/>
              </a:solidFill>
              <a:latin typeface="+mn-lt"/>
              <a:sym typeface="+mn-ea"/>
            </a:endParaRPr>
          </a:p>
          <a:p>
            <a:pPr algn="l" eaLnBrk="1" latinLnBrk="0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FF0000"/>
                </a:solidFill>
                <a:latin typeface="+mn-lt"/>
                <a:sym typeface="+mn-ea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sym typeface="+mn-ea"/>
              </a:rPr>
              <a:t>Proposal 3:</a:t>
            </a:r>
            <a:r>
              <a:rPr lang="en-US" altLang="zh-CN" sz="2400" dirty="0" smtClean="0">
                <a:solidFill>
                  <a:srgbClr val="FF0000"/>
                </a:solidFill>
                <a:latin typeface="+mn-lt"/>
                <a:sym typeface="+mn-ea"/>
              </a:rPr>
              <a:t> </a:t>
            </a:r>
            <a:r>
              <a:rPr lang="en-US" altLang="zh-CN" sz="2400" dirty="0" smtClean="0">
                <a:solidFill>
                  <a:srgbClr val="FF0000"/>
                </a:solidFill>
                <a:latin typeface="+mn-lt"/>
                <a:sym typeface="+mn-ea"/>
              </a:rPr>
              <a:t>To remove all the specific “pending” configurations from TS 38.508-1 and TS 38.508-2 at RAN5#96e (August 2022) if there is any.</a:t>
            </a:r>
            <a:endParaRPr lang="en-US" altLang="zh-CN" sz="2400" dirty="0" smtClean="0">
              <a:solidFill>
                <a:srgbClr val="FF0000"/>
              </a:solidFill>
              <a:latin typeface="+mn-lt"/>
              <a:sym typeface="+mn-ea"/>
            </a:endParaRPr>
          </a:p>
          <a:p>
            <a:pPr algn="l" eaLnBrk="1" latinLnBrk="0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sym typeface="+mn-ea"/>
              </a:rPr>
              <a:t> Proposal 4: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  <a:sym typeface="+mn-ea"/>
              </a:rPr>
              <a:t> No “pending” configurations shall be added into</a:t>
            </a:r>
            <a:r>
              <a:rPr lang="en-US" altLang="zh-CN" sz="2400" strike="sngStrike" dirty="0" smtClean="0">
                <a:solidFill>
                  <a:srgbClr val="FF0000"/>
                </a:solidFill>
                <a:uFillTx/>
                <a:latin typeface="+mn-lt"/>
                <a:sym typeface="+mn-ea"/>
              </a:rPr>
              <a:t> Chapter 5 or Chapter 6 or Chapter 7 of 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  <a:sym typeface="+mn-ea"/>
              </a:rPr>
              <a:t>TS 38.521-1/2/3 </a:t>
            </a:r>
            <a:r>
              <a:rPr lang="en-US" altLang="zh-CN" sz="2400" dirty="0" smtClean="0">
                <a:solidFill>
                  <a:srgbClr val="FF0000"/>
                </a:solidFill>
                <a:latin typeface="+mn-lt"/>
                <a:sym typeface="+mn-ea"/>
              </a:rPr>
              <a:t>or TS 38.508-1/-2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  <a:sym typeface="+mn-ea"/>
              </a:rPr>
              <a:t> since RAN5#95e (May 2022).</a:t>
            </a:r>
            <a:endParaRPr lang="en-US" altLang="zh-CN" sz="2400" dirty="0" smtClean="0">
              <a:solidFill>
                <a:srgbClr val="0000FF"/>
              </a:solidFill>
              <a:latin typeface="+mn-lt"/>
              <a:sym typeface="+mn-ea"/>
            </a:endParaRPr>
          </a:p>
          <a:p>
            <a:pPr indent="0" algn="l" eaLnBrk="1" latinLnBrk="0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 dirty="0" smtClean="0">
                <a:solidFill>
                  <a:srgbClr val="0000FF"/>
                </a:solidFill>
                <a:latin typeface="+mn-lt"/>
                <a:sym typeface="+mn-ea"/>
              </a:rPr>
              <a:t>* Proposal 2 will require support from test case owners.</a:t>
            </a:r>
            <a:endParaRPr lang="en-US" altLang="zh-CN" sz="2400" dirty="0" smtClean="0">
              <a:solidFill>
                <a:srgbClr val="0000FF"/>
              </a:solidFill>
              <a:latin typeface="+mn-lt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7315" y="2080895"/>
            <a:ext cx="9310370" cy="1463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914400" lvl="1" indent="-457200" algn="l" eaLnBrk="1" latinLnBrk="0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+mj-lt"/>
              <a:buAutoNum type="alphaLcParenR"/>
            </a:pPr>
            <a:r>
              <a:rPr lang="en-US" altLang="zh-CN" sz="2400" dirty="0" smtClean="0">
                <a:latin typeface="+mn-lt"/>
                <a:sym typeface="+mn-ea"/>
              </a:rPr>
              <a:t>configurations which only exist in Chapter 5 but not in any other Chapter 6/7 test cases of TS 38.521-3.</a:t>
            </a:r>
            <a:endParaRPr lang="en-US" altLang="zh-CN" sz="2400" dirty="0" smtClean="0">
              <a:latin typeface="+mn-lt"/>
              <a:sym typeface="+mn-ea"/>
            </a:endParaRPr>
          </a:p>
          <a:p>
            <a:pPr marL="914400" lvl="1" indent="-457200" algn="l" eaLnBrk="1" latinLnBrk="0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+mj-lt"/>
              <a:buAutoNum type="alphaLcParenR"/>
            </a:pPr>
            <a:r>
              <a:rPr lang="en-US" altLang="zh-CN" sz="2400" dirty="0" smtClean="0">
                <a:latin typeface="+mn-lt"/>
                <a:sym typeface="+mn-ea"/>
              </a:rPr>
              <a:t>configurations which exist in Chapter 5 and also in some Chapter 6/7 test cases of TS 38.521-3.</a:t>
            </a:r>
            <a:endParaRPr lang="zh-CN" altLang="en-US" sz="2400" dirty="0" smtClean="0">
              <a:latin typeface="+mn-lt"/>
              <a:sym typeface="+mn-ea"/>
            </a:endParaRPr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010140" y="2386330"/>
          <a:ext cx="97155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showAsIcon="1" r:id="rId1" imgW="971550" imgH="952500" progId="Excel.Sheet.12">
                  <p:embed/>
                </p:oleObj>
              </mc:Choice>
              <mc:Fallback>
                <p:oleObj name="" showAsIcon="1" r:id="rId1" imgW="971550" imgH="952500" progId="Excel.Sheet.12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010140" y="2386330"/>
                        <a:ext cx="971550" cy="95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xfrm>
            <a:off x="425657" y="7937"/>
            <a:ext cx="11576566" cy="1325439"/>
          </a:xfrm>
        </p:spPr>
        <p:txBody>
          <a:bodyPr vert="horz" wrap="square" lIns="121905" tIns="60952" rIns="121905" bIns="60952" anchor="ctr" anchorCtr="0"/>
          <a:p>
            <a:pPr eaLnBrk="1" hangingPunct="1"/>
            <a:r>
              <a:rPr lang="en-US" altLang="zh-CN" sz="3600" b="1" dirty="0">
                <a:ea typeface="宋体" panose="02010600030101010101" pitchFamily="2" charset="-122"/>
              </a:rPr>
              <a:t>Reference</a:t>
            </a:r>
            <a:endParaRPr lang="en-US" altLang="zh-CN" sz="3600" b="1" dirty="0">
              <a:ea typeface="宋体" panose="02010600030101010101" pitchFamily="2" charset="-122"/>
            </a:endParaRPr>
          </a:p>
        </p:txBody>
      </p:sp>
      <p:sp>
        <p:nvSpPr>
          <p:cNvPr id="10243" name="内容占位符 2"/>
          <p:cNvSpPr>
            <a:spLocks noGrp="1"/>
          </p:cNvSpPr>
          <p:nvPr>
            <p:ph idx="1"/>
          </p:nvPr>
        </p:nvSpPr>
        <p:spPr>
          <a:xfrm>
            <a:off x="532011" y="1104798"/>
            <a:ext cx="11140044" cy="5574784"/>
          </a:xfrm>
        </p:spPr>
        <p:txBody>
          <a:bodyPr vert="horz" wrap="square" lIns="121905" tIns="60952" rIns="121905" bIns="60952" anchor="t" anchorCtr="0"/>
          <a:p>
            <a:pPr algn="l" eaLnBrk="1" latinLnBrk="0" hangingPunct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None/>
            </a:pPr>
            <a:r>
              <a:rPr lang="en-US" altLang="zh-CN" sz="2400" dirty="0">
                <a:ea typeface="宋体" panose="02010600030101010101" pitchFamily="2" charset="-122"/>
              </a:rPr>
              <a:t>[1] </a:t>
            </a:r>
            <a:r>
              <a:rPr lang="en-US" altLang="en-US" sz="2400" dirty="0">
                <a:sym typeface="+mn-ea"/>
              </a:rPr>
              <a:t>RP-190321</a:t>
            </a:r>
            <a:r>
              <a:rPr lang="en-US" altLang="en-US" sz="2400" dirty="0"/>
              <a:t>, </a:t>
            </a:r>
            <a:r>
              <a:rPr lang="en-US" altLang="en-US" sz="2400" dirty="0">
                <a:sym typeface="+mn-ea"/>
              </a:rPr>
              <a:t>New WID on UE Conformance Test Aspects - Rel-16 NR CA and DC; and NR and LTE DC Configurations</a:t>
            </a:r>
            <a:r>
              <a:rPr lang="en-US" altLang="en-US" sz="2400" dirty="0"/>
              <a:t>, </a:t>
            </a:r>
            <a:r>
              <a:rPr lang="en-US" altLang="en-US" sz="2400" dirty="0">
                <a:sym typeface="+mn-ea"/>
              </a:rPr>
              <a:t>CMCC, Ericsson, China Unicom</a:t>
            </a:r>
            <a:r>
              <a:rPr lang="en-US" altLang="en-US" sz="2400" dirty="0"/>
              <a:t>, </a:t>
            </a:r>
            <a:r>
              <a:rPr lang="en-US" altLang="en-US" sz="2400" dirty="0">
                <a:sym typeface="+mn-ea"/>
              </a:rPr>
              <a:t>RAN#83 meeting, </a:t>
            </a:r>
            <a:r>
              <a:rPr lang="en-US" altLang="zh-CN" sz="2400" dirty="0">
                <a:ea typeface="宋体" panose="02010600030101010101" pitchFamily="2" charset="-122"/>
                <a:sym typeface="+mn-ea"/>
              </a:rPr>
              <a:t>Shenzhen, China</a:t>
            </a:r>
            <a:r>
              <a:rPr lang="en-US" altLang="en-US" sz="2400" dirty="0">
                <a:sym typeface="+mn-ea"/>
              </a:rPr>
              <a:t>, </a:t>
            </a:r>
            <a:r>
              <a:rPr lang="en-US" altLang="zh-CN" sz="2400" dirty="0">
                <a:ea typeface="宋体" panose="02010600030101010101" pitchFamily="2" charset="-122"/>
                <a:sym typeface="+mn-ea"/>
              </a:rPr>
              <a:t>March 18th – 21st, 2019</a:t>
            </a:r>
            <a:r>
              <a:rPr lang="en-US" altLang="en-US" sz="2400" dirty="0"/>
              <a:t>.</a:t>
            </a:r>
            <a:endParaRPr lang="en-US" altLang="en-US" sz="2400" dirty="0"/>
          </a:p>
          <a:p>
            <a:pPr eaLnBrk="1" latinLnBrk="0" hangingPunct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400" dirty="0">
                <a:ea typeface="宋体" panose="02010600030101010101" pitchFamily="2" charset="-122"/>
              </a:rPr>
              <a:t>[2] </a:t>
            </a:r>
            <a:r>
              <a:rPr lang="en-US" altLang="en-US" sz="2400" dirty="0">
                <a:sym typeface="+mn-ea"/>
              </a:rPr>
              <a:t>R5-198048</a:t>
            </a:r>
            <a:r>
              <a:rPr lang="en-US" altLang="en-US" sz="2400" dirty="0">
                <a:sym typeface="+mn-ea"/>
              </a:rPr>
              <a:t>, </a:t>
            </a:r>
            <a:r>
              <a:rPr lang="en-US" altLang="en-US" sz="2400" dirty="0">
                <a:sym typeface="+mn-ea"/>
              </a:rPr>
              <a:t>Discussion on how to update Rel-16 NR CA/DC band combinations WI</a:t>
            </a:r>
            <a:r>
              <a:rPr lang="en-US" altLang="en-US" sz="2400" dirty="0">
                <a:sym typeface="+mn-ea"/>
              </a:rPr>
              <a:t>, </a:t>
            </a:r>
            <a:r>
              <a:rPr lang="en-US" altLang="en-US" sz="2400" dirty="0">
                <a:sym typeface="+mn-ea"/>
              </a:rPr>
              <a:t>CMCC, China Telecom, China Unicom, DCM, DISH Network, KDDI, KTL, Orange, Verizon, AT&amp;T, CATT, Huawei, Hisilicon, Nokia, Ericsson, ZTE, CAICT, SRTC, Samsung, Keysight, Anritsu, Telecom Italia, Qualcomm</a:t>
            </a:r>
            <a:r>
              <a:rPr lang="en-US" altLang="en-US" sz="2400" dirty="0">
                <a:sym typeface="+mn-ea"/>
              </a:rPr>
              <a:t>, </a:t>
            </a:r>
            <a:r>
              <a:rPr lang="en-US" altLang="en-US" sz="2400" dirty="0">
                <a:sym typeface="+mn-ea"/>
              </a:rPr>
              <a:t>RAN5#85 meeting, Reno, US, 18-22, Nov 2019</a:t>
            </a:r>
            <a:r>
              <a:rPr lang="en-US" altLang="en-US" sz="2400" dirty="0">
                <a:sym typeface="+mn-ea"/>
              </a:rPr>
              <a:t>.</a:t>
            </a:r>
            <a:endParaRPr lang="en-US" altLang="en-US" sz="2400" dirty="0">
              <a:sym typeface="+mn-ea"/>
            </a:endParaRPr>
          </a:p>
          <a:p>
            <a:pPr eaLnBrk="1" latinLnBrk="0" hangingPunct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2400" dirty="0"/>
              <a:t>[3] PRD21 NR bands and 5G NR CADC configuration handling in RAN5 (Release 15 and later releases) v1.0.0 (2022-3)</a:t>
            </a:r>
            <a:endParaRPr lang="en-US" altLang="en-US" sz="2400" dirty="0"/>
          </a:p>
          <a:p>
            <a:pPr algn="l" eaLnBrk="1" latinLnBrk="0" hangingPunct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None/>
            </a:pPr>
            <a:r>
              <a:rPr lang="en-US" altLang="en-US" sz="2400" dirty="0"/>
              <a:t>[4] </a:t>
            </a:r>
            <a:r>
              <a:rPr lang="en-US" altLang="zh-CN" sz="2400" noProof="0" dirty="0" smtClean="0">
                <a:ln>
                  <a:noFill/>
                </a:ln>
                <a:effectLst/>
                <a:uLnTx/>
                <a:uFillTx/>
                <a:ea typeface="+mj-ea"/>
                <a:cs typeface="+mj-cs"/>
                <a:sym typeface="+mn-ea"/>
              </a:rPr>
              <a:t>R5-201917, Discussion on how to introduce Rel-16/15 NR CADC </a:t>
            </a:r>
            <a:r>
              <a:rPr lang="en-US" altLang="zh-CN" sz="2400" noProof="0" dirty="0">
                <a:ln>
                  <a:noFill/>
                </a:ln>
                <a:effectLst/>
                <a:uLnTx/>
                <a:uFillTx/>
                <a:ea typeface="+mj-ea"/>
                <a:cs typeface="+mj-cs"/>
                <a:sym typeface="+mn-ea"/>
              </a:rPr>
              <a:t>band </a:t>
            </a:r>
            <a:r>
              <a:rPr lang="en-US" altLang="zh-CN" sz="2400" noProof="0" dirty="0" smtClean="0">
                <a:ln>
                  <a:noFill/>
                </a:ln>
                <a:effectLst/>
                <a:uLnTx/>
                <a:uFillTx/>
                <a:ea typeface="+mj-ea"/>
                <a:cs typeface="+mj-cs"/>
                <a:sym typeface="+mn-ea"/>
              </a:rPr>
              <a:t>combinations/new bands/new BWs into TS 38.521-1/-2/-3, </a:t>
            </a:r>
            <a:r>
              <a:rPr lang="en-US" altLang="en-US" sz="2400" dirty="0">
                <a:sym typeface="+mn-ea"/>
              </a:rPr>
              <a:t>RAN5#87e meeting, </a:t>
            </a:r>
            <a:r>
              <a:rPr lang="en-GB" altLang="zh-CN" sz="2400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1</a:t>
            </a:r>
            <a:r>
              <a:rPr lang="en-US" altLang="en-US" sz="2400" dirty="0">
                <a:sym typeface="+mn-ea"/>
              </a:rPr>
              <a:t>8th – 29th May 2020</a:t>
            </a:r>
            <a:r>
              <a:rPr lang="en-US" altLang="en-US" sz="2400" dirty="0">
                <a:sym typeface="+mn-ea"/>
              </a:rPr>
              <a:t>.</a:t>
            </a:r>
            <a:endParaRPr lang="en-US" altLang="en-US" sz="2400" dirty="0"/>
          </a:p>
        </p:txBody>
      </p:sp>
      <p:sp>
        <p:nvSpPr>
          <p:cNvPr id="10244" name="RS_Classification_Standard"/>
          <p:cNvSpPr txBox="1"/>
          <p:nvPr/>
        </p:nvSpPr>
        <p:spPr>
          <a:xfrm>
            <a:off x="12035558" y="6291623"/>
            <a:ext cx="278130" cy="210820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192" tIns="36826" rIns="76192" bIns="36826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"/>
          <p:cNvSpPr>
            <a:spLocks noGrp="1" noChangeArrowheads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/>
          <a:lstStyle/>
          <a:p>
            <a:pPr eaLnBrk="1" hangingPunct="1"/>
            <a:r>
              <a:rPr lang="en-US" altLang="zh-CN" sz="6000" smtClean="0"/>
              <a:t>Thank you!</a:t>
            </a:r>
            <a:endParaRPr lang="en-US" altLang="zh-CN" sz="6000" smtClean="0"/>
          </a:p>
        </p:txBody>
      </p:sp>
      <p:sp>
        <p:nvSpPr>
          <p:cNvPr id="2048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RS_CLASSIFICATIONID" val="0"/>
  <p:tag name="RS_CLASSIFICATION" val="UNRESTRICTED"/>
</p:tagLst>
</file>

<file path=ppt/tags/tag2.xml><?xml version="1.0" encoding="utf-8"?>
<p:tagLst xmlns:p="http://schemas.openxmlformats.org/presentationml/2006/main">
  <p:tag name="RS_CLASSIFICATIONID" val="0"/>
  <p:tag name="RS_CLASSIFICATION" val="UNRESTRICTED"/>
</p:tagLst>
</file>

<file path=ppt/tags/tag3.xml><?xml version="1.0" encoding="utf-8"?>
<p:tagLst xmlns:p="http://schemas.openxmlformats.org/presentationml/2006/main">
  <p:tag name="RS_CLASSIFICATIONID" val="0"/>
  <p:tag name="RS_CLASSIFICATION" val="UNRESTRICTED"/>
</p:tagLst>
</file>

<file path=ppt/tags/tag4.xml><?xml version="1.0" encoding="utf-8"?>
<p:tagLst xmlns:p="http://schemas.openxmlformats.org/presentationml/2006/main">
  <p:tag name="RS_CLASSIFICATIONID" val="0"/>
  <p:tag name="RS_CLASSIFICATION" val="UNRESTRICTED"/>
</p:tagLst>
</file>

<file path=ppt/tags/tag5.xml><?xml version="1.0" encoding="utf-8"?>
<p:tagLst xmlns:p="http://schemas.openxmlformats.org/presentationml/2006/main">
  <p:tag name="RS_CLASSIFICATIONID" val="0"/>
  <p:tag name="RS_CLASSIFICATION" val="UNRESTRICTED"/>
</p:tagLst>
</file>

<file path=ppt/tags/tag6.xml><?xml version="1.0" encoding="utf-8"?>
<p:tagLst xmlns:p="http://schemas.openxmlformats.org/presentationml/2006/main">
  <p:tag name="RS_CLASSIFICATION_RESETFORMATTING" val="Tru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2993</Words>
  <Application>WPS 演示</Application>
  <PresentationFormat>自定义</PresentationFormat>
  <Paragraphs>36</Paragraphs>
  <Slides>5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</vt:lpstr>
      <vt:lpstr>Calibri Light</vt:lpstr>
      <vt:lpstr>Ericsson Capital TT</vt:lpstr>
      <vt:lpstr>微软雅黑</vt:lpstr>
      <vt:lpstr>Arial Unicode MS</vt:lpstr>
      <vt:lpstr>Office 主题</vt:lpstr>
      <vt:lpstr>Excel.Sheet.12</vt:lpstr>
      <vt:lpstr>Discussion on handling of pending configurations in Section 5 of TS 38.521-1, -2, -3</vt:lpstr>
      <vt:lpstr>Background Information</vt:lpstr>
      <vt:lpstr>Observation and Proposals</vt:lpstr>
      <vt:lpstr>Reference</vt:lpstr>
      <vt:lpstr>Thank you!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Danni SONG(CMCC)</cp:lastModifiedBy>
  <cp:revision>1112</cp:revision>
  <dcterms:created xsi:type="dcterms:W3CDTF">2018-09-20T03:53:00Z</dcterms:created>
  <dcterms:modified xsi:type="dcterms:W3CDTF">2022-05-10T09:38:09Z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2052-11.8.2.10912</vt:lpwstr>
  </property>
  <property fmtid="{D5CDD505-2E9C-101B-9397-08002B2CF9AE}" pid="10" name="ICV">
    <vt:lpwstr>06475E1BD0F54B2FAD5D6ECC63AF02E6</vt:lpwstr>
  </property>
</Properties>
</file>