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xlsx" ContentType="application/vnd.openxmlformats-officedocument.spreadsheetml.sheet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90" r:id="rId3"/>
    <p:sldId id="322" r:id="rId5"/>
    <p:sldId id="330" r:id="rId6"/>
    <p:sldId id="329" r:id="rId7"/>
    <p:sldId id="293" r:id="rId8"/>
  </p:sldIdLst>
  <p:sldSz cx="12190095" cy="6859270"/>
  <p:notesSz cx="6858000" cy="9144000"/>
  <p:custDataLst>
    <p:tags r:id="rId12"/>
  </p:custData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608330" indent="-15113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1217930" indent="-30353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827530" indent="-45593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2437130" indent="-60833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288" autoAdjust="0"/>
    <p:restoredTop sz="94103" autoAdjust="0"/>
  </p:normalViewPr>
  <p:slideViewPr>
    <p:cSldViewPr snapToGrid="0">
      <p:cViewPr varScale="1">
        <p:scale>
          <a:sx n="63" d="100"/>
          <a:sy n="63" d="100"/>
        </p:scale>
        <p:origin x="-581" y="-58"/>
      </p:cViewPr>
      <p:guideLst>
        <p:guide orient="horz" pos="2186"/>
        <p:guide pos="3826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6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sz="1200"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defRPr sz="1200"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5C6BEBE5-1D2E-4BBB-B5B5-B5B0DDA0484F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3077" name="备注占位符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eaLnBrk="1" hangingPunct="1">
              <a:defRPr sz="1200"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>
                <a:latin typeface="Calibri" panose="020F0502020204030204" pitchFamily="34" charset="0"/>
              </a:defRPr>
            </a:lvl1pPr>
          </a:lstStyle>
          <a:p>
            <a:fld id="{54E9BCF5-12D1-4D51-BB26-20A5554EDFDB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833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793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753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713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80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6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2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8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5122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>
              <a:lnSpc>
                <a:spcPct val="150000"/>
              </a:lnSpc>
            </a:pPr>
            <a:endParaRPr lang="en-US" altLang="zh-CN" u="none" dirty="0" smtClean="0"/>
          </a:p>
        </p:txBody>
      </p:sp>
      <p:sp>
        <p:nvSpPr>
          <p:cNvPr id="5123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1255B2E5-2FCE-436A-B4A8-B33C8ED88E6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7170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r>
              <a:rPr lang="en-US" altLang="en-US" dirty="0">
                <a:sym typeface="+mn-ea"/>
              </a:rPr>
              <a:t>any configuration specific change requests to Chapter 5 ONLY shall NOT be accepted by RAN5</a:t>
            </a:r>
            <a:endParaRPr lang="en-US" altLang="en-US" dirty="0">
              <a:sym typeface="+mn-ea"/>
            </a:endParaRPr>
          </a:p>
        </p:txBody>
      </p:sp>
      <p:sp>
        <p:nvSpPr>
          <p:cNvPr id="7171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36D1EDA7-33BC-41D6-89B0-BD236D92192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7170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en-US" altLang="en-US" smtClean="0"/>
          </a:p>
        </p:txBody>
      </p:sp>
      <p:sp>
        <p:nvSpPr>
          <p:cNvPr id="7171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36D1EDA7-33BC-41D6-89B0-BD236D92192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21507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p>
            <a:pPr lvl="0"/>
            <a:r>
              <a:rPr lang="en-US" altLang="zh-CN" dirty="0">
                <a:ea typeface="宋体" panose="02010600030101010101" pitchFamily="2" charset="-122"/>
              </a:rPr>
              <a:t>(2022-3)</a:t>
            </a:r>
            <a:endParaRPr lang="en-US" altLang="zh-CN" dirty="0">
              <a:ea typeface="宋体" panose="02010600030101010101" pitchFamily="2" charset="-122"/>
            </a:endParaRPr>
          </a:p>
        </p:txBody>
      </p:sp>
      <p:sp>
        <p:nvSpPr>
          <p:cNvPr id="21508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zh-CN" altLang="en-US" sz="1200" dirty="0">
                <a:latin typeface="Calibri" panose="020F0502020204030204" pitchFamily="34" charset="0"/>
              </a:rPr>
            </a:fld>
            <a:endParaRPr lang="zh-CN" altLang="en-US" sz="1200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3802" y="1122622"/>
            <a:ext cx="9142810" cy="2388153"/>
          </a:xfrm>
        </p:spPr>
        <p:txBody>
          <a:bodyPr anchor="b"/>
          <a:lstStyle>
            <a:lvl1pPr algn="ctr">
              <a:defRPr sz="8000"/>
            </a:lvl1pPr>
          </a:lstStyle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3802" y="3602871"/>
            <a:ext cx="9142810" cy="1656146"/>
          </a:xfrm>
        </p:spPr>
        <p:txBody>
          <a:bodyPr/>
          <a:lstStyle>
            <a:lvl1pPr marL="0" indent="0" algn="ctr">
              <a:buNone/>
              <a:defRPr sz="3200"/>
            </a:lvl1pPr>
            <a:lvl2pPr marL="609600" indent="0" algn="ctr">
              <a:buNone/>
              <a:defRPr sz="2700"/>
            </a:lvl2pPr>
            <a:lvl3pPr marL="1219200" indent="0" algn="ctr">
              <a:buNone/>
              <a:defRPr sz="2400"/>
            </a:lvl3pPr>
            <a:lvl4pPr marL="1828800" indent="0" algn="ctr">
              <a:buNone/>
              <a:defRPr sz="2100"/>
            </a:lvl4pPr>
            <a:lvl5pPr marL="2438400" indent="0" algn="ctr">
              <a:buNone/>
              <a:defRPr sz="2100"/>
            </a:lvl5pPr>
            <a:lvl6pPr marL="3048000" indent="0" algn="ctr">
              <a:buNone/>
              <a:defRPr sz="2100"/>
            </a:lvl6pPr>
            <a:lvl7pPr marL="3657600" indent="0" algn="ctr">
              <a:buNone/>
              <a:defRPr sz="2100"/>
            </a:lvl7pPr>
            <a:lvl8pPr marL="4267200" indent="0" algn="ctr">
              <a:buNone/>
              <a:defRPr sz="2100"/>
            </a:lvl8pPr>
            <a:lvl9pPr marL="4876800" indent="0" algn="ctr">
              <a:buNone/>
              <a:defRPr sz="2100"/>
            </a:lvl9pPr>
          </a:lstStyle>
          <a:p>
            <a:r>
              <a:rPr lang="zh-CN" altLang="en-US" noProof="1"/>
              <a:t>单击此处编辑母版副标题样式</a:t>
            </a:r>
            <a:endParaRPr 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B2F29BB-4B58-48F0-8816-507D728BD8A0}" type="slidenum">
              <a:rPr lang="en-US" altLang="zh-CN"/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6E2109C-B8F2-45FB-BCEC-95E3A0D8993E}" type="slidenum">
              <a:rPr lang="en-US" altLang="zh-CN"/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3766" y="365211"/>
            <a:ext cx="2628558" cy="5813184"/>
          </a:xfrm>
        </p:spPr>
        <p:txBody>
          <a:bodyPr vert="eaVert"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093" y="365211"/>
            <a:ext cx="7733293" cy="5813184"/>
          </a:xfrm>
        </p:spPr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6B6885C-24B6-4E1E-8492-16D36C584FA6}" type="slidenum">
              <a:rPr lang="en-US" altLang="zh-CN"/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19802C2-E10E-49A8-8A3E-31E7DD595A64}" type="slidenum">
              <a:rPr lang="en-US" altLang="zh-CN"/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745" y="1710135"/>
            <a:ext cx="10514231" cy="2853398"/>
          </a:xfrm>
        </p:spPr>
        <p:txBody>
          <a:bodyPr anchor="b"/>
          <a:lstStyle>
            <a:lvl1pPr>
              <a:defRPr sz="8000"/>
            </a:lvl1pPr>
          </a:lstStyle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745" y="4590528"/>
            <a:ext cx="10514231" cy="1500534"/>
          </a:xfrm>
        </p:spPr>
        <p:txBody>
          <a:bodyPr/>
          <a:lstStyle>
            <a:lvl1pPr marL="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1pPr>
            <a:lvl2pPr marL="60960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2pPr>
            <a:lvl3pPr marL="12192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3pPr>
            <a:lvl4pPr marL="18288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4pPr>
            <a:lvl5pPr marL="24384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5pPr>
            <a:lvl6pPr marL="30480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6pPr>
            <a:lvl7pPr marL="36576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7pPr>
            <a:lvl8pPr marL="42672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8pPr>
            <a:lvl9pPr marL="48768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79D7B6F-1070-41B6-A8A6-1C1D30145B6C}" type="slidenum">
              <a:rPr lang="en-US" altLang="zh-CN"/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092" y="1826048"/>
            <a:ext cx="5180926" cy="4352346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1398" y="1826048"/>
            <a:ext cx="5180926" cy="4352346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</a:fld>
            <a:endParaRPr lang="en-US" altLang="zh-CN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7F7804F-C22F-4105-B851-BB69C5DFCE82}" type="slidenum">
              <a:rPr lang="en-US" altLang="zh-CN"/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681" y="365210"/>
            <a:ext cx="10514231" cy="1325870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680" y="1681552"/>
            <a:ext cx="5157115" cy="82410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600" indent="0">
              <a:buNone/>
              <a:defRPr sz="2700" b="1"/>
            </a:lvl2pPr>
            <a:lvl3pPr marL="1219200" indent="0">
              <a:buNone/>
              <a:defRPr sz="2400" b="1"/>
            </a:lvl3pPr>
            <a:lvl4pPr marL="1828800" indent="0">
              <a:buNone/>
              <a:defRPr sz="2100" b="1"/>
            </a:lvl4pPr>
            <a:lvl5pPr marL="2438400" indent="0">
              <a:buNone/>
              <a:defRPr sz="2100" b="1"/>
            </a:lvl5pPr>
            <a:lvl6pPr marL="3048000" indent="0">
              <a:buNone/>
              <a:defRPr sz="2100" b="1"/>
            </a:lvl6pPr>
            <a:lvl7pPr marL="3657600" indent="0">
              <a:buNone/>
              <a:defRPr sz="2100" b="1"/>
            </a:lvl7pPr>
            <a:lvl8pPr marL="4267200" indent="0">
              <a:buNone/>
              <a:defRPr sz="2100" b="1"/>
            </a:lvl8pPr>
            <a:lvl9pPr marL="4876800" indent="0">
              <a:buNone/>
              <a:defRPr sz="2100" b="1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680" y="2505657"/>
            <a:ext cx="5157115" cy="3685441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1403" y="1681552"/>
            <a:ext cx="5182513" cy="82410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600" indent="0">
              <a:buNone/>
              <a:defRPr sz="2700" b="1"/>
            </a:lvl2pPr>
            <a:lvl3pPr marL="1219200" indent="0">
              <a:buNone/>
              <a:defRPr sz="2400" b="1"/>
            </a:lvl3pPr>
            <a:lvl4pPr marL="1828800" indent="0">
              <a:buNone/>
              <a:defRPr sz="2100" b="1"/>
            </a:lvl4pPr>
            <a:lvl5pPr marL="2438400" indent="0">
              <a:buNone/>
              <a:defRPr sz="2100" b="1"/>
            </a:lvl5pPr>
            <a:lvl6pPr marL="3048000" indent="0">
              <a:buNone/>
              <a:defRPr sz="2100" b="1"/>
            </a:lvl6pPr>
            <a:lvl7pPr marL="3657600" indent="0">
              <a:buNone/>
              <a:defRPr sz="2100" b="1"/>
            </a:lvl7pPr>
            <a:lvl8pPr marL="4267200" indent="0">
              <a:buNone/>
              <a:defRPr sz="2100" b="1"/>
            </a:lvl8pPr>
            <a:lvl9pPr marL="4876800" indent="0">
              <a:buNone/>
              <a:defRPr sz="2100" b="1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1403" y="2505657"/>
            <a:ext cx="5182513" cy="3685441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</a:fld>
            <a:endParaRPr lang="en-US" altLang="zh-CN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2E04E12-DEE3-41B9-AD38-8CF39C660169}" type="slidenum">
              <a:rPr lang="en-US" altLang="zh-CN"/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</a:fld>
            <a:endParaRPr lang="en-US" altLang="zh-CN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0221EFE-4BC2-495B-900A-501AA63EF991}" type="slidenum">
              <a:rPr lang="en-US" altLang="zh-CN"/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</a:fld>
            <a:endParaRPr lang="en-US" altLang="zh-CN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B5DF91A-2561-4F59-AF99-6D7034613CDA}" type="slidenum">
              <a:rPr lang="en-US" altLang="zh-CN"/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685" y="457306"/>
            <a:ext cx="3931724" cy="1600571"/>
          </a:xfrm>
        </p:spPr>
        <p:txBody>
          <a:bodyPr anchor="b"/>
          <a:lstStyle>
            <a:lvl1pPr>
              <a:defRPr sz="4300"/>
            </a:lvl1pPr>
          </a:lstStyle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2518" y="987655"/>
            <a:ext cx="6171398" cy="4874754"/>
          </a:xfrm>
        </p:spPr>
        <p:txBody>
          <a:bodyPr/>
          <a:lstStyle>
            <a:lvl1pPr>
              <a:defRPr sz="4300"/>
            </a:lvl1pPr>
            <a:lvl2pPr>
              <a:defRPr sz="3700"/>
            </a:lvl2pPr>
            <a:lvl3pPr>
              <a:defRPr sz="3200"/>
            </a:lvl3pPr>
            <a:lvl4pPr>
              <a:defRPr sz="2700"/>
            </a:lvl4pPr>
            <a:lvl5pPr>
              <a:defRPr sz="2700"/>
            </a:lvl5pPr>
            <a:lvl6pPr>
              <a:defRPr sz="2700"/>
            </a:lvl6pPr>
            <a:lvl7pPr>
              <a:defRPr sz="2700"/>
            </a:lvl7pPr>
            <a:lvl8pPr>
              <a:defRPr sz="2700"/>
            </a:lvl8pPr>
            <a:lvl9pPr>
              <a:defRPr sz="27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685" y="2057877"/>
            <a:ext cx="3931724" cy="3812471"/>
          </a:xfrm>
        </p:spPr>
        <p:txBody>
          <a:bodyPr/>
          <a:lstStyle>
            <a:lvl1pPr marL="0" indent="0">
              <a:buNone/>
              <a:defRPr sz="2100"/>
            </a:lvl1pPr>
            <a:lvl2pPr marL="609600" indent="0">
              <a:buNone/>
              <a:defRPr sz="1900"/>
            </a:lvl2pPr>
            <a:lvl3pPr marL="1219200" indent="0">
              <a:buNone/>
              <a:defRPr sz="1600"/>
            </a:lvl3pPr>
            <a:lvl4pPr marL="1828800" indent="0">
              <a:buNone/>
              <a:defRPr sz="1300"/>
            </a:lvl4pPr>
            <a:lvl5pPr marL="2438400" indent="0">
              <a:buNone/>
              <a:defRPr sz="1300"/>
            </a:lvl5pPr>
            <a:lvl6pPr marL="3048000" indent="0">
              <a:buNone/>
              <a:defRPr sz="1300"/>
            </a:lvl6pPr>
            <a:lvl7pPr marL="3657600" indent="0">
              <a:buNone/>
              <a:defRPr sz="1300"/>
            </a:lvl7pPr>
            <a:lvl8pPr marL="4267200" indent="0">
              <a:buNone/>
              <a:defRPr sz="1300"/>
            </a:lvl8pPr>
            <a:lvl9pPr marL="4876800" indent="0">
              <a:buNone/>
              <a:defRPr sz="13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</a:fld>
            <a:endParaRPr lang="en-US" altLang="zh-CN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F537606-E014-4704-BCFA-F34B12E08119}" type="slidenum">
              <a:rPr lang="en-US" altLang="zh-CN"/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685" y="457306"/>
            <a:ext cx="3931724" cy="1600571"/>
          </a:xfrm>
        </p:spPr>
        <p:txBody>
          <a:bodyPr anchor="b"/>
          <a:lstStyle>
            <a:lvl1pPr>
              <a:defRPr sz="4300"/>
            </a:lvl1pPr>
          </a:lstStyle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2518" y="987655"/>
            <a:ext cx="6171398" cy="4874754"/>
          </a:xfrm>
        </p:spPr>
        <p:txBody>
          <a:bodyPr rtlCol="0">
            <a:normAutofit/>
          </a:bodyPr>
          <a:lstStyle>
            <a:lvl1pPr marL="0" indent="0">
              <a:buNone/>
              <a:defRPr sz="4300"/>
            </a:lvl1pPr>
            <a:lvl2pPr marL="609600" indent="0">
              <a:buNone/>
              <a:defRPr sz="3700"/>
            </a:lvl2pPr>
            <a:lvl3pPr marL="1219200" indent="0">
              <a:buNone/>
              <a:defRPr sz="3200"/>
            </a:lvl3pPr>
            <a:lvl4pPr marL="1828800" indent="0">
              <a:buNone/>
              <a:defRPr sz="2700"/>
            </a:lvl4pPr>
            <a:lvl5pPr marL="2438400" indent="0">
              <a:buNone/>
              <a:defRPr sz="2700"/>
            </a:lvl5pPr>
            <a:lvl6pPr marL="3048000" indent="0">
              <a:buNone/>
              <a:defRPr sz="2700"/>
            </a:lvl6pPr>
            <a:lvl7pPr marL="3657600" indent="0">
              <a:buNone/>
              <a:defRPr sz="2700"/>
            </a:lvl7pPr>
            <a:lvl8pPr marL="4267200" indent="0">
              <a:buNone/>
              <a:defRPr sz="2700"/>
            </a:lvl8pPr>
            <a:lvl9pPr marL="4876800" indent="0">
              <a:buNone/>
              <a:defRPr sz="2700"/>
            </a:lvl9pPr>
          </a:lstStyle>
          <a:p>
            <a:pPr lvl="0"/>
            <a:endParaRPr 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685" y="2057877"/>
            <a:ext cx="3931724" cy="3812471"/>
          </a:xfrm>
        </p:spPr>
        <p:txBody>
          <a:bodyPr/>
          <a:lstStyle>
            <a:lvl1pPr marL="0" indent="0">
              <a:buNone/>
              <a:defRPr sz="2100"/>
            </a:lvl1pPr>
            <a:lvl2pPr marL="609600" indent="0">
              <a:buNone/>
              <a:defRPr sz="1900"/>
            </a:lvl2pPr>
            <a:lvl3pPr marL="1219200" indent="0">
              <a:buNone/>
              <a:defRPr sz="1600"/>
            </a:lvl3pPr>
            <a:lvl4pPr marL="1828800" indent="0">
              <a:buNone/>
              <a:defRPr sz="1300"/>
            </a:lvl4pPr>
            <a:lvl5pPr marL="2438400" indent="0">
              <a:buNone/>
              <a:defRPr sz="1300"/>
            </a:lvl5pPr>
            <a:lvl6pPr marL="3048000" indent="0">
              <a:buNone/>
              <a:defRPr sz="1300"/>
            </a:lvl6pPr>
            <a:lvl7pPr marL="3657600" indent="0">
              <a:buNone/>
              <a:defRPr sz="1300"/>
            </a:lvl7pPr>
            <a:lvl8pPr marL="4267200" indent="0">
              <a:buNone/>
              <a:defRPr sz="1300"/>
            </a:lvl8pPr>
            <a:lvl9pPr marL="4876800" indent="0">
              <a:buNone/>
              <a:defRPr sz="13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</a:fld>
            <a:endParaRPr lang="en-US" altLang="zh-CN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4295A0F-A7F1-4B44-83DC-2C3B4A18B875}" type="slidenum">
              <a:rPr lang="en-US" altLang="zh-CN"/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838200" y="365125"/>
            <a:ext cx="10514013" cy="13255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121917" tIns="60958" rIns="121917" bIns="60958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9"/>
          </p:nvPr>
        </p:nvSpPr>
        <p:spPr bwMode="auto">
          <a:xfrm>
            <a:off x="838200" y="1825625"/>
            <a:ext cx="10514013" cy="43529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121917" tIns="60958" rIns="121917" bIns="60958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 eaLnBrk="1" hangingPunct="1">
              <a:defRPr sz="160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7938"/>
            <a:ext cx="4113213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 algn="ctr" eaLnBrk="1" hangingPunct="1">
              <a:defRPr sz="160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09013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 algn="r">
              <a:defRPr sz="16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fld id="{F129759E-47CE-4A4C-B3CD-32BD4A364F0F}" type="slidenum">
              <a:rPr lang="en-US" altLang="zh-CN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5pPr>
      <a:lvl6pPr marL="609600" algn="l" rtl="0" fontAlgn="base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6pPr>
      <a:lvl7pPr marL="1219200" algn="l" rtl="0" fontAlgn="base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7pPr>
      <a:lvl8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8pPr>
      <a:lvl9pPr marL="2438400" algn="l" rtl="0" fontAlgn="base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303530" indent="-303530" algn="l" rtl="0" eaLnBrk="0" fontAlgn="base" hangingPunct="0">
        <a:lnSpc>
          <a:spcPct val="90000"/>
        </a:lnSpc>
        <a:spcBef>
          <a:spcPts val="1340"/>
        </a:spcBef>
        <a:spcAft>
          <a:spcPct val="0"/>
        </a:spcAft>
        <a:buFont typeface="Arial" panose="020B0604020202020204" pitchFamily="34" charset="0"/>
        <a:buChar char="•"/>
        <a:defRPr sz="3700" kern="1200">
          <a:solidFill>
            <a:schemeClr val="tx1"/>
          </a:solidFill>
          <a:latin typeface="+mn-lt"/>
          <a:ea typeface="+mn-ea"/>
          <a:cs typeface="+mn-cs"/>
        </a:defRPr>
      </a:lvl1pPr>
      <a:lvl2pPr marL="913130" indent="-303530" algn="l" rtl="0" eaLnBrk="0" fontAlgn="base" hangingPunct="0">
        <a:lnSpc>
          <a:spcPct val="90000"/>
        </a:lnSpc>
        <a:spcBef>
          <a:spcPts val="665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2730" indent="-303530" algn="l" rtl="0" eaLnBrk="0" fontAlgn="base" hangingPunct="0">
        <a:lnSpc>
          <a:spcPct val="90000"/>
        </a:lnSpc>
        <a:spcBef>
          <a:spcPts val="665"/>
        </a:spcBef>
        <a:spcAft>
          <a:spcPct val="0"/>
        </a:spcAft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132330" indent="-303530" algn="l" rtl="0" eaLnBrk="0" fontAlgn="base" hangingPunct="0">
        <a:lnSpc>
          <a:spcPct val="90000"/>
        </a:lnSpc>
        <a:spcBef>
          <a:spcPts val="66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741930" indent="-303530" algn="l" rtl="0" eaLnBrk="0" fontAlgn="base" hangingPunct="0">
        <a:lnSpc>
          <a:spcPct val="90000"/>
        </a:lnSpc>
        <a:spcBef>
          <a:spcPts val="66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.xml"/><Relationship Id="rId5" Type="http://schemas.openxmlformats.org/officeDocument/2006/relationships/vmlDrawing" Target="../drawings/vmlDrawing1.vml"/><Relationship Id="rId4" Type="http://schemas.openxmlformats.org/officeDocument/2006/relationships/slideLayout" Target="../slideLayouts/slideLayout2.xml"/><Relationship Id="rId3" Type="http://schemas.openxmlformats.org/officeDocument/2006/relationships/tags" Target="../tags/tag3.xml"/><Relationship Id="rId2" Type="http://schemas.openxmlformats.org/officeDocument/2006/relationships/image" Target="../media/image1.wmf"/><Relationship Id="rId1" Type="http://schemas.openxmlformats.org/officeDocument/2006/relationships/package" Target="../embeddings/Workbook1.xlsx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 1"/>
          <p:cNvSpPr>
            <a:spLocks noGrp="1"/>
          </p:cNvSpPr>
          <p:nvPr>
            <p:ph type="ctrTitle"/>
          </p:nvPr>
        </p:nvSpPr>
        <p:spPr>
          <a:xfrm>
            <a:off x="1395730" y="1885950"/>
            <a:ext cx="9335135" cy="2337435"/>
          </a:xfrm>
        </p:spPr>
        <p:txBody>
          <a:bodyPr anchor="ctr"/>
          <a:lstStyle/>
          <a:p>
            <a:pPr eaLnBrk="1" hangingPunct="1">
              <a:lnSpc>
                <a:spcPts val="6280"/>
              </a:lnSpc>
              <a:defRPr/>
            </a:pPr>
            <a:r>
              <a:rPr lang="en-US" altLang="zh-CN" sz="2800" dirty="0">
                <a:latin typeface="+mn-lt"/>
              </a:rPr>
              <a:t>Discussion on handling of pending configurations in Section 5 of TS 38.521-1, -2, -3</a:t>
            </a:r>
            <a:endParaRPr lang="en-US" altLang="zh-CN" sz="2800" dirty="0">
              <a:latin typeface="+mn-lt"/>
            </a:endParaRPr>
          </a:p>
        </p:txBody>
      </p:sp>
      <p:sp>
        <p:nvSpPr>
          <p:cNvPr id="4098" name="副标题 2"/>
          <p:cNvSpPr>
            <a:spLocks noGrp="1" noChangeArrowheads="1"/>
          </p:cNvSpPr>
          <p:nvPr>
            <p:ph type="subTitle" idx="1"/>
          </p:nvPr>
        </p:nvSpPr>
        <p:spPr>
          <a:xfrm>
            <a:off x="215900" y="4736465"/>
            <a:ext cx="11703050" cy="1524635"/>
          </a:xfrm>
        </p:spPr>
        <p:txBody>
          <a:bodyPr/>
          <a:lstStyle/>
          <a:p>
            <a:pPr eaLnBrk="1" hangingPunct="1">
              <a:lnSpc>
                <a:spcPct val="150000"/>
              </a:lnSpc>
            </a:pPr>
            <a:r>
              <a:rPr lang="en-US" altLang="zh-CN" sz="2800" dirty="0" smtClean="0"/>
              <a:t>CMCC, </a:t>
            </a:r>
            <a:r>
              <a:rPr lang="en-US" altLang="zh-CN" sz="2800" dirty="0" err="1" smtClean="0"/>
              <a:t>BV</a:t>
            </a:r>
            <a:r>
              <a:rPr lang="en-US" altLang="zh-CN" sz="2800" dirty="0" smtClean="0"/>
              <a:t>, </a:t>
            </a:r>
            <a:r>
              <a:rPr lang="en-US" altLang="zh-CN" sz="2800" dirty="0" err="1" smtClean="0"/>
              <a:t>Ericsson</a:t>
            </a:r>
            <a:r>
              <a:rPr lang="en-US" altLang="zh-CN" sz="2800" dirty="0" smtClean="0">
                <a:solidFill>
                  <a:schemeClr val="tx1"/>
                </a:solidFill>
                <a:sym typeface="+mn-ea"/>
              </a:rPr>
              <a:t> </a:t>
            </a:r>
            <a:endParaRPr lang="en-US" altLang="zh-CN" sz="2800" dirty="0" smtClean="0">
              <a:solidFill>
                <a:schemeClr val="tx1"/>
              </a:solidFill>
              <a:sym typeface="+mn-ea"/>
            </a:endParaRPr>
          </a:p>
        </p:txBody>
      </p:sp>
      <p:sp>
        <p:nvSpPr>
          <p:cNvPr id="4099" name="RS_Classification_Standard"/>
          <p:cNvSpPr txBox="1">
            <a:spLocks noChangeArrowheads="1"/>
          </p:cNvSpPr>
          <p:nvPr/>
        </p:nvSpPr>
        <p:spPr bwMode="auto">
          <a:xfrm>
            <a:off x="12036425" y="6291263"/>
            <a:ext cx="153988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>
              <a:solidFill>
                <a:srgbClr val="000000"/>
              </a:solidFill>
            </a:endParaRPr>
          </a:p>
        </p:txBody>
      </p:sp>
      <p:sp>
        <p:nvSpPr>
          <p:cNvPr id="3" name="Subtitle 4"/>
          <p:cNvSpPr txBox="1"/>
          <p:nvPr/>
        </p:nvSpPr>
        <p:spPr bwMode="auto">
          <a:xfrm>
            <a:off x="195263" y="88900"/>
            <a:ext cx="11757025" cy="11096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72000" tIns="0" rIns="72000" bIns="0" anchor="ctr"/>
          <a:lstStyle>
            <a:lvl1pPr marL="0" indent="0" algn="l" rtl="0" eaLnBrk="1" fontAlgn="base" hangingPunct="1">
              <a:lnSpc>
                <a:spcPct val="75000"/>
              </a:lnSpc>
              <a:spcBef>
                <a:spcPts val="0"/>
              </a:spcBef>
              <a:spcAft>
                <a:spcPct val="0"/>
              </a:spcAft>
              <a:buClr>
                <a:srgbClr val="00A9D4"/>
              </a:buClr>
              <a:buFont typeface="Arial" panose="020B0604020202020204" pitchFamily="34" charset="0"/>
              <a:buNone/>
              <a:defRPr sz="30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33400" indent="-1778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2pPr>
            <a:lvl3pPr marL="892175" indent="-17970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92CCE5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3pPr>
            <a:lvl4pPr marL="125285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-"/>
              <a:defRPr sz="2000">
                <a:solidFill>
                  <a:schemeClr val="tx1"/>
                </a:solidFill>
                <a:latin typeface="+mn-lt"/>
              </a:defRPr>
            </a:lvl4pPr>
            <a:lvl5pPr marL="16148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5pPr>
            <a:lvl6pPr marL="20720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6pPr>
            <a:lvl7pPr marL="25292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7pPr>
            <a:lvl8pPr marL="29864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8pPr>
            <a:lvl9pPr marL="34436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lnSpc>
                <a:spcPct val="100000"/>
              </a:lnSpc>
              <a:defRPr/>
            </a:pPr>
            <a:r>
              <a:rPr lang="en-GB" altLang="zh-CN" sz="2400" b="1" dirty="0" smtClean="0"/>
              <a:t>3GPP TSG-RAN5 Meeting #</a:t>
            </a:r>
            <a:r>
              <a:rPr lang="en-US" altLang="en-GB" sz="2400" b="1" dirty="0" smtClean="0"/>
              <a:t>95</a:t>
            </a:r>
            <a:r>
              <a:rPr lang="en-GB" altLang="zh-CN" sz="2400" b="1" dirty="0" smtClean="0"/>
              <a:t>-e</a:t>
            </a:r>
            <a:r>
              <a:rPr lang="en-US" sz="2400" kern="0" dirty="0" smtClean="0"/>
              <a:t> 						      </a:t>
            </a:r>
            <a:r>
              <a:rPr lang="en-US" altLang="zh-CN" sz="2400" b="1" dirty="0" smtClean="0">
                <a:solidFill>
                  <a:schemeClr val="tx1"/>
                </a:solidFill>
              </a:rPr>
              <a:t>R5-222871</a:t>
            </a:r>
            <a:r>
              <a:rPr lang="en-US" altLang="zh-CN" sz="2400" b="1" dirty="0" smtClean="0">
                <a:solidFill>
                  <a:srgbClr val="0000FF"/>
                </a:solidFill>
              </a:rPr>
              <a:t>r1</a:t>
            </a:r>
            <a:endParaRPr lang="en-US" altLang="zh-CN" sz="2400" b="1" dirty="0" smtClean="0"/>
          </a:p>
          <a:p>
            <a:pPr>
              <a:lnSpc>
                <a:spcPct val="100000"/>
              </a:lnSpc>
              <a:defRPr/>
            </a:pPr>
            <a:r>
              <a:rPr lang="en-GB" altLang="zh-CN" sz="2400" b="1" dirty="0" smtClean="0"/>
              <a:t>Electronic Meeting, </a:t>
            </a:r>
            <a:r>
              <a:rPr lang="en-US" altLang="en-GB" sz="2400" b="1" dirty="0" smtClean="0"/>
              <a:t>May</a:t>
            </a:r>
            <a:r>
              <a:rPr lang="en-US" altLang="en-GB" sz="2400" b="1" dirty="0" smtClean="0"/>
              <a:t> 9</a:t>
            </a:r>
            <a:r>
              <a:rPr lang="en-GB" altLang="zh-CN" sz="2400" b="1" dirty="0" smtClean="0"/>
              <a:t> – </a:t>
            </a:r>
            <a:r>
              <a:rPr lang="en-US" altLang="en-GB" sz="2400" b="1" dirty="0" smtClean="0"/>
              <a:t>May 20,</a:t>
            </a:r>
            <a:r>
              <a:rPr lang="en-GB" altLang="zh-CN" sz="2400" b="1" dirty="0" smtClean="0"/>
              <a:t> 202</a:t>
            </a:r>
            <a:r>
              <a:rPr lang="en-US" altLang="en-GB" sz="2400" b="1" dirty="0" smtClean="0"/>
              <a:t>2</a:t>
            </a:r>
            <a:endParaRPr lang="en-US" altLang="en-GB" sz="2400" b="1" dirty="0" smtClean="0"/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标题 1"/>
          <p:cNvSpPr>
            <a:spLocks noGrp="1" noChangeArrowheads="1"/>
          </p:cNvSpPr>
          <p:nvPr>
            <p:ph type="title"/>
          </p:nvPr>
        </p:nvSpPr>
        <p:spPr>
          <a:xfrm>
            <a:off x="371475" y="-45720"/>
            <a:ext cx="11577955" cy="727710"/>
          </a:xfrm>
        </p:spPr>
        <p:txBody>
          <a:bodyPr/>
          <a:lstStyle/>
          <a:p>
            <a:pPr eaLnBrk="1" hangingPunct="1"/>
            <a:r>
              <a:rPr lang="en-US" altLang="zh-CN" sz="3200" b="1" dirty="0" smtClean="0">
                <a:solidFill>
                  <a:schemeClr val="tx1"/>
                </a:solidFill>
              </a:rPr>
              <a:t>Background Information</a:t>
            </a:r>
            <a:endParaRPr lang="en-US" altLang="zh-CN" sz="3200" b="1" dirty="0" smtClean="0">
              <a:solidFill>
                <a:schemeClr val="tx1"/>
              </a:solidFill>
            </a:endParaRPr>
          </a:p>
        </p:txBody>
      </p:sp>
      <p:sp>
        <p:nvSpPr>
          <p:cNvPr id="6146" name="RS_Classification_Standard"/>
          <p:cNvSpPr txBox="1">
            <a:spLocks noChangeArrowheads="1"/>
          </p:cNvSpPr>
          <p:nvPr/>
        </p:nvSpPr>
        <p:spPr bwMode="auto">
          <a:xfrm>
            <a:off x="12036425" y="6176963"/>
            <a:ext cx="153988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>
              <a:solidFill>
                <a:schemeClr val="tx1"/>
              </a:solidFill>
            </a:endParaRPr>
          </a:p>
        </p:txBody>
      </p:sp>
      <p:sp>
        <p:nvSpPr>
          <p:cNvPr id="6149" name="RS_Classification_Standard"/>
          <p:cNvSpPr txBox="1">
            <a:spLocks noChangeArrowheads="1"/>
          </p:cNvSpPr>
          <p:nvPr/>
        </p:nvSpPr>
        <p:spPr bwMode="auto">
          <a:xfrm>
            <a:off x="12177713" y="7478713"/>
            <a:ext cx="153987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>
              <a:solidFill>
                <a:schemeClr val="tx1"/>
              </a:solidFill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70840" y="586105"/>
            <a:ext cx="11340465" cy="53365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 eaLnBrk="1" latinLnBrk="0" hangingPunct="1">
              <a:lnSpc>
                <a:spcPts val="40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en-US" altLang="zh-CN" sz="2400" dirty="0" smtClean="0">
                <a:solidFill>
                  <a:schemeClr val="tx1"/>
                </a:solidFill>
                <a:latin typeface="+mn-lt"/>
                <a:sym typeface="+mn-ea"/>
              </a:rPr>
              <a:t> WI “</a:t>
            </a:r>
            <a:r>
              <a:rPr lang="en-US" altLang="zh-CN" sz="2400" dirty="0" smtClean="0">
                <a:latin typeface="+mn-lt"/>
                <a:sym typeface="+mn-ea"/>
              </a:rPr>
              <a:t>NR_CADC_NR_LTE_DC_R16-UEConTest” was proposed and approved at RAN#83 March 2019 [1].</a:t>
            </a:r>
            <a:endParaRPr lang="en-US" altLang="zh-CN" sz="2400" dirty="0" smtClean="0">
              <a:latin typeface="+mn-lt"/>
              <a:sym typeface="+mn-ea"/>
            </a:endParaRPr>
          </a:p>
          <a:p>
            <a:pPr algn="l" eaLnBrk="1" latinLnBrk="0" hangingPunct="1">
              <a:lnSpc>
                <a:spcPts val="40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en-US" altLang="zh-CN" sz="2400" dirty="0" smtClean="0">
                <a:latin typeface="+mn-lt"/>
                <a:sym typeface="+mn-ea"/>
              </a:rPr>
              <a:t> The guidance “Pending configurations can NOT accept contributions in RAN5” was introduced and agreed by RAN5 at RAN5#85 November 2019 [2]. </a:t>
            </a:r>
            <a:endParaRPr lang="en-US" altLang="zh-CN" sz="2400" dirty="0" smtClean="0">
              <a:latin typeface="+mn-lt"/>
              <a:sym typeface="+mn-ea"/>
            </a:endParaRPr>
          </a:p>
          <a:p>
            <a:pPr algn="l" eaLnBrk="1" latinLnBrk="0" hangingPunct="1">
              <a:lnSpc>
                <a:spcPts val="40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en-US" altLang="zh-CN" sz="2400" dirty="0" smtClean="0">
                <a:latin typeface="+mn-lt"/>
                <a:sym typeface="+mn-ea"/>
              </a:rPr>
              <a:t> </a:t>
            </a:r>
            <a:r>
              <a:rPr lang="en-US" altLang="zh-CN" sz="2400" dirty="0" smtClean="0">
                <a:latin typeface="+mn-lt"/>
                <a:sym typeface="+mn-ea"/>
              </a:rPr>
              <a:t>The guidance “Pending configurations can NOT accept contributions in RAN5”</a:t>
            </a:r>
            <a:r>
              <a:rPr lang="en-US" altLang="zh-CN" sz="2400" dirty="0" smtClean="0">
                <a:latin typeface="+mn-lt"/>
                <a:sym typeface="+mn-ea"/>
              </a:rPr>
              <a:t> was extended to be applied to all the configurations specific WIs Release 15 and forward at RAN5#94e, and has been captured in PRD21 v1.0.0 [3].</a:t>
            </a:r>
            <a:endParaRPr lang="en-US" altLang="zh-CN" sz="2400" dirty="0" smtClean="0">
              <a:latin typeface="+mn-lt"/>
              <a:sym typeface="+mn-ea"/>
            </a:endParaRPr>
          </a:p>
          <a:p>
            <a:pPr algn="l" eaLnBrk="1" latinLnBrk="0" hangingPunct="1">
              <a:lnSpc>
                <a:spcPts val="40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en-US" altLang="zh-CN" sz="2400" dirty="0" smtClean="0">
                <a:latin typeface="+mn-lt"/>
                <a:sym typeface="+mn-ea"/>
              </a:rPr>
              <a:t> The guidance “</a:t>
            </a:r>
            <a:r>
              <a:rPr lang="en-US" altLang="zh-CN" sz="2400" dirty="0" smtClean="0">
                <a:latin typeface="+mn-lt"/>
                <a:sym typeface="+mn-ea"/>
              </a:rPr>
              <a:t>any configuration specific change requests to Chapter 5 ONLY shall NOT be accepted by RAN5” was introduced and agreed by RAN5 at RAN5#87e May 2020 [4], and has been captured as Point 14 in Section 4.1 of PRD21 v1.0.0 [3].</a:t>
            </a:r>
            <a:endParaRPr lang="en-US" altLang="zh-CN" sz="2400" dirty="0" smtClean="0">
              <a:latin typeface="+mn-lt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标题 1"/>
          <p:cNvSpPr>
            <a:spLocks noGrp="1" noChangeArrowheads="1"/>
          </p:cNvSpPr>
          <p:nvPr>
            <p:ph type="title"/>
          </p:nvPr>
        </p:nvSpPr>
        <p:spPr>
          <a:xfrm>
            <a:off x="371475" y="-45720"/>
            <a:ext cx="11577955" cy="727710"/>
          </a:xfrm>
        </p:spPr>
        <p:txBody>
          <a:bodyPr/>
          <a:lstStyle/>
          <a:p>
            <a:pPr eaLnBrk="1" hangingPunct="1"/>
            <a:r>
              <a:rPr lang="en-US" altLang="zh-CN" sz="3200" b="1" dirty="0" smtClean="0">
                <a:solidFill>
                  <a:schemeClr val="tx1"/>
                </a:solidFill>
              </a:rPr>
              <a:t>Observation and Proposals</a:t>
            </a:r>
            <a:endParaRPr lang="en-US" altLang="zh-CN" sz="3200" b="1" dirty="0" smtClean="0">
              <a:solidFill>
                <a:schemeClr val="tx1"/>
              </a:solidFill>
            </a:endParaRPr>
          </a:p>
        </p:txBody>
      </p:sp>
      <p:sp>
        <p:nvSpPr>
          <p:cNvPr id="6146" name="RS_Classification_Standard"/>
          <p:cNvSpPr txBox="1">
            <a:spLocks noChangeArrowheads="1"/>
          </p:cNvSpPr>
          <p:nvPr/>
        </p:nvSpPr>
        <p:spPr bwMode="auto">
          <a:xfrm>
            <a:off x="12036425" y="6176963"/>
            <a:ext cx="153988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>
              <a:solidFill>
                <a:schemeClr val="tx1"/>
              </a:solidFill>
            </a:endParaRPr>
          </a:p>
        </p:txBody>
      </p:sp>
      <p:sp>
        <p:nvSpPr>
          <p:cNvPr id="6149" name="RS_Classification_Standard"/>
          <p:cNvSpPr txBox="1">
            <a:spLocks noChangeArrowheads="1"/>
          </p:cNvSpPr>
          <p:nvPr/>
        </p:nvSpPr>
        <p:spPr bwMode="auto">
          <a:xfrm>
            <a:off x="12177713" y="7478713"/>
            <a:ext cx="153987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>
              <a:solidFill>
                <a:schemeClr val="tx1"/>
              </a:solidFill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07315" y="620395"/>
            <a:ext cx="11884025" cy="15271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 eaLnBrk="1" latinLnBrk="0" hangingPunct="1">
              <a:lnSpc>
                <a:spcPts val="28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en-US" altLang="zh-CN" sz="2400" dirty="0" smtClean="0">
                <a:solidFill>
                  <a:schemeClr val="tx1"/>
                </a:solidFill>
                <a:latin typeface="+mn-lt"/>
                <a:sym typeface="+mn-ea"/>
              </a:rPr>
              <a:t> </a:t>
            </a:r>
            <a:r>
              <a:rPr lang="en-US" altLang="zh-CN" sz="2400" b="1" dirty="0" smtClean="0">
                <a:solidFill>
                  <a:schemeClr val="tx1"/>
                </a:solidFill>
                <a:latin typeface="+mn-lt"/>
                <a:sym typeface="+mn-ea"/>
              </a:rPr>
              <a:t>Observation 1:</a:t>
            </a:r>
            <a:r>
              <a:rPr lang="en-US" altLang="zh-CN" sz="2400" dirty="0" smtClean="0">
                <a:latin typeface="+mn-lt"/>
                <a:sym typeface="+mn-ea"/>
              </a:rPr>
              <a:t> As of RAN5#94e Feb 2022, there are around 600 “pending” configurations existing in Chapter 5 of TS 38.521-3. This may lead to misunderstanding that </a:t>
            </a:r>
            <a:r>
              <a:rPr lang="en-US" altLang="zh-CN" sz="2400" dirty="0" smtClean="0">
                <a:latin typeface="+mn-lt"/>
                <a:sym typeface="+mn-ea"/>
              </a:rPr>
              <a:t>these configs are of interest to the industry or even ready for validation/certification which is not the fact.</a:t>
            </a:r>
            <a:r>
              <a:rPr lang="en-US" altLang="zh-CN" sz="2400" dirty="0" smtClean="0">
                <a:latin typeface="+mn-lt"/>
                <a:sym typeface="+mn-ea"/>
              </a:rPr>
              <a:t> Among these unassigned “pending” configurations </a:t>
            </a:r>
            <a:r>
              <a:rPr lang="en-US" altLang="zh-CN" sz="2400" dirty="0" smtClean="0">
                <a:latin typeface="+mn-lt"/>
                <a:sym typeface="+mn-ea"/>
              </a:rPr>
              <a:t>in Chapter 5 of TS 38.521-3</a:t>
            </a:r>
            <a:r>
              <a:rPr lang="en-US" altLang="zh-CN" sz="2400" dirty="0" smtClean="0">
                <a:latin typeface="+mn-lt"/>
                <a:sym typeface="+mn-ea"/>
              </a:rPr>
              <a:t>, there are</a:t>
            </a:r>
            <a:endParaRPr lang="zh-CN" altLang="en-US" sz="2400" dirty="0" smtClean="0">
              <a:latin typeface="+mn-lt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00965" y="3653790"/>
            <a:ext cx="11889740" cy="27203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 eaLnBrk="1" latinLnBrk="0" hangingPunct="1">
              <a:lnSpc>
                <a:spcPts val="28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en-US" altLang="zh-CN" sz="2400" dirty="0" smtClean="0">
                <a:solidFill>
                  <a:srgbClr val="0000FF"/>
                </a:solidFill>
                <a:latin typeface="+mn-lt"/>
                <a:sym typeface="+mn-ea"/>
              </a:rPr>
              <a:t> </a:t>
            </a:r>
            <a:r>
              <a:rPr lang="en-US" altLang="zh-CN" sz="2400" b="1" dirty="0" smtClean="0">
                <a:solidFill>
                  <a:srgbClr val="0000FF"/>
                </a:solidFill>
                <a:latin typeface="+mn-lt"/>
                <a:sym typeface="+mn-ea"/>
              </a:rPr>
              <a:t>Proposal 1:</a:t>
            </a:r>
            <a:r>
              <a:rPr lang="en-US" altLang="zh-CN" sz="2400" dirty="0" smtClean="0">
                <a:solidFill>
                  <a:srgbClr val="0000FF"/>
                </a:solidFill>
                <a:latin typeface="+mn-lt"/>
                <a:sym typeface="+mn-ea"/>
              </a:rPr>
              <a:t> To remove all the specific “pending” configurations from Chapter 5 in TS 38.521-1, TS 38.521-2 and TS 38.521-3 at RAN5#96e (August 2022). </a:t>
            </a:r>
            <a:endParaRPr lang="en-US" altLang="zh-CN" sz="2400" dirty="0" smtClean="0">
              <a:solidFill>
                <a:srgbClr val="0000FF"/>
              </a:solidFill>
              <a:latin typeface="+mn-lt"/>
              <a:sym typeface="+mn-ea"/>
            </a:endParaRPr>
          </a:p>
          <a:p>
            <a:pPr algn="l" eaLnBrk="1" latinLnBrk="0" hangingPunct="1">
              <a:lnSpc>
                <a:spcPts val="28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en-US" altLang="zh-CN" sz="2400" dirty="0" smtClean="0">
                <a:solidFill>
                  <a:srgbClr val="0000FF"/>
                </a:solidFill>
                <a:latin typeface="+mn-lt"/>
                <a:sym typeface="+mn-ea"/>
              </a:rPr>
              <a:t> </a:t>
            </a:r>
            <a:r>
              <a:rPr lang="en-US" altLang="zh-CN" sz="2400" b="1" dirty="0" smtClean="0">
                <a:solidFill>
                  <a:srgbClr val="0000FF"/>
                </a:solidFill>
                <a:latin typeface="+mn-lt"/>
                <a:sym typeface="+mn-ea"/>
              </a:rPr>
              <a:t>Proposal 2:</a:t>
            </a:r>
            <a:r>
              <a:rPr lang="en-US" altLang="zh-CN" sz="2400" dirty="0" smtClean="0">
                <a:solidFill>
                  <a:srgbClr val="0000FF"/>
                </a:solidFill>
                <a:latin typeface="+mn-lt"/>
                <a:sym typeface="+mn-ea"/>
              </a:rPr>
              <a:t> To remove all the specific “pending” configurations from Chapter 6 and Chapter 7 of TS 38.521-1</a:t>
            </a:r>
            <a:r>
              <a:rPr lang="en-US" altLang="zh-CN" sz="2400" dirty="0" smtClean="0">
                <a:solidFill>
                  <a:srgbClr val="0000FF"/>
                </a:solidFill>
                <a:latin typeface="+mn-lt"/>
                <a:sym typeface="+mn-ea"/>
              </a:rPr>
              <a:t>, TS 38.521-2 and TS 38.521-3</a:t>
            </a:r>
            <a:r>
              <a:rPr lang="en-US" altLang="zh-CN" sz="2400" dirty="0" smtClean="0">
                <a:solidFill>
                  <a:srgbClr val="0000FF"/>
                </a:solidFill>
                <a:latin typeface="+mn-lt"/>
                <a:sym typeface="+mn-ea"/>
              </a:rPr>
              <a:t> at RAN5#96e (August 2022) if there is any*.</a:t>
            </a:r>
            <a:endParaRPr lang="en-US" altLang="zh-CN" sz="2400" dirty="0" smtClean="0">
              <a:solidFill>
                <a:srgbClr val="0000FF"/>
              </a:solidFill>
              <a:latin typeface="+mn-lt"/>
              <a:sym typeface="+mn-ea"/>
            </a:endParaRPr>
          </a:p>
          <a:p>
            <a:pPr algn="l" eaLnBrk="1" latinLnBrk="0" hangingPunct="1">
              <a:lnSpc>
                <a:spcPts val="28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en-US" altLang="zh-CN" sz="2400" b="1" dirty="0" smtClean="0">
                <a:solidFill>
                  <a:srgbClr val="0000FF"/>
                </a:solidFill>
                <a:latin typeface="+mn-lt"/>
                <a:sym typeface="+mn-ea"/>
              </a:rPr>
              <a:t> Proposal 3:</a:t>
            </a:r>
            <a:r>
              <a:rPr lang="en-US" altLang="zh-CN" sz="2400" dirty="0" smtClean="0">
                <a:solidFill>
                  <a:srgbClr val="0000FF"/>
                </a:solidFill>
                <a:latin typeface="+mn-lt"/>
                <a:sym typeface="+mn-ea"/>
              </a:rPr>
              <a:t> No “pending” configurations shall be added into Chapter 5 or Chapter 6 or Chapter 7 of TS 38.521-1/2/3 since RAN5#95e (May 2022).</a:t>
            </a:r>
            <a:endParaRPr lang="en-US" altLang="zh-CN" sz="2400" dirty="0" smtClean="0">
              <a:solidFill>
                <a:srgbClr val="0000FF"/>
              </a:solidFill>
              <a:latin typeface="+mn-lt"/>
              <a:sym typeface="+mn-ea"/>
            </a:endParaRPr>
          </a:p>
          <a:p>
            <a:pPr indent="0" algn="l" eaLnBrk="1" latinLnBrk="0" hangingPunct="1">
              <a:lnSpc>
                <a:spcPts val="28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buNone/>
            </a:pPr>
            <a:r>
              <a:rPr lang="en-US" altLang="zh-CN" sz="2400" dirty="0" smtClean="0">
                <a:solidFill>
                  <a:srgbClr val="0000FF"/>
                </a:solidFill>
                <a:latin typeface="+mn-lt"/>
                <a:sym typeface="+mn-ea"/>
              </a:rPr>
              <a:t>* Proposal 2 will require support from test case owners.</a:t>
            </a:r>
            <a:endParaRPr lang="en-US" altLang="zh-CN" sz="2400" dirty="0" smtClean="0">
              <a:solidFill>
                <a:srgbClr val="0000FF"/>
              </a:solidFill>
              <a:latin typeface="+mn-lt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07315" y="2080895"/>
            <a:ext cx="9310370" cy="15659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914400" lvl="1" indent="-457200" algn="l" eaLnBrk="1" latinLnBrk="0" hangingPunct="1">
              <a:lnSpc>
                <a:spcPts val="2800"/>
              </a:lnSpc>
              <a:spcBef>
                <a:spcPts val="300"/>
              </a:spcBef>
              <a:buClrTx/>
              <a:buSzTx/>
              <a:buFont typeface="+mj-lt"/>
              <a:buAutoNum type="alphaLcParenR"/>
            </a:pPr>
            <a:r>
              <a:rPr lang="en-US" altLang="zh-CN" sz="2400" dirty="0" smtClean="0">
                <a:latin typeface="+mn-lt"/>
                <a:sym typeface="+mn-ea"/>
              </a:rPr>
              <a:t>configurations which only exist in Chapter 5 but not in any other Chapter 6/7 test cases of TS 38.521-3.</a:t>
            </a:r>
            <a:endParaRPr lang="en-US" altLang="zh-CN" sz="2400" dirty="0" smtClean="0">
              <a:latin typeface="+mn-lt"/>
              <a:sym typeface="+mn-ea"/>
            </a:endParaRPr>
          </a:p>
          <a:p>
            <a:pPr marL="914400" lvl="1" indent="-457200" algn="l" eaLnBrk="1" latinLnBrk="0" hangingPunct="1">
              <a:lnSpc>
                <a:spcPts val="2800"/>
              </a:lnSpc>
              <a:spcBef>
                <a:spcPts val="300"/>
              </a:spcBef>
              <a:buClrTx/>
              <a:buSzTx/>
              <a:buFont typeface="+mj-lt"/>
              <a:buAutoNum type="alphaLcParenR"/>
            </a:pPr>
            <a:r>
              <a:rPr lang="en-US" altLang="zh-CN" sz="2400" dirty="0" smtClean="0">
                <a:latin typeface="+mn-lt"/>
                <a:sym typeface="+mn-ea"/>
              </a:rPr>
              <a:t>configurations which exist in Chapter 5 and also in some Chapter 6/7 test cases of TS 38.521-3.</a:t>
            </a:r>
            <a:endParaRPr lang="zh-CN" altLang="en-US" sz="2400" dirty="0" smtClean="0">
              <a:latin typeface="+mn-lt"/>
              <a:sym typeface="+mn-ea"/>
            </a:endParaRPr>
          </a:p>
        </p:txBody>
      </p:sp>
      <p:graphicFrame>
        <p:nvGraphicFramePr>
          <p:cNvPr id="6" name="对象 5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0010140" y="2386330"/>
          <a:ext cx="971550" cy="952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" name="" showAsIcon="1" r:id="rId1" imgW="971550" imgH="952500" progId="Excel.Sheet.12">
                  <p:embed/>
                </p:oleObj>
              </mc:Choice>
              <mc:Fallback>
                <p:oleObj name="" showAsIcon="1" r:id="rId1" imgW="971550" imgH="952500" progId="Excel.Sheet.12">
                  <p:embed/>
                  <p:pic>
                    <p:nvPicPr>
                      <p:cNvPr id="0" name="图片 1024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0010140" y="2386330"/>
                        <a:ext cx="971550" cy="952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custDataLst>
      <p:tags r:id="rId3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2" name="标题 1"/>
          <p:cNvSpPr>
            <a:spLocks noGrp="1"/>
          </p:cNvSpPr>
          <p:nvPr>
            <p:ph type="title"/>
          </p:nvPr>
        </p:nvSpPr>
        <p:spPr>
          <a:xfrm>
            <a:off x="425657" y="7937"/>
            <a:ext cx="11576566" cy="1325439"/>
          </a:xfrm>
        </p:spPr>
        <p:txBody>
          <a:bodyPr vert="horz" wrap="square" lIns="121905" tIns="60952" rIns="121905" bIns="60952" anchor="ctr" anchorCtr="0"/>
          <a:p>
            <a:pPr eaLnBrk="1" hangingPunct="1"/>
            <a:r>
              <a:rPr lang="en-US" altLang="zh-CN" sz="3600" b="1" dirty="0">
                <a:ea typeface="宋体" panose="02010600030101010101" pitchFamily="2" charset="-122"/>
              </a:rPr>
              <a:t>Reference</a:t>
            </a:r>
            <a:endParaRPr lang="en-US" altLang="zh-CN" sz="3600" b="1" dirty="0">
              <a:ea typeface="宋体" panose="02010600030101010101" pitchFamily="2" charset="-122"/>
            </a:endParaRPr>
          </a:p>
        </p:txBody>
      </p:sp>
      <p:sp>
        <p:nvSpPr>
          <p:cNvPr id="10243" name="内容占位符 2"/>
          <p:cNvSpPr>
            <a:spLocks noGrp="1"/>
          </p:cNvSpPr>
          <p:nvPr>
            <p:ph idx="1"/>
          </p:nvPr>
        </p:nvSpPr>
        <p:spPr>
          <a:xfrm>
            <a:off x="532011" y="1104798"/>
            <a:ext cx="11140044" cy="5574784"/>
          </a:xfrm>
        </p:spPr>
        <p:txBody>
          <a:bodyPr vert="horz" wrap="square" lIns="121905" tIns="60952" rIns="121905" bIns="60952" anchor="t" anchorCtr="0"/>
          <a:p>
            <a:pPr algn="l" eaLnBrk="1" latinLnBrk="0" hangingPunct="1">
              <a:lnSpc>
                <a:spcPts val="288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None/>
            </a:pPr>
            <a:r>
              <a:rPr lang="en-US" altLang="zh-CN" sz="2400" dirty="0">
                <a:ea typeface="宋体" panose="02010600030101010101" pitchFamily="2" charset="-122"/>
              </a:rPr>
              <a:t>[1] </a:t>
            </a:r>
            <a:r>
              <a:rPr lang="en-US" altLang="en-US" sz="2400" dirty="0">
                <a:sym typeface="+mn-ea"/>
              </a:rPr>
              <a:t>RP-190321</a:t>
            </a:r>
            <a:r>
              <a:rPr lang="en-US" altLang="en-US" sz="2400" dirty="0"/>
              <a:t>, </a:t>
            </a:r>
            <a:r>
              <a:rPr lang="en-US" altLang="en-US" sz="2400" dirty="0">
                <a:sym typeface="+mn-ea"/>
              </a:rPr>
              <a:t>New WID on UE Conformance Test Aspects - Rel-16 NR CA and DC; and NR and LTE DC Configurations</a:t>
            </a:r>
            <a:r>
              <a:rPr lang="en-US" altLang="en-US" sz="2400" dirty="0"/>
              <a:t>, </a:t>
            </a:r>
            <a:r>
              <a:rPr lang="en-US" altLang="en-US" sz="2400" dirty="0">
                <a:sym typeface="+mn-ea"/>
              </a:rPr>
              <a:t>CMCC, Ericsson, China Unicom</a:t>
            </a:r>
            <a:r>
              <a:rPr lang="en-US" altLang="en-US" sz="2400" dirty="0"/>
              <a:t>, </a:t>
            </a:r>
            <a:r>
              <a:rPr lang="en-US" altLang="en-US" sz="2400" dirty="0">
                <a:sym typeface="+mn-ea"/>
              </a:rPr>
              <a:t>RAN#83 meeting, </a:t>
            </a:r>
            <a:r>
              <a:rPr lang="en-US" altLang="zh-CN" sz="2400" dirty="0">
                <a:ea typeface="宋体" panose="02010600030101010101" pitchFamily="2" charset="-122"/>
                <a:sym typeface="+mn-ea"/>
              </a:rPr>
              <a:t>Shenzhen, China</a:t>
            </a:r>
            <a:r>
              <a:rPr lang="en-US" altLang="en-US" sz="2400" dirty="0">
                <a:sym typeface="+mn-ea"/>
              </a:rPr>
              <a:t>, </a:t>
            </a:r>
            <a:r>
              <a:rPr lang="en-US" altLang="zh-CN" sz="2400" dirty="0">
                <a:ea typeface="宋体" panose="02010600030101010101" pitchFamily="2" charset="-122"/>
                <a:sym typeface="+mn-ea"/>
              </a:rPr>
              <a:t>March 18th – 21st, 2019</a:t>
            </a:r>
            <a:r>
              <a:rPr lang="en-US" altLang="en-US" sz="2400" dirty="0"/>
              <a:t>.</a:t>
            </a:r>
            <a:endParaRPr lang="en-US" altLang="en-US" sz="2400" dirty="0"/>
          </a:p>
          <a:p>
            <a:pPr eaLnBrk="1" latinLnBrk="0" hangingPunct="1">
              <a:lnSpc>
                <a:spcPts val="288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en-US" altLang="zh-CN" sz="2400" dirty="0">
                <a:ea typeface="宋体" panose="02010600030101010101" pitchFamily="2" charset="-122"/>
              </a:rPr>
              <a:t>[2] </a:t>
            </a:r>
            <a:r>
              <a:rPr lang="en-US" altLang="en-US" sz="2400" dirty="0">
                <a:sym typeface="+mn-ea"/>
              </a:rPr>
              <a:t>R5-198048</a:t>
            </a:r>
            <a:r>
              <a:rPr lang="en-US" altLang="en-US" sz="2400" dirty="0">
                <a:sym typeface="+mn-ea"/>
              </a:rPr>
              <a:t>, </a:t>
            </a:r>
            <a:r>
              <a:rPr lang="en-US" altLang="en-US" sz="2400" dirty="0">
                <a:sym typeface="+mn-ea"/>
              </a:rPr>
              <a:t>Discussion on how to update Rel-16 NR CA/DC band combinations WI</a:t>
            </a:r>
            <a:r>
              <a:rPr lang="en-US" altLang="en-US" sz="2400" dirty="0">
                <a:sym typeface="+mn-ea"/>
              </a:rPr>
              <a:t>, </a:t>
            </a:r>
            <a:r>
              <a:rPr lang="en-US" altLang="en-US" sz="2400" dirty="0">
                <a:sym typeface="+mn-ea"/>
              </a:rPr>
              <a:t>CMCC, China Telecom, China Unicom, DCM, DISH Network, KDDI, KTL, Orange, Verizon, AT&amp;T, CATT, Huawei, Hisilicon, Nokia, Ericsson, ZTE, CAICT, SRTC, Samsung, Keysight, Anritsu, Telecom Italia, Qualcomm</a:t>
            </a:r>
            <a:r>
              <a:rPr lang="en-US" altLang="en-US" sz="2400" dirty="0">
                <a:sym typeface="+mn-ea"/>
              </a:rPr>
              <a:t>, </a:t>
            </a:r>
            <a:r>
              <a:rPr lang="en-US" altLang="en-US" sz="2400" dirty="0">
                <a:sym typeface="+mn-ea"/>
              </a:rPr>
              <a:t>RAN5#85 meeting, Reno, US, 18-22, Nov 2019</a:t>
            </a:r>
            <a:r>
              <a:rPr lang="en-US" altLang="en-US" sz="2400" dirty="0">
                <a:sym typeface="+mn-ea"/>
              </a:rPr>
              <a:t>.</a:t>
            </a:r>
            <a:endParaRPr lang="en-US" altLang="en-US" sz="2400" dirty="0">
              <a:sym typeface="+mn-ea"/>
            </a:endParaRPr>
          </a:p>
          <a:p>
            <a:pPr eaLnBrk="1" latinLnBrk="0" hangingPunct="1">
              <a:lnSpc>
                <a:spcPts val="288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en-US" altLang="en-US" sz="2400" dirty="0"/>
              <a:t>[3] PRD21 NR bands and 5G NR CADC configuration handling in RAN5 (Release 15 and later releases) v1.0.0 (2022-3)</a:t>
            </a:r>
            <a:endParaRPr lang="en-US" altLang="en-US" sz="2400" dirty="0"/>
          </a:p>
          <a:p>
            <a:pPr algn="l" eaLnBrk="1" latinLnBrk="0" hangingPunct="1">
              <a:lnSpc>
                <a:spcPts val="288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None/>
            </a:pPr>
            <a:r>
              <a:rPr lang="en-US" altLang="en-US" sz="2400" dirty="0"/>
              <a:t>[4] </a:t>
            </a:r>
            <a:r>
              <a:rPr lang="en-US" altLang="zh-CN" sz="2400" noProof="0" dirty="0" smtClean="0">
                <a:ln>
                  <a:noFill/>
                </a:ln>
                <a:effectLst/>
                <a:uLnTx/>
                <a:uFillTx/>
                <a:ea typeface="+mj-ea"/>
                <a:cs typeface="+mj-cs"/>
                <a:sym typeface="+mn-ea"/>
              </a:rPr>
              <a:t>R5-201917, Discussion on how to introduce Rel-16/15 NR CADC </a:t>
            </a:r>
            <a:r>
              <a:rPr lang="en-US" altLang="zh-CN" sz="2400" noProof="0" dirty="0">
                <a:ln>
                  <a:noFill/>
                </a:ln>
                <a:effectLst/>
                <a:uLnTx/>
                <a:uFillTx/>
                <a:ea typeface="+mj-ea"/>
                <a:cs typeface="+mj-cs"/>
                <a:sym typeface="+mn-ea"/>
              </a:rPr>
              <a:t>band </a:t>
            </a:r>
            <a:r>
              <a:rPr lang="en-US" altLang="zh-CN" sz="2400" noProof="0" dirty="0" smtClean="0">
                <a:ln>
                  <a:noFill/>
                </a:ln>
                <a:effectLst/>
                <a:uLnTx/>
                <a:uFillTx/>
                <a:ea typeface="+mj-ea"/>
                <a:cs typeface="+mj-cs"/>
                <a:sym typeface="+mn-ea"/>
              </a:rPr>
              <a:t>combinations/new bands/new BWs into TS 38.521-1/-2/-3, </a:t>
            </a:r>
            <a:r>
              <a:rPr lang="en-US" altLang="en-US" sz="2400" dirty="0">
                <a:sym typeface="+mn-ea"/>
              </a:rPr>
              <a:t>RAN5#87e meeting, </a:t>
            </a:r>
            <a:r>
              <a:rPr lang="en-GB" altLang="zh-CN" sz="2400" noProof="0" dirty="0" smtClean="0">
                <a:ln>
                  <a:noFill/>
                </a:ln>
                <a:effectLst/>
                <a:uLnTx/>
                <a:uFillTx/>
                <a:sym typeface="+mn-ea"/>
              </a:rPr>
              <a:t>1</a:t>
            </a:r>
            <a:r>
              <a:rPr lang="en-US" altLang="en-US" sz="2400" dirty="0">
                <a:sym typeface="+mn-ea"/>
              </a:rPr>
              <a:t>8th – 29th May 2020</a:t>
            </a:r>
            <a:r>
              <a:rPr lang="en-US" altLang="en-US" sz="2400" dirty="0">
                <a:sym typeface="+mn-ea"/>
              </a:rPr>
              <a:t>.</a:t>
            </a:r>
            <a:endParaRPr lang="en-US" altLang="en-US" sz="2400" dirty="0"/>
          </a:p>
        </p:txBody>
      </p:sp>
      <p:sp>
        <p:nvSpPr>
          <p:cNvPr id="10244" name="RS_Classification_Standard"/>
          <p:cNvSpPr txBox="1"/>
          <p:nvPr/>
        </p:nvSpPr>
        <p:spPr>
          <a:xfrm>
            <a:off x="12035558" y="6291623"/>
            <a:ext cx="278130" cy="210820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</a:ln>
        </p:spPr>
        <p:txBody>
          <a:bodyPr wrap="none" lIns="76192" tIns="36826" rIns="76192" bIns="36826" anchor="ctr" anchorCtr="0">
            <a:spAutoFit/>
          </a:bodyPr>
          <a:p>
            <a:endParaRPr lang="de-DE" altLang="zh-CN" sz="900" b="1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标题 2"/>
          <p:cNvSpPr>
            <a:spLocks noGrp="1" noChangeArrowheads="1"/>
          </p:cNvSpPr>
          <p:nvPr>
            <p:ph type="ctrTitle"/>
          </p:nvPr>
        </p:nvSpPr>
        <p:spPr>
          <a:xfrm>
            <a:off x="1524000" y="1122363"/>
            <a:ext cx="9142413" cy="2389187"/>
          </a:xfrm>
        </p:spPr>
        <p:txBody>
          <a:bodyPr/>
          <a:lstStyle/>
          <a:p>
            <a:pPr eaLnBrk="1" hangingPunct="1"/>
            <a:r>
              <a:rPr lang="en-US" altLang="zh-CN" sz="6000" smtClean="0"/>
              <a:t>Thank you!</a:t>
            </a:r>
            <a:endParaRPr lang="en-US" altLang="zh-CN" sz="6000" smtClean="0"/>
          </a:p>
        </p:txBody>
      </p:sp>
      <p:sp>
        <p:nvSpPr>
          <p:cNvPr id="20482" name="RS_Classification_Standard"/>
          <p:cNvSpPr txBox="1">
            <a:spLocks noChangeArrowheads="1"/>
          </p:cNvSpPr>
          <p:nvPr/>
        </p:nvSpPr>
        <p:spPr bwMode="auto">
          <a:xfrm>
            <a:off x="12036425" y="6291263"/>
            <a:ext cx="153988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>
              <a:solidFill>
                <a:srgbClr val="000000"/>
              </a:solidFill>
            </a:endParaRPr>
          </a:p>
        </p:txBody>
      </p:sp>
    </p:spTree>
    <p:custDataLst>
      <p:tags r:id="rId1"/>
    </p:custDataLst>
  </p:cSld>
  <p:clrMapOvr>
    <a:masterClrMapping/>
  </p:clrMapOvr>
</p:sld>
</file>

<file path=ppt/tags/tag1.xml><?xml version="1.0" encoding="utf-8"?>
<p:tagLst xmlns:p="http://schemas.openxmlformats.org/presentationml/2006/main">
  <p:tag name="RS_CLASSIFICATIONID" val="0"/>
  <p:tag name="RS_CLASSIFICATION" val="UNRESTRICTED"/>
</p:tagLst>
</file>

<file path=ppt/tags/tag2.xml><?xml version="1.0" encoding="utf-8"?>
<p:tagLst xmlns:p="http://schemas.openxmlformats.org/presentationml/2006/main">
  <p:tag name="RS_CLASSIFICATIONID" val="0"/>
  <p:tag name="RS_CLASSIFICATION" val="UNRESTRICTED"/>
</p:tagLst>
</file>

<file path=ppt/tags/tag3.xml><?xml version="1.0" encoding="utf-8"?>
<p:tagLst xmlns:p="http://schemas.openxmlformats.org/presentationml/2006/main">
  <p:tag name="RS_CLASSIFICATIONID" val="0"/>
  <p:tag name="RS_CLASSIFICATION" val="UNRESTRICTED"/>
</p:tagLst>
</file>

<file path=ppt/tags/tag4.xml><?xml version="1.0" encoding="utf-8"?>
<p:tagLst xmlns:p="http://schemas.openxmlformats.org/presentationml/2006/main">
  <p:tag name="RS_CLASSIFICATIONID" val="0"/>
  <p:tag name="RS_CLASSIFICATION" val="UNRESTRICTED"/>
</p:tagLst>
</file>

<file path=ppt/tags/tag5.xml><?xml version="1.0" encoding="utf-8"?>
<p:tagLst xmlns:p="http://schemas.openxmlformats.org/presentationml/2006/main">
  <p:tag name="RS_CLASSIFICATIONID" val="0"/>
  <p:tag name="RS_CLASSIFICATION" val="UNRESTRICTED"/>
</p:tagLst>
</file>

<file path=ppt/tags/tag6.xml><?xml version="1.0" encoding="utf-8"?>
<p:tagLst xmlns:p="http://schemas.openxmlformats.org/presentationml/2006/main">
  <p:tag name="RS_CLASSIFICATION_RESETFORMATTING" val="True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2835</Words>
  <Application>WPS 演示</Application>
  <PresentationFormat>自定义</PresentationFormat>
  <Paragraphs>35</Paragraphs>
  <Slides>5</Slides>
  <Notes>2</Notes>
  <HiddenSlides>0</HiddenSlides>
  <MMClips>0</MMClips>
  <ScaleCrop>false</ScaleCrop>
  <HeadingPairs>
    <vt:vector size="8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6" baseType="lpstr">
      <vt:lpstr>Arial</vt:lpstr>
      <vt:lpstr>宋体</vt:lpstr>
      <vt:lpstr>Wingdings</vt:lpstr>
      <vt:lpstr>Calibri</vt:lpstr>
      <vt:lpstr>Calibri Light</vt:lpstr>
      <vt:lpstr>Ericsson Capital TT</vt:lpstr>
      <vt:lpstr>Segoe Print</vt:lpstr>
      <vt:lpstr>微软雅黑</vt:lpstr>
      <vt:lpstr>Arial Unicode MS</vt:lpstr>
      <vt:lpstr>Office 主题</vt:lpstr>
      <vt:lpstr>Excel.Sheet.12</vt:lpstr>
      <vt:lpstr>Discussion on handling of pending configurations in Section 5 of TS 38.521-1, -2, -3</vt:lpstr>
      <vt:lpstr>Background Information</vt:lpstr>
      <vt:lpstr>Observation and Proposals</vt:lpstr>
      <vt:lpstr>Reference</vt:lpstr>
      <vt:lpstr>Thank you!</vt:lpstr>
    </vt:vector>
  </TitlesOfParts>
  <Company>Huawei Technologies Co.,Ltd.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Guchunying</dc:creator>
  <cp:lastModifiedBy>Danni SONG(CMCC)</cp:lastModifiedBy>
  <cp:revision>1110</cp:revision>
  <dcterms:created xsi:type="dcterms:W3CDTF">2018-09-20T03:53:00Z</dcterms:created>
  <dcterms:modified xsi:type="dcterms:W3CDTF">2022-05-08T14:01:44Z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1537859212</vt:lpwstr>
  </property>
  <property fmtid="{D5CDD505-2E9C-101B-9397-08002B2CF9AE}" pid="6" name="RS_Classification">
    <vt:lpwstr>UNRESTRICTED</vt:lpwstr>
  </property>
  <property fmtid="{D5CDD505-2E9C-101B-9397-08002B2CF9AE}" pid="7" name="RS_ClassificationID">
    <vt:r8>0</vt:r8>
  </property>
  <property fmtid="{D5CDD505-2E9C-101B-9397-08002B2CF9AE}" pid="8" name="ContentTypeId">
    <vt:lpwstr>0x010100EB28163D68FE8E4D9361964FDD814FC4</vt:lpwstr>
  </property>
  <property fmtid="{D5CDD505-2E9C-101B-9397-08002B2CF9AE}" pid="9" name="KSOProductBuildVer">
    <vt:lpwstr>2052-11.8.2.10912</vt:lpwstr>
  </property>
  <property fmtid="{D5CDD505-2E9C-101B-9397-08002B2CF9AE}" pid="10" name="ICV">
    <vt:lpwstr>06475E1BD0F54B2FAD5D6ECC63AF02E6</vt:lpwstr>
  </property>
</Properties>
</file>