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90" r:id="rId2"/>
    <p:sldId id="322" r:id="rId3"/>
    <p:sldId id="308" r:id="rId4"/>
    <p:sldId id="326" r:id="rId5"/>
    <p:sldId id="293" r:id="rId6"/>
  </p:sldIdLst>
  <p:sldSz cx="12190413" cy="6859588"/>
  <p:notesSz cx="6858000" cy="9144000"/>
  <p:custDataLst>
    <p:tags r:id="rId8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608330" indent="-1511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217930" indent="-3035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827530" indent="-4559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437130" indent="-6083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6">
          <p15:clr>
            <a:srgbClr val="A4A3A4"/>
          </p15:clr>
        </p15:guide>
        <p15:guide id="2" pos="381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288" autoAdjust="0"/>
    <p:restoredTop sz="94103" autoAdjust="0"/>
  </p:normalViewPr>
  <p:slideViewPr>
    <p:cSldViewPr snapToGrid="0">
      <p:cViewPr varScale="1">
        <p:scale>
          <a:sx n="73" d="100"/>
          <a:sy n="73" d="100"/>
        </p:scale>
        <p:origin x="90" y="210"/>
      </p:cViewPr>
      <p:guideLst>
        <p:guide orient="horz" pos="2186"/>
        <p:guide pos="381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5C6BEBE5-1D2E-4BBB-B5B5-B5B0DDA0484F}" type="datetimeFigureOut">
              <a:rPr lang="zh-CN" altLang="en-US"/>
              <a:t>2022/5/20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3077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54E9BCF5-12D1-4D51-BB26-20A5554EDFDB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835155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83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79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75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1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</a:pPr>
            <a:endParaRPr lang="en-US" altLang="zh-CN" u="none" dirty="0" smtClean="0"/>
          </a:p>
        </p:txBody>
      </p:sp>
      <p:sp>
        <p:nvSpPr>
          <p:cNvPr id="512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1255B2E5-2FCE-436A-B4A8-B33C8ED88E6A}" type="slidenum">
              <a:rPr lang="zh-CN" altLang="en-US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1485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3792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87650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68399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2"/>
            <a:ext cx="9142810" cy="2388153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02" y="3602871"/>
            <a:ext cx="9142810" cy="1656146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600" indent="0" algn="ctr">
              <a:buNone/>
              <a:defRPr sz="2700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00"/>
            </a:lvl4pPr>
            <a:lvl5pPr marL="2438400" indent="0" algn="ctr">
              <a:buNone/>
              <a:defRPr sz="2100"/>
            </a:lvl5pPr>
            <a:lvl6pPr marL="3048000" indent="0" algn="ctr">
              <a:buNone/>
              <a:defRPr sz="2100"/>
            </a:lvl6pPr>
            <a:lvl7pPr marL="3657600" indent="0" algn="ctr">
              <a:buNone/>
              <a:defRPr sz="2100"/>
            </a:lvl7pPr>
            <a:lvl8pPr marL="4267200" indent="0" algn="ctr">
              <a:buNone/>
              <a:defRPr sz="2100"/>
            </a:lvl8pPr>
            <a:lvl9pPr marL="4876800" indent="0" algn="ctr">
              <a:buNone/>
              <a:defRPr sz="2100"/>
            </a:lvl9pPr>
          </a:lstStyle>
          <a:p>
            <a:r>
              <a:rPr lang="zh-CN" altLang="en-US" noProof="1"/>
              <a:t>单击此处编辑母版副标题样式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5/20/2022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2F29BB-4B58-48F0-8816-507D728BD8A0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5/20/2022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E2109C-B8F2-45FB-BCEC-95E3A0D8993E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6" y="365211"/>
            <a:ext cx="2628558" cy="5813184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093" y="365211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5/20/2022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B6885C-24B6-4E1E-8492-16D36C584FA6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5/20/2022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9802C2-E10E-49A8-8A3E-31E7DD595A64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5" y="1710135"/>
            <a:ext cx="10514231" cy="2853398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45" y="4590528"/>
            <a:ext cx="10514231" cy="1500534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5/20/2022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9D7B6F-1070-41B6-A8A6-1C1D30145B6C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092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398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5/20/2022</a:t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F7804F-C22F-4105-B851-BB69C5DFCE82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1" y="365210"/>
            <a:ext cx="10514231" cy="132587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680" y="1681552"/>
            <a:ext cx="5157115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680" y="2505657"/>
            <a:ext cx="5157115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1403" y="1681552"/>
            <a:ext cx="5182513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1403" y="2505657"/>
            <a:ext cx="5182513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5/20/2022</a:t>
            </a:fld>
            <a:endParaRPr lang="en-US" altLang="zh-CN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E04E12-DEE3-41B9-AD38-8CF39C660169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5/20/2022</a:t>
            </a:fld>
            <a:endParaRPr lang="en-US" altLang="zh-CN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221EFE-4BC2-495B-900A-501AA63EF991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5/20/2022</a:t>
            </a:fld>
            <a:endParaRPr lang="en-US" altLang="zh-CN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5DF91A-2561-4F59-AF99-6D7034613CDA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518" y="987655"/>
            <a:ext cx="6171398" cy="4874754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5/20/2022</a:t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537606-E014-4704-BCFA-F34B12E08119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8" y="987655"/>
            <a:ext cx="6171398" cy="4874754"/>
          </a:xfrm>
        </p:spPr>
        <p:txBody>
          <a:bodyPr rtlCol="0">
            <a:normAutofit/>
          </a:bodyPr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pPr lvl="0"/>
            <a:endParaRPr 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5/20/2022</a:t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295A0F-A7F1-4B44-83DC-2C3B4A18B875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4013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21917" tIns="60958" rIns="121917" bIns="60958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4013" cy="4352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21917" tIns="60958" rIns="121917" bIns="60958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5/20/2022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ctr"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r">
              <a:defRPr sz="16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F129759E-47CE-4A4C-B3CD-32BD4A364F0F}" type="slidenum">
              <a:rPr lang="en-US" altLang="zh-CN"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5pPr>
      <a:lvl6pPr marL="6096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6pPr>
      <a:lvl7pPr marL="12192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7pPr>
      <a:lvl8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8pPr>
      <a:lvl9pPr marL="24384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303530" indent="-303530" algn="l" rtl="0" eaLnBrk="0" fontAlgn="base" hangingPunct="0">
        <a:lnSpc>
          <a:spcPct val="90000"/>
        </a:lnSpc>
        <a:spcBef>
          <a:spcPts val="1340"/>
        </a:spcBef>
        <a:spcAft>
          <a:spcPct val="0"/>
        </a:spcAft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9131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27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1323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19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782638" y="1885950"/>
            <a:ext cx="10626725" cy="2337134"/>
          </a:xfrm>
        </p:spPr>
        <p:txBody>
          <a:bodyPr anchor="ctr"/>
          <a:lstStyle/>
          <a:p>
            <a:pPr eaLnBrk="1" hangingPunct="1">
              <a:lnSpc>
                <a:spcPts val="6280"/>
              </a:lnSpc>
              <a:defRPr/>
            </a:pPr>
            <a:r>
              <a:rPr lang="en-US" altLang="zh-CN" sz="2800" dirty="0">
                <a:latin typeface="+mn-lt"/>
              </a:rPr>
              <a:t>Discussion on </a:t>
            </a:r>
            <a:r>
              <a:rPr lang="en-US" altLang="zh-CN" sz="2800" dirty="0" smtClean="0">
                <a:latin typeface="+mn-lt"/>
              </a:rPr>
              <a:t>handling of EN-DC configuration involving FR2 CC in </a:t>
            </a:r>
            <a:r>
              <a:rPr lang="en-US" altLang="zh-CN" sz="2800" dirty="0">
                <a:latin typeface="+mn-lt"/>
              </a:rPr>
              <a:t>RAN5</a:t>
            </a:r>
          </a:p>
        </p:txBody>
      </p:sp>
      <p:sp>
        <p:nvSpPr>
          <p:cNvPr id="4098" name="副标题 2"/>
          <p:cNvSpPr>
            <a:spLocks noGrp="1" noChangeArrowheads="1"/>
          </p:cNvSpPr>
          <p:nvPr>
            <p:ph type="subTitle" idx="1"/>
          </p:nvPr>
        </p:nvSpPr>
        <p:spPr>
          <a:xfrm>
            <a:off x="215900" y="4736465"/>
            <a:ext cx="11703050" cy="1524635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dirty="0" smtClean="0"/>
              <a:t>Huawei, Hisilicon</a:t>
            </a:r>
            <a:endParaRPr lang="en-US" altLang="zh-CN" sz="2800" dirty="0" smtClean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4099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3" name="Subtitle 4"/>
          <p:cNvSpPr txBox="1"/>
          <p:nvPr/>
        </p:nvSpPr>
        <p:spPr bwMode="auto">
          <a:xfrm>
            <a:off x="195263" y="88900"/>
            <a:ext cx="11757025" cy="1109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72000" tIns="0" rIns="72000" bIns="0" anchor="ctr"/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panose="020B0604020202020204" pitchFamily="34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70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85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8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20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92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4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6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00000"/>
              </a:lnSpc>
              <a:defRPr/>
            </a:pPr>
            <a:r>
              <a:rPr lang="en-GB" altLang="zh-CN" sz="2400" b="1" dirty="0" smtClean="0"/>
              <a:t>3GPP TSG-RAN5 Meeting #</a:t>
            </a:r>
            <a:r>
              <a:rPr lang="en-US" altLang="en-GB" sz="2400" b="1" dirty="0" smtClean="0"/>
              <a:t>95</a:t>
            </a:r>
            <a:r>
              <a:rPr lang="en-GB" altLang="zh-CN" sz="2400" b="1" dirty="0" smtClean="0"/>
              <a:t>-e</a:t>
            </a:r>
            <a:r>
              <a:rPr lang="en-US" sz="2400" kern="0" dirty="0" smtClean="0"/>
              <a:t> 						</a:t>
            </a:r>
            <a:r>
              <a:rPr lang="en-US" sz="2400" kern="0" dirty="0" smtClean="0"/>
              <a:t>          </a:t>
            </a:r>
            <a:r>
              <a:rPr lang="en-US" altLang="zh-CN" sz="2400" b="1" dirty="0"/>
              <a:t>R5-223629 </a:t>
            </a:r>
            <a:r>
              <a:rPr lang="en-GB" altLang="zh-CN" sz="2400" b="1" dirty="0" smtClean="0"/>
              <a:t>Electronic Meeting</a:t>
            </a:r>
            <a:r>
              <a:rPr lang="en-GB" altLang="zh-CN" sz="2400" b="1" dirty="0" smtClean="0"/>
              <a:t>, </a:t>
            </a:r>
            <a:r>
              <a:rPr lang="en-US" altLang="en-GB" sz="2400" b="1" dirty="0" smtClean="0"/>
              <a:t>May 9th</a:t>
            </a:r>
            <a:r>
              <a:rPr lang="en-GB" altLang="zh-CN" sz="2400" b="1" dirty="0" smtClean="0"/>
              <a:t>– </a:t>
            </a:r>
            <a:r>
              <a:rPr lang="en-US" altLang="en-GB" sz="2400" b="1" dirty="0" smtClean="0"/>
              <a:t>May 20th,</a:t>
            </a:r>
            <a:r>
              <a:rPr lang="en-GB" altLang="zh-CN" sz="2400" b="1" dirty="0" smtClean="0"/>
              <a:t> 202</a:t>
            </a:r>
            <a:r>
              <a:rPr lang="en-US" altLang="en-GB" sz="2400" b="1" dirty="0" smtClean="0"/>
              <a:t>2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-45720"/>
            <a:ext cx="11577955" cy="72771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solidFill>
                  <a:schemeClr val="tx1"/>
                </a:solidFill>
              </a:rPr>
              <a:t>General sections in TS 38.521-3</a:t>
            </a:r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1769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chemeClr val="tx1"/>
              </a:solidFill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chemeClr val="tx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7315" y="517525"/>
            <a:ext cx="11889740" cy="543995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eaLnBrk="1" latinLnBrk="0" hangingPunct="1">
              <a:lnSpc>
                <a:spcPts val="24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solidFill>
                  <a:schemeClr val="tx1"/>
                </a:solidFill>
                <a:latin typeface="+mn-lt"/>
                <a:sym typeface="+mn-ea"/>
              </a:rPr>
              <a:t> </a:t>
            </a:r>
            <a:r>
              <a:rPr lang="en-US" altLang="zh-CN" sz="2000" b="1" dirty="0" smtClean="0">
                <a:solidFill>
                  <a:schemeClr val="tx1"/>
                </a:solidFill>
                <a:latin typeface="+mn-lt"/>
                <a:sym typeface="+mn-ea"/>
              </a:rPr>
              <a:t>Observation 1</a:t>
            </a:r>
            <a:r>
              <a:rPr lang="en-US" altLang="zh-CN" sz="2000" dirty="0" smtClean="0">
                <a:latin typeface="+mn-lt"/>
                <a:sym typeface="+mn-ea"/>
              </a:rPr>
              <a:t>: If a new EN-DC configuration is completed in RAN4 but not introduced into RAN5 yet, the general section (clause 5) in TS 38.521-3 need to be updated to align with latest TS 38.101-3. </a:t>
            </a:r>
          </a:p>
          <a:p>
            <a:pPr algn="l" eaLnBrk="1" latinLnBrk="0" hangingPunct="1">
              <a:lnSpc>
                <a:spcPts val="2400"/>
              </a:lnSpc>
              <a:spcBef>
                <a:spcPts val="300"/>
              </a:spcBef>
              <a:buClrTx/>
              <a:buSzTx/>
            </a:pPr>
            <a:endParaRPr lang="en-US" altLang="zh-CN" sz="2000" dirty="0" smtClean="0">
              <a:latin typeface="+mn-lt"/>
              <a:sym typeface="+mn-ea"/>
            </a:endParaRPr>
          </a:p>
          <a:p>
            <a:pPr>
              <a:lnSpc>
                <a:spcPts val="24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Calibri"/>
                <a:sym typeface="+mn-ea"/>
              </a:rPr>
              <a:t> </a:t>
            </a:r>
            <a:r>
              <a:rPr lang="en-US" altLang="zh-CN" sz="2000" b="1" dirty="0">
                <a:latin typeface="Calibri"/>
                <a:sym typeface="+mn-ea"/>
              </a:rPr>
              <a:t>Observation </a:t>
            </a:r>
            <a:r>
              <a:rPr lang="en-US" altLang="zh-CN" sz="2000" b="1" dirty="0" smtClean="0">
                <a:latin typeface="Calibri"/>
                <a:sym typeface="+mn-ea"/>
              </a:rPr>
              <a:t>2</a:t>
            </a:r>
            <a:r>
              <a:rPr lang="en-US" altLang="zh-CN" sz="2000" dirty="0" smtClean="0">
                <a:latin typeface="Calibri"/>
                <a:sym typeface="+mn-ea"/>
              </a:rPr>
              <a:t>: As indicated by PRD21 clause 4.1 item 12, the clause 5 of TS 38.521-3 shall</a:t>
            </a:r>
            <a:r>
              <a:rPr lang="zh-CN" altLang="en-US" sz="2000" dirty="0" smtClean="0">
                <a:latin typeface="Calibri"/>
                <a:sym typeface="+mn-ea"/>
              </a:rPr>
              <a:t> </a:t>
            </a:r>
            <a:r>
              <a:rPr lang="en-US" altLang="zh-CN" sz="2000" dirty="0" smtClean="0">
                <a:latin typeface="Calibri"/>
                <a:sym typeface="+mn-ea"/>
              </a:rPr>
              <a:t>be updated in one jumbo CR submitted by the chapter owner.  And for Rel-16 and Rel-17 configurations, separate jumbo CR shall be submitted under each band combo WI</a:t>
            </a:r>
            <a:endParaRPr lang="en-US" altLang="zh-CN" sz="2000" dirty="0">
              <a:latin typeface="Calibri"/>
              <a:sym typeface="+mn-ea"/>
            </a:endParaRPr>
          </a:p>
          <a:p>
            <a:pPr algn="l" eaLnBrk="1" latinLnBrk="0" hangingPunct="1">
              <a:lnSpc>
                <a:spcPts val="2400"/>
              </a:lnSpc>
              <a:spcBef>
                <a:spcPts val="300"/>
              </a:spcBef>
              <a:buClrTx/>
              <a:buSzTx/>
            </a:pPr>
            <a:endParaRPr lang="en-US" altLang="zh-CN" sz="2000" dirty="0" smtClean="0">
              <a:solidFill>
                <a:srgbClr val="FF0000"/>
              </a:solidFill>
              <a:latin typeface="+mn-lt"/>
              <a:sym typeface="+mn-ea"/>
            </a:endParaRPr>
          </a:p>
          <a:p>
            <a:pPr marL="342900" indent="-342900">
              <a:lnSpc>
                <a:spcPts val="2400"/>
              </a:lnSpc>
              <a:spcBef>
                <a:spcPts val="300"/>
              </a:spcBef>
              <a:buFont typeface="Wingdings" panose="05000000000000000000" pitchFamily="2" charset="2"/>
              <a:buChar char="Ø"/>
            </a:pPr>
            <a:r>
              <a:rPr lang="en-US" altLang="zh-CN" sz="2000" dirty="0" smtClean="0">
                <a:solidFill>
                  <a:srgbClr val="0000FF"/>
                </a:solidFill>
                <a:latin typeface="+mn-lt"/>
                <a:sym typeface="+mn-ea"/>
              </a:rPr>
              <a:t>extracted from PRD 21 4.1:</a:t>
            </a:r>
          </a:p>
          <a:p>
            <a:pPr marL="342900" indent="-342900">
              <a:lnSpc>
                <a:spcPts val="2400"/>
              </a:lnSpc>
              <a:spcBef>
                <a:spcPts val="300"/>
              </a:spcBef>
              <a:buFont typeface="Wingdings" panose="05000000000000000000" pitchFamily="2" charset="2"/>
              <a:buChar char="Ø"/>
            </a:pPr>
            <a:endParaRPr lang="en-US" altLang="zh-CN" sz="2000" dirty="0" smtClean="0">
              <a:solidFill>
                <a:srgbClr val="0000FF"/>
              </a:solidFill>
              <a:latin typeface="+mn-lt"/>
              <a:sym typeface="+mn-ea"/>
            </a:endParaRPr>
          </a:p>
          <a:p>
            <a:pPr>
              <a:lnSpc>
                <a:spcPts val="2400"/>
              </a:lnSpc>
              <a:spcBef>
                <a:spcPts val="300"/>
              </a:spcBef>
            </a:pPr>
            <a:r>
              <a:rPr lang="en-US" altLang="zh-CN" sz="2000" dirty="0" smtClean="0">
                <a:solidFill>
                  <a:srgbClr val="0000FF"/>
                </a:solidFill>
                <a:latin typeface="+mn-lt"/>
                <a:sym typeface="+mn-ea"/>
              </a:rPr>
              <a:t> </a:t>
            </a:r>
          </a:p>
          <a:p>
            <a:pPr>
              <a:lnSpc>
                <a:spcPts val="2400"/>
              </a:lnSpc>
              <a:spcBef>
                <a:spcPts val="300"/>
              </a:spcBef>
            </a:pPr>
            <a:endParaRPr lang="en-US" altLang="zh-CN" sz="2000" dirty="0">
              <a:solidFill>
                <a:srgbClr val="0000FF"/>
              </a:solidFill>
              <a:latin typeface="+mn-lt"/>
              <a:sym typeface="+mn-ea"/>
            </a:endParaRPr>
          </a:p>
          <a:p>
            <a:pPr>
              <a:lnSpc>
                <a:spcPts val="2400"/>
              </a:lnSpc>
              <a:spcBef>
                <a:spcPts val="300"/>
              </a:spcBef>
            </a:pPr>
            <a:endParaRPr lang="en-US" altLang="zh-CN" sz="2000" dirty="0" smtClean="0">
              <a:solidFill>
                <a:srgbClr val="0000FF"/>
              </a:solidFill>
              <a:latin typeface="+mn-lt"/>
              <a:sym typeface="+mn-ea"/>
            </a:endParaRPr>
          </a:p>
          <a:p>
            <a:pPr>
              <a:lnSpc>
                <a:spcPts val="2400"/>
              </a:lnSpc>
              <a:spcBef>
                <a:spcPts val="300"/>
              </a:spcBef>
            </a:pPr>
            <a:endParaRPr lang="en-US" altLang="zh-CN" sz="2000" dirty="0">
              <a:solidFill>
                <a:srgbClr val="0000FF"/>
              </a:solidFill>
              <a:latin typeface="+mn-lt"/>
              <a:sym typeface="+mn-ea"/>
            </a:endParaRPr>
          </a:p>
          <a:p>
            <a:pPr>
              <a:lnSpc>
                <a:spcPts val="2400"/>
              </a:lnSpc>
              <a:spcBef>
                <a:spcPts val="300"/>
              </a:spcBef>
            </a:pPr>
            <a:endParaRPr lang="en-US" altLang="zh-CN" sz="2000" dirty="0" smtClean="0">
              <a:solidFill>
                <a:srgbClr val="0000FF"/>
              </a:solidFill>
              <a:latin typeface="+mn-lt"/>
              <a:sym typeface="+mn-ea"/>
            </a:endParaRPr>
          </a:p>
          <a:p>
            <a:pPr marL="342900" indent="-342900">
              <a:lnSpc>
                <a:spcPts val="24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altLang="zh-CN" sz="2000" b="1" dirty="0" smtClean="0">
                <a:solidFill>
                  <a:prstClr val="black"/>
                </a:solidFill>
                <a:latin typeface="Calibri"/>
                <a:sym typeface="+mn-ea"/>
              </a:rPr>
              <a:t> </a:t>
            </a:r>
            <a:r>
              <a:rPr lang="en-US" altLang="zh-CN" sz="2000" b="1" dirty="0" smtClean="0">
                <a:latin typeface="Calibri"/>
                <a:sym typeface="+mn-ea"/>
              </a:rPr>
              <a:t>Proposal 1: </a:t>
            </a:r>
            <a:r>
              <a:rPr lang="en-US" altLang="zh-CN" sz="2000" dirty="0" smtClean="0">
                <a:latin typeface="Calibri"/>
                <a:sym typeface="+mn-ea"/>
              </a:rPr>
              <a:t>General section in TS 38.521-3 need to be updated for new introduced EN-DC configuration. New Rel-16 and Rel-17 configurations will be introduced in separate </a:t>
            </a:r>
            <a:r>
              <a:rPr lang="en-US" altLang="zh-CN" sz="2000" dirty="0">
                <a:latin typeface="Calibri"/>
                <a:sym typeface="+mn-ea"/>
              </a:rPr>
              <a:t>Rel-16 </a:t>
            </a:r>
            <a:r>
              <a:rPr lang="en-US" altLang="zh-CN" sz="2000" dirty="0" smtClean="0">
                <a:latin typeface="Calibri"/>
                <a:sym typeface="+mn-ea"/>
              </a:rPr>
              <a:t>jumbo CR and Rel-17 jumbo CR.</a:t>
            </a:r>
            <a:endParaRPr lang="en-US" altLang="zh-CN" sz="2000" dirty="0">
              <a:latin typeface="Calibri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9443" y="3237500"/>
            <a:ext cx="9410700" cy="11811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-45720"/>
            <a:ext cx="11577955" cy="72771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solidFill>
                  <a:schemeClr val="tx1"/>
                </a:solidFill>
              </a:rPr>
              <a:t>Tx test cases in TS 38.521-3</a:t>
            </a:r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chemeClr val="tx1"/>
              </a:solidFill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chemeClr val="tx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7315" y="6103878"/>
            <a:ext cx="11889740" cy="400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ts val="24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solidFill>
                  <a:schemeClr val="tx1"/>
                </a:solidFill>
                <a:latin typeface="+mn-lt"/>
                <a:sym typeface="+mn-ea"/>
              </a:rPr>
              <a:t> </a:t>
            </a:r>
            <a:r>
              <a:rPr lang="en-US" altLang="zh-CN" sz="2000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lang="en-US" altLang="zh-CN" sz="2000" b="1" dirty="0" smtClean="0">
                <a:solidFill>
                  <a:schemeClr val="tx1"/>
                </a:solidFill>
                <a:latin typeface="+mn-lt"/>
              </a:rPr>
              <a:t>Proposal 2</a:t>
            </a:r>
            <a:r>
              <a:rPr lang="en-US" altLang="zh-CN" sz="2000" dirty="0" smtClean="0">
                <a:solidFill>
                  <a:schemeClr val="tx1"/>
                </a:solidFill>
                <a:latin typeface="+mn-lt"/>
              </a:rPr>
              <a:t>: </a:t>
            </a:r>
            <a:r>
              <a:rPr lang="en-US" altLang="zh-CN" sz="2000" dirty="0" smtClean="0">
                <a:latin typeface="+mn-lt"/>
                <a:sym typeface="+mn-ea"/>
              </a:rPr>
              <a:t>No need to modify TS 38.521-3 clause </a:t>
            </a:r>
            <a:r>
              <a:rPr lang="en-US" altLang="zh-CN" sz="2000" dirty="0">
                <a:latin typeface="+mn-lt"/>
                <a:sym typeface="+mn-ea"/>
              </a:rPr>
              <a:t>6 </a:t>
            </a:r>
            <a:r>
              <a:rPr lang="en-US" altLang="zh-CN" sz="2000" dirty="0" smtClean="0">
                <a:latin typeface="+mn-lt"/>
                <a:sym typeface="+mn-ea"/>
              </a:rPr>
              <a:t>for </a:t>
            </a:r>
            <a:r>
              <a:rPr lang="en-US" altLang="zh-CN" sz="2000" dirty="0">
                <a:latin typeface="+mn-lt"/>
                <a:sym typeface="+mn-ea"/>
              </a:rPr>
              <a:t>Inter-Band EN-DC including FR2 (1 NR CC</a:t>
            </a:r>
            <a:r>
              <a:rPr lang="en-US" altLang="zh-CN" sz="2000" dirty="0" smtClean="0">
                <a:latin typeface="+mn-lt"/>
                <a:sym typeface="+mn-ea"/>
              </a:rPr>
              <a:t>)</a:t>
            </a:r>
            <a:r>
              <a:rPr lang="en-US" altLang="zh-CN" sz="2000" dirty="0" smtClean="0">
                <a:latin typeface="+mn-lt"/>
              </a:rPr>
              <a:t>.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07315" y="679450"/>
            <a:ext cx="11889740" cy="101566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ts val="24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solidFill>
                  <a:schemeClr val="tx1"/>
                </a:solidFill>
                <a:latin typeface="+mn-lt"/>
                <a:sym typeface="+mn-ea"/>
              </a:rPr>
              <a:t> </a:t>
            </a:r>
            <a:r>
              <a:rPr lang="en-US" altLang="zh-CN" sz="2000" b="1" dirty="0" smtClean="0">
                <a:solidFill>
                  <a:schemeClr val="tx1"/>
                </a:solidFill>
                <a:latin typeface="+mn-lt"/>
                <a:sym typeface="+mn-ea"/>
              </a:rPr>
              <a:t>Observation 3</a:t>
            </a:r>
            <a:r>
              <a:rPr lang="en-US" altLang="zh-CN" sz="2000" dirty="0" smtClean="0">
                <a:solidFill>
                  <a:schemeClr val="tx1"/>
                </a:solidFill>
                <a:latin typeface="+mn-lt"/>
                <a:sym typeface="+mn-ea"/>
              </a:rPr>
              <a:t>: </a:t>
            </a:r>
            <a:r>
              <a:rPr lang="en-US" altLang="zh-CN" sz="2000" dirty="0">
                <a:latin typeface="+mn-lt"/>
                <a:sym typeface="+mn-ea"/>
              </a:rPr>
              <a:t>F</a:t>
            </a:r>
            <a:r>
              <a:rPr lang="en-US" altLang="zh-CN" sz="2000" dirty="0" smtClean="0">
                <a:solidFill>
                  <a:schemeClr val="tx1"/>
                </a:solidFill>
                <a:latin typeface="+mn-lt"/>
                <a:sym typeface="+mn-ea"/>
              </a:rPr>
              <a:t>or </a:t>
            </a:r>
            <a:r>
              <a:rPr lang="en-US" altLang="zh-CN" sz="2000" dirty="0" err="1" smtClean="0">
                <a:latin typeface="+mn-lt"/>
                <a:sym typeface="+mn-ea"/>
              </a:rPr>
              <a:t>Tx</a:t>
            </a:r>
            <a:r>
              <a:rPr lang="en-US" altLang="zh-CN" sz="2000" dirty="0" smtClean="0">
                <a:latin typeface="+mn-lt"/>
                <a:sym typeface="+mn-ea"/>
              </a:rPr>
              <a:t> </a:t>
            </a:r>
            <a:r>
              <a:rPr lang="en-US" altLang="zh-CN" sz="2000" dirty="0">
                <a:latin typeface="+mn-lt"/>
                <a:sym typeface="+mn-ea"/>
              </a:rPr>
              <a:t>test cases </a:t>
            </a:r>
            <a:r>
              <a:rPr lang="en-US" altLang="zh-CN" sz="2000" dirty="0" smtClean="0">
                <a:latin typeface="+mn-lt"/>
                <a:sym typeface="+mn-ea"/>
              </a:rPr>
              <a:t>for </a:t>
            </a:r>
            <a:r>
              <a:rPr lang="en-US" altLang="zh-CN" sz="2000" dirty="0">
                <a:latin typeface="+mn-lt"/>
                <a:sym typeface="+mn-ea"/>
              </a:rPr>
              <a:t>Inter-Band EN-DC including FR2 (1 NR CC</a:t>
            </a:r>
            <a:r>
              <a:rPr lang="en-US" altLang="zh-CN" sz="2000" dirty="0" smtClean="0">
                <a:latin typeface="+mn-lt"/>
                <a:sym typeface="+mn-ea"/>
              </a:rPr>
              <a:t>), the progress for a specific EN-DC combo depends on the completeness of NR single carrier FR2 </a:t>
            </a:r>
            <a:r>
              <a:rPr lang="en-US" altLang="zh-CN" sz="2000" dirty="0" err="1" smtClean="0">
                <a:latin typeface="+mn-lt"/>
                <a:sym typeface="+mn-ea"/>
              </a:rPr>
              <a:t>Tx</a:t>
            </a:r>
            <a:r>
              <a:rPr lang="en-US" altLang="zh-CN" sz="2000" dirty="0" smtClean="0">
                <a:latin typeface="+mn-lt"/>
                <a:sym typeface="+mn-ea"/>
              </a:rPr>
              <a:t> test cases in TS 38.521-2 for the NR band. No changes need to be done to the existing TS 38.521-3 </a:t>
            </a:r>
            <a:r>
              <a:rPr lang="en-US" altLang="zh-CN" sz="2000" dirty="0" err="1" smtClean="0">
                <a:latin typeface="+mn-lt"/>
                <a:sym typeface="+mn-ea"/>
              </a:rPr>
              <a:t>Tx</a:t>
            </a:r>
            <a:r>
              <a:rPr lang="en-US" altLang="zh-CN" sz="2000" dirty="0" smtClean="0">
                <a:latin typeface="+mn-lt"/>
                <a:sym typeface="+mn-ea"/>
              </a:rPr>
              <a:t> test cases. </a:t>
            </a:r>
            <a:r>
              <a:rPr lang="en-US" altLang="zh-CN" sz="2000" dirty="0">
                <a:latin typeface="+mn-lt"/>
                <a:sym typeface="+mn-ea"/>
              </a:rPr>
              <a:t>T</a:t>
            </a:r>
            <a:r>
              <a:rPr lang="en-US" altLang="zh-CN" sz="2000" dirty="0" smtClean="0">
                <a:latin typeface="+mn-lt"/>
                <a:sym typeface="+mn-ea"/>
              </a:rPr>
              <a:t>aking </a:t>
            </a:r>
            <a:r>
              <a:rPr lang="en-US" altLang="zh-CN" sz="2000" dirty="0">
                <a:latin typeface="+mn-lt"/>
                <a:sym typeface="+mn-ea"/>
              </a:rPr>
              <a:t>test </a:t>
            </a:r>
            <a:r>
              <a:rPr lang="en-US" altLang="zh-CN" sz="2000" dirty="0" smtClean="0">
                <a:latin typeface="+mn-lt"/>
                <a:sym typeface="+mn-ea"/>
              </a:rPr>
              <a:t>case 6.2B.1.4.1 as an example:</a:t>
            </a:r>
            <a:endParaRPr lang="en-US" altLang="zh-CN" sz="2000" dirty="0" smtClean="0">
              <a:solidFill>
                <a:schemeClr val="tx1"/>
              </a:solidFill>
              <a:latin typeface="+mn-lt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94365" y="1919136"/>
            <a:ext cx="5961613" cy="39848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94365" y="2317619"/>
            <a:ext cx="5815074" cy="3606908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8633438" y="1948287"/>
            <a:ext cx="1454244" cy="36933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</a:rPr>
              <a:t>TS 38.521-3</a:t>
            </a:r>
            <a:endParaRPr lang="en-US" altLang="zh-CN" dirty="0">
              <a:ln>
                <a:solidFill>
                  <a:srgbClr val="C00000"/>
                </a:solidFill>
              </a:ln>
              <a:solidFill>
                <a:srgbClr val="C00000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-45720"/>
            <a:ext cx="11577955" cy="72771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solidFill>
                  <a:schemeClr val="tx1"/>
                </a:solidFill>
              </a:rPr>
              <a:t>Rx test cases in TS 38.521-3</a:t>
            </a:r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1769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chemeClr val="tx1"/>
              </a:solidFill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chemeClr val="tx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9690" y="5976908"/>
            <a:ext cx="11889740" cy="400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ts val="24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solidFill>
                  <a:schemeClr val="tx1"/>
                </a:solidFill>
                <a:latin typeface="+mn-lt"/>
                <a:sym typeface="+mn-ea"/>
              </a:rPr>
              <a:t> </a:t>
            </a:r>
            <a:r>
              <a:rPr lang="en-US" altLang="zh-CN" sz="2000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lang="en-US" altLang="zh-CN" sz="2000" b="1" dirty="0" smtClean="0">
                <a:solidFill>
                  <a:schemeClr val="tx1"/>
                </a:solidFill>
                <a:latin typeface="+mn-lt"/>
              </a:rPr>
              <a:t>Proposal 3</a:t>
            </a:r>
            <a:r>
              <a:rPr lang="en-US" altLang="zh-CN" sz="2000" dirty="0" smtClean="0">
                <a:solidFill>
                  <a:schemeClr val="tx1"/>
                </a:solidFill>
                <a:latin typeface="+mn-lt"/>
              </a:rPr>
              <a:t>: </a:t>
            </a:r>
            <a:r>
              <a:rPr lang="en-US" altLang="zh-CN" sz="2000" dirty="0">
                <a:latin typeface="+mn-lt"/>
              </a:rPr>
              <a:t>No need to modify clause </a:t>
            </a:r>
            <a:r>
              <a:rPr lang="en-US" altLang="zh-CN" sz="2000" dirty="0" smtClean="0">
                <a:latin typeface="+mn-lt"/>
              </a:rPr>
              <a:t>7 </a:t>
            </a:r>
            <a:r>
              <a:rPr lang="en-US" altLang="zh-CN" sz="2000" dirty="0">
                <a:latin typeface="+mn-lt"/>
              </a:rPr>
              <a:t>in TS 38.521-3 for DC_20A_n257A</a:t>
            </a:r>
            <a:r>
              <a:rPr lang="en-US" altLang="zh-CN" sz="2000" dirty="0" smtClean="0">
                <a:solidFill>
                  <a:schemeClr val="tx1"/>
                </a:solidFill>
                <a:latin typeface="+mn-lt"/>
                <a:sym typeface="+mn-ea"/>
              </a:rPr>
              <a:t>.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07315" y="764053"/>
            <a:ext cx="11889740" cy="101566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ts val="24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solidFill>
                  <a:schemeClr val="tx1"/>
                </a:solidFill>
                <a:latin typeface="+mn-lt"/>
                <a:sym typeface="+mn-ea"/>
              </a:rPr>
              <a:t> </a:t>
            </a:r>
            <a:r>
              <a:rPr lang="en-US" altLang="zh-CN" sz="2000" b="1" dirty="0" smtClean="0">
                <a:solidFill>
                  <a:schemeClr val="tx1"/>
                </a:solidFill>
                <a:latin typeface="+mn-lt"/>
                <a:sym typeface="+mn-ea"/>
              </a:rPr>
              <a:t>Observation 3</a:t>
            </a:r>
            <a:r>
              <a:rPr lang="en-US" altLang="zh-CN" sz="2000" dirty="0">
                <a:latin typeface="+mn-lt"/>
                <a:sym typeface="+mn-ea"/>
              </a:rPr>
              <a:t>: For Rx test cases for Inter-Band EN-DC including FR2 (1 NR CC), the same situation of </a:t>
            </a:r>
            <a:r>
              <a:rPr lang="en-US" altLang="zh-CN" sz="2000" dirty="0" err="1">
                <a:latin typeface="+mn-lt"/>
                <a:sym typeface="+mn-ea"/>
              </a:rPr>
              <a:t>Tx</a:t>
            </a:r>
            <a:r>
              <a:rPr lang="en-US" altLang="zh-CN" sz="2000" dirty="0">
                <a:latin typeface="+mn-lt"/>
                <a:sym typeface="+mn-ea"/>
              </a:rPr>
              <a:t> test cases applies. </a:t>
            </a:r>
            <a:r>
              <a:rPr lang="en-US" altLang="zh-CN" sz="2000" dirty="0" smtClean="0">
                <a:latin typeface="+mn-lt"/>
                <a:sym typeface="+mn-ea"/>
              </a:rPr>
              <a:t>No </a:t>
            </a:r>
            <a:r>
              <a:rPr lang="en-US" altLang="zh-CN" sz="2000" dirty="0">
                <a:latin typeface="+mn-lt"/>
                <a:sym typeface="+mn-ea"/>
              </a:rPr>
              <a:t>changes need to be done to the existing TS 38.521-3 </a:t>
            </a:r>
            <a:r>
              <a:rPr lang="en-US" altLang="zh-CN" sz="2000" dirty="0" smtClean="0">
                <a:latin typeface="+mn-lt"/>
                <a:sym typeface="+mn-ea"/>
              </a:rPr>
              <a:t>Rx </a:t>
            </a:r>
            <a:r>
              <a:rPr lang="en-US" altLang="zh-CN" sz="2000" dirty="0">
                <a:latin typeface="+mn-lt"/>
                <a:sym typeface="+mn-ea"/>
              </a:rPr>
              <a:t>test cases. Taking test case 7.4B.4 as an example</a:t>
            </a:r>
            <a:r>
              <a:rPr lang="en-US" altLang="zh-CN" sz="2000" dirty="0" smtClean="0">
                <a:latin typeface="+mn-lt"/>
                <a:sym typeface="+mn-ea"/>
              </a:rPr>
              <a:t>:</a:t>
            </a:r>
            <a:endParaRPr lang="en-US" altLang="zh-CN" sz="2000" dirty="0">
              <a:latin typeface="+mn-lt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310" y="2355333"/>
            <a:ext cx="5947142" cy="136768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01128" y="1983144"/>
            <a:ext cx="5369762" cy="348587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720272" y="3039177"/>
            <a:ext cx="1440180" cy="3683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zh-CN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</a:rPr>
              <a:t>TS </a:t>
            </a:r>
            <a:r>
              <a:rPr lang="en-US" altLang="zh-CN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</a:rPr>
              <a:t>38.521-3</a:t>
            </a:r>
            <a:endParaRPr lang="en-US" altLang="zh-CN" dirty="0">
              <a:ln>
                <a:solidFill>
                  <a:srgbClr val="C00000"/>
                </a:solidFill>
              </a:ln>
              <a:solidFill>
                <a:srgbClr val="C00000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标题 2"/>
          <p:cNvSpPr>
            <a:spLocks noGrp="1" noChangeArrowheads="1"/>
          </p:cNvSpPr>
          <p:nvPr>
            <p:ph type="ctrTitle"/>
          </p:nvPr>
        </p:nvSpPr>
        <p:spPr>
          <a:xfrm>
            <a:off x="1524000" y="1122363"/>
            <a:ext cx="9142413" cy="2389187"/>
          </a:xfrm>
        </p:spPr>
        <p:txBody>
          <a:bodyPr/>
          <a:lstStyle/>
          <a:p>
            <a:pPr eaLnBrk="1" hangingPunct="1"/>
            <a:r>
              <a:rPr lang="en-US" altLang="zh-CN" sz="6000" smtClean="0"/>
              <a:t>Thank you!</a:t>
            </a:r>
          </a:p>
        </p:txBody>
      </p:sp>
      <p:sp>
        <p:nvSpPr>
          <p:cNvPr id="20482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2067</TotalTime>
  <Words>339</Words>
  <Application>Microsoft Office PowerPoint</Application>
  <PresentationFormat>自定义</PresentationFormat>
  <Paragraphs>29</Paragraphs>
  <Slides>5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1" baseType="lpstr">
      <vt:lpstr>宋体</vt:lpstr>
      <vt:lpstr>Arial</vt:lpstr>
      <vt:lpstr>Calibri</vt:lpstr>
      <vt:lpstr>Calibri Light</vt:lpstr>
      <vt:lpstr>Wingdings</vt:lpstr>
      <vt:lpstr>Office 主题</vt:lpstr>
      <vt:lpstr>Discussion on handling of EN-DC configuration involving FR2 CC in RAN5</vt:lpstr>
      <vt:lpstr>General sections in TS 38.521-3</vt:lpstr>
      <vt:lpstr>Tx test cases in TS 38.521-3</vt:lpstr>
      <vt:lpstr>Rx test cases in TS 38.521-3</vt:lpstr>
      <vt:lpstr>Thank you!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Guchunying</dc:creator>
  <cp:lastModifiedBy>Huawei</cp:lastModifiedBy>
  <cp:revision>1120</cp:revision>
  <dcterms:created xsi:type="dcterms:W3CDTF">2018-09-20T03:53:00Z</dcterms:created>
  <dcterms:modified xsi:type="dcterms:W3CDTF">2022-05-20T08:06:14Z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RS_Classification">
    <vt:lpwstr>UNRESTRICTED</vt:lpwstr>
  </property>
  <property fmtid="{D5CDD505-2E9C-101B-9397-08002B2CF9AE}" pid="3" name="RS_ClassificationID">
    <vt:r8>0</vt:r8>
  </property>
  <property fmtid="{D5CDD505-2E9C-101B-9397-08002B2CF9AE}" pid="4" name="ContentTypeId">
    <vt:lpwstr>0x010100EB28163D68FE8E4D9361964FDD814FC4</vt:lpwstr>
  </property>
  <property fmtid="{D5CDD505-2E9C-101B-9397-08002B2CF9AE}" pid="5" name="KSOProductBuildVer">
    <vt:lpwstr>2052-11.8.2.10912</vt:lpwstr>
  </property>
  <property fmtid="{D5CDD505-2E9C-101B-9397-08002B2CF9AE}" pid="6" name="ICV">
    <vt:lpwstr>06475E1BD0F54B2FAD5D6ECC63AF02E6</vt:lpwstr>
  </property>
  <property fmtid="{D5CDD505-2E9C-101B-9397-08002B2CF9AE}" pid="7" name="_2015_ms_pID_725343">
    <vt:lpwstr>(3)stMf4WZlf6po/73RB8nKW93fhCWplQPTfz3rkS3om+D90QjkQZqS0u2whANzNltKb0TY6exr
Y9OihNJXXnvkemf1RyZ71CWPWMlz43VqWlLjLT+YxUrHTQy8evyEYRYzMTtFV0E9I8O65xLt
rTUxIFtIi64LSEMnNXVV39E3sYp2pK0+KotCy14UrUrajgKUSvw7gFUHkOxTHpUs790p5i7I
ABR1LAUfOZ7dFucr/C</vt:lpwstr>
  </property>
  <property fmtid="{D5CDD505-2E9C-101B-9397-08002B2CF9AE}" pid="8" name="_2015_ms_pID_7253431">
    <vt:lpwstr>qi8MivXtzRr1n1rqQJyz358p7wtWJ6hczddPjJeeaYHgu7dT0fPDas
IAednw37vPgczESoNY5VcF14kdqJqVRRFtpZWv6e0YpB7V/NfZxWhfmOam2gL7HXT3YAUi/l
enBb1ZF2xkgRmJFwTaV15aOXFootPDJrmpxejJ5lYoGuqWXb2J7jnXN4O9FhLAoRenJ0s0rZ
OrxKpgENGG0ueKovHq0faMz/laTzTHABhZDA</vt:lpwstr>
  </property>
  <property fmtid="{D5CDD505-2E9C-101B-9397-08002B2CF9AE}" pid="9" name="_2015_ms_pID_7253432">
    <vt:lpwstr>mg==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1652861720</vt:lpwstr>
  </property>
</Properties>
</file>