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tags/tag5.xml" ContentType="application/vnd.openxmlformats-officedocument.presentationml.tags+xml"/>
  <Override PartName="/ppt/notesSlides/notesSlide4.xml" ContentType="application/vnd.openxmlformats-officedocument.presentationml.notesSlide+xml"/>
  <Override PartName="/ppt/tags/tag6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90" r:id="rId2"/>
    <p:sldId id="322" r:id="rId3"/>
    <p:sldId id="308" r:id="rId4"/>
    <p:sldId id="326" r:id="rId5"/>
    <p:sldId id="293" r:id="rId6"/>
  </p:sldIdLst>
  <p:sldSz cx="12190413" cy="6859588"/>
  <p:notesSz cx="6858000" cy="9144000"/>
  <p:custDataLst>
    <p:tags r:id="rId8"/>
  </p:custData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608330" indent="-15113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1217930" indent="-30353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827530" indent="-45593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2437130" indent="-60833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6">
          <p15:clr>
            <a:srgbClr val="A4A3A4"/>
          </p15:clr>
        </p15:guide>
        <p15:guide id="2" pos="381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288" autoAdjust="0"/>
    <p:restoredTop sz="94103" autoAdjust="0"/>
  </p:normalViewPr>
  <p:slideViewPr>
    <p:cSldViewPr snapToGrid="0">
      <p:cViewPr varScale="1">
        <p:scale>
          <a:sx n="73" d="100"/>
          <a:sy n="73" d="100"/>
        </p:scale>
        <p:origin x="54" y="90"/>
      </p:cViewPr>
      <p:guideLst>
        <p:guide orient="horz" pos="2186"/>
        <p:guide pos="381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5C6BEBE5-1D2E-4BBB-B5B5-B5B0DDA0484F}" type="datetimeFigureOut">
              <a:rPr lang="zh-CN" altLang="en-US"/>
              <a:t>2022/4/25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3077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fld id="{54E9BCF5-12D1-4D51-BB26-20A5554EDFDB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835155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83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79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75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71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5122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>
              <a:lnSpc>
                <a:spcPct val="150000"/>
              </a:lnSpc>
            </a:pPr>
            <a:endParaRPr lang="en-US" altLang="zh-CN" u="none" dirty="0" smtClean="0"/>
          </a:p>
        </p:txBody>
      </p:sp>
      <p:sp>
        <p:nvSpPr>
          <p:cNvPr id="5123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1255B2E5-2FCE-436A-B4A8-B33C8ED88E6A}" type="slidenum">
              <a:rPr lang="zh-CN" altLang="en-US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1485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 smtClean="0"/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737928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 smtClean="0"/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876504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 smtClean="0"/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68399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3802" y="1122622"/>
            <a:ext cx="9142810" cy="2388153"/>
          </a:xfrm>
        </p:spPr>
        <p:txBody>
          <a:bodyPr anchor="b"/>
          <a:lstStyle>
            <a:lvl1pPr algn="ctr">
              <a:defRPr sz="80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3802" y="3602871"/>
            <a:ext cx="9142810" cy="1656146"/>
          </a:xfrm>
        </p:spPr>
        <p:txBody>
          <a:bodyPr/>
          <a:lstStyle>
            <a:lvl1pPr marL="0" indent="0" algn="ctr">
              <a:buNone/>
              <a:defRPr sz="3200"/>
            </a:lvl1pPr>
            <a:lvl2pPr marL="609600" indent="0" algn="ctr">
              <a:buNone/>
              <a:defRPr sz="2700"/>
            </a:lvl2pPr>
            <a:lvl3pPr marL="1219200" indent="0" algn="ctr">
              <a:buNone/>
              <a:defRPr sz="2400"/>
            </a:lvl3pPr>
            <a:lvl4pPr marL="1828800" indent="0" algn="ctr">
              <a:buNone/>
              <a:defRPr sz="2100"/>
            </a:lvl4pPr>
            <a:lvl5pPr marL="2438400" indent="0" algn="ctr">
              <a:buNone/>
              <a:defRPr sz="2100"/>
            </a:lvl5pPr>
            <a:lvl6pPr marL="3048000" indent="0" algn="ctr">
              <a:buNone/>
              <a:defRPr sz="2100"/>
            </a:lvl6pPr>
            <a:lvl7pPr marL="3657600" indent="0" algn="ctr">
              <a:buNone/>
              <a:defRPr sz="2100"/>
            </a:lvl7pPr>
            <a:lvl8pPr marL="4267200" indent="0" algn="ctr">
              <a:buNone/>
              <a:defRPr sz="2100"/>
            </a:lvl8pPr>
            <a:lvl9pPr marL="4876800" indent="0" algn="ctr">
              <a:buNone/>
              <a:defRPr sz="2100"/>
            </a:lvl9pPr>
          </a:lstStyle>
          <a:p>
            <a:r>
              <a:rPr lang="zh-CN" altLang="en-US" noProof="1"/>
              <a:t>单击此处编辑母版副标题样式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t>4/25/2022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B2F29BB-4B58-48F0-8816-507D728BD8A0}" type="slidenum">
              <a:rPr lang="en-US" altLang="zh-CN"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t>4/25/2022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6E2109C-B8F2-45FB-BCEC-95E3A0D8993E}" type="slidenum">
              <a:rPr lang="en-US" altLang="zh-CN"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3766" y="365211"/>
            <a:ext cx="2628558" cy="5813184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093" y="365211"/>
            <a:ext cx="7733293" cy="5813184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t>4/25/2022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B6885C-24B6-4E1E-8492-16D36C584FA6}" type="slidenum">
              <a:rPr lang="en-US" altLang="zh-CN"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t>4/25/2022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19802C2-E10E-49A8-8A3E-31E7DD595A64}" type="slidenum">
              <a:rPr lang="en-US" altLang="zh-CN"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745" y="1710135"/>
            <a:ext cx="10514231" cy="2853398"/>
          </a:xfrm>
        </p:spPr>
        <p:txBody>
          <a:bodyPr anchor="b"/>
          <a:lstStyle>
            <a:lvl1pPr>
              <a:defRPr sz="80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745" y="4590528"/>
            <a:ext cx="10514231" cy="1500534"/>
          </a:xfrm>
        </p:spPr>
        <p:txBody>
          <a:bodyPr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6096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2pPr>
            <a:lvl3pPr marL="12192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18288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4pPr>
            <a:lvl5pPr marL="24384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5pPr>
            <a:lvl6pPr marL="30480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6pPr>
            <a:lvl7pPr marL="36576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7pPr>
            <a:lvl8pPr marL="42672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8pPr>
            <a:lvl9pPr marL="48768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t>4/25/2022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79D7B6F-1070-41B6-A8A6-1C1D30145B6C}" type="slidenum">
              <a:rPr lang="en-US" altLang="zh-CN"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092" y="1826048"/>
            <a:ext cx="5180926" cy="4352346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1398" y="1826048"/>
            <a:ext cx="5180926" cy="4352346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t>4/25/2022</a:t>
            </a:fld>
            <a:endParaRPr lang="en-US" altLang="zh-CN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7F7804F-C22F-4105-B851-BB69C5DFCE82}" type="slidenum">
              <a:rPr lang="en-US" altLang="zh-CN"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1" y="365210"/>
            <a:ext cx="10514231" cy="1325870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680" y="1681552"/>
            <a:ext cx="5157115" cy="82410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00" b="1"/>
            </a:lvl4pPr>
            <a:lvl5pPr marL="2438400" indent="0">
              <a:buNone/>
              <a:defRPr sz="2100" b="1"/>
            </a:lvl5pPr>
            <a:lvl6pPr marL="3048000" indent="0">
              <a:buNone/>
              <a:defRPr sz="2100" b="1"/>
            </a:lvl6pPr>
            <a:lvl7pPr marL="3657600" indent="0">
              <a:buNone/>
              <a:defRPr sz="2100" b="1"/>
            </a:lvl7pPr>
            <a:lvl8pPr marL="4267200" indent="0">
              <a:buNone/>
              <a:defRPr sz="2100" b="1"/>
            </a:lvl8pPr>
            <a:lvl9pPr marL="4876800" indent="0">
              <a:buNone/>
              <a:defRPr sz="21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680" y="2505657"/>
            <a:ext cx="5157115" cy="3685441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1403" y="1681552"/>
            <a:ext cx="5182513" cy="82410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00" b="1"/>
            </a:lvl4pPr>
            <a:lvl5pPr marL="2438400" indent="0">
              <a:buNone/>
              <a:defRPr sz="2100" b="1"/>
            </a:lvl5pPr>
            <a:lvl6pPr marL="3048000" indent="0">
              <a:buNone/>
              <a:defRPr sz="2100" b="1"/>
            </a:lvl6pPr>
            <a:lvl7pPr marL="3657600" indent="0">
              <a:buNone/>
              <a:defRPr sz="2100" b="1"/>
            </a:lvl7pPr>
            <a:lvl8pPr marL="4267200" indent="0">
              <a:buNone/>
              <a:defRPr sz="2100" b="1"/>
            </a:lvl8pPr>
            <a:lvl9pPr marL="4876800" indent="0">
              <a:buNone/>
              <a:defRPr sz="21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1403" y="2505657"/>
            <a:ext cx="5182513" cy="3685441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t>4/25/2022</a:t>
            </a:fld>
            <a:endParaRPr lang="en-US" altLang="zh-CN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E04E12-DEE3-41B9-AD38-8CF39C660169}" type="slidenum">
              <a:rPr lang="en-US" altLang="zh-CN"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t>4/25/2022</a:t>
            </a:fld>
            <a:endParaRPr lang="en-US" altLang="zh-CN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0221EFE-4BC2-495B-900A-501AA63EF991}" type="slidenum">
              <a:rPr lang="en-US" altLang="zh-CN"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t>4/25/2022</a:t>
            </a:fld>
            <a:endParaRPr lang="en-US" altLang="zh-CN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5DF91A-2561-4F59-AF99-6D7034613CDA}" type="slidenum">
              <a:rPr lang="en-US" altLang="zh-CN"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5" y="457306"/>
            <a:ext cx="3931724" cy="1600571"/>
          </a:xfrm>
        </p:spPr>
        <p:txBody>
          <a:bodyPr anchor="b"/>
          <a:lstStyle>
            <a:lvl1pPr>
              <a:defRPr sz="43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2518" y="987655"/>
            <a:ext cx="6171398" cy="4874754"/>
          </a:xfrm>
        </p:spPr>
        <p:txBody>
          <a:bodyPr/>
          <a:lstStyle>
            <a:lvl1pPr>
              <a:defRPr sz="4300"/>
            </a:lvl1pPr>
            <a:lvl2pPr>
              <a:defRPr sz="37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685" y="2057877"/>
            <a:ext cx="3931724" cy="3812471"/>
          </a:xfrm>
        </p:spPr>
        <p:txBody>
          <a:bodyPr/>
          <a:lstStyle>
            <a:lvl1pPr marL="0" indent="0">
              <a:buNone/>
              <a:defRPr sz="2100"/>
            </a:lvl1pPr>
            <a:lvl2pPr marL="609600" indent="0">
              <a:buNone/>
              <a:defRPr sz="1900"/>
            </a:lvl2pPr>
            <a:lvl3pPr marL="1219200" indent="0">
              <a:buNone/>
              <a:defRPr sz="1600"/>
            </a:lvl3pPr>
            <a:lvl4pPr marL="1828800" indent="0">
              <a:buNone/>
              <a:defRPr sz="1300"/>
            </a:lvl4pPr>
            <a:lvl5pPr marL="2438400" indent="0">
              <a:buNone/>
              <a:defRPr sz="1300"/>
            </a:lvl5pPr>
            <a:lvl6pPr marL="3048000" indent="0">
              <a:buNone/>
              <a:defRPr sz="1300"/>
            </a:lvl6pPr>
            <a:lvl7pPr marL="3657600" indent="0">
              <a:buNone/>
              <a:defRPr sz="1300"/>
            </a:lvl7pPr>
            <a:lvl8pPr marL="4267200" indent="0">
              <a:buNone/>
              <a:defRPr sz="1300"/>
            </a:lvl8pPr>
            <a:lvl9pPr marL="4876800" indent="0">
              <a:buNone/>
              <a:defRPr sz="13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t>4/25/2022</a:t>
            </a:fld>
            <a:endParaRPr lang="en-US" altLang="zh-CN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537606-E014-4704-BCFA-F34B12E08119}" type="slidenum">
              <a:rPr lang="en-US" altLang="zh-CN"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5" y="457306"/>
            <a:ext cx="3931724" cy="1600571"/>
          </a:xfrm>
        </p:spPr>
        <p:txBody>
          <a:bodyPr anchor="b"/>
          <a:lstStyle>
            <a:lvl1pPr>
              <a:defRPr sz="43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2518" y="987655"/>
            <a:ext cx="6171398" cy="4874754"/>
          </a:xfrm>
        </p:spPr>
        <p:txBody>
          <a:bodyPr rtlCol="0">
            <a:normAutofit/>
          </a:bodyPr>
          <a:lstStyle>
            <a:lvl1pPr marL="0" indent="0">
              <a:buNone/>
              <a:defRPr sz="4300"/>
            </a:lvl1pPr>
            <a:lvl2pPr marL="609600" indent="0">
              <a:buNone/>
              <a:defRPr sz="3700"/>
            </a:lvl2pPr>
            <a:lvl3pPr marL="1219200" indent="0">
              <a:buNone/>
              <a:defRPr sz="3200"/>
            </a:lvl3pPr>
            <a:lvl4pPr marL="1828800" indent="0">
              <a:buNone/>
              <a:defRPr sz="2700"/>
            </a:lvl4pPr>
            <a:lvl5pPr marL="2438400" indent="0">
              <a:buNone/>
              <a:defRPr sz="2700"/>
            </a:lvl5pPr>
            <a:lvl6pPr marL="3048000" indent="0">
              <a:buNone/>
              <a:defRPr sz="2700"/>
            </a:lvl6pPr>
            <a:lvl7pPr marL="3657600" indent="0">
              <a:buNone/>
              <a:defRPr sz="2700"/>
            </a:lvl7pPr>
            <a:lvl8pPr marL="4267200" indent="0">
              <a:buNone/>
              <a:defRPr sz="2700"/>
            </a:lvl8pPr>
            <a:lvl9pPr marL="4876800" indent="0">
              <a:buNone/>
              <a:defRPr sz="2700"/>
            </a:lvl9pPr>
          </a:lstStyle>
          <a:p>
            <a:pPr lvl="0"/>
            <a:endParaRPr 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685" y="2057877"/>
            <a:ext cx="3931724" cy="3812471"/>
          </a:xfrm>
        </p:spPr>
        <p:txBody>
          <a:bodyPr/>
          <a:lstStyle>
            <a:lvl1pPr marL="0" indent="0">
              <a:buNone/>
              <a:defRPr sz="2100"/>
            </a:lvl1pPr>
            <a:lvl2pPr marL="609600" indent="0">
              <a:buNone/>
              <a:defRPr sz="1900"/>
            </a:lvl2pPr>
            <a:lvl3pPr marL="1219200" indent="0">
              <a:buNone/>
              <a:defRPr sz="1600"/>
            </a:lvl3pPr>
            <a:lvl4pPr marL="1828800" indent="0">
              <a:buNone/>
              <a:defRPr sz="1300"/>
            </a:lvl4pPr>
            <a:lvl5pPr marL="2438400" indent="0">
              <a:buNone/>
              <a:defRPr sz="1300"/>
            </a:lvl5pPr>
            <a:lvl6pPr marL="3048000" indent="0">
              <a:buNone/>
              <a:defRPr sz="1300"/>
            </a:lvl6pPr>
            <a:lvl7pPr marL="3657600" indent="0">
              <a:buNone/>
              <a:defRPr sz="1300"/>
            </a:lvl7pPr>
            <a:lvl8pPr marL="4267200" indent="0">
              <a:buNone/>
              <a:defRPr sz="1300"/>
            </a:lvl8pPr>
            <a:lvl9pPr marL="4876800" indent="0">
              <a:buNone/>
              <a:defRPr sz="13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t>4/25/2022</a:t>
            </a:fld>
            <a:endParaRPr lang="en-US" altLang="zh-CN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295A0F-A7F1-4B44-83DC-2C3B4A18B875}" type="slidenum">
              <a:rPr lang="en-US" altLang="zh-CN"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4013" cy="13255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121917" tIns="60958" rIns="121917" bIns="60958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838200" y="1825625"/>
            <a:ext cx="10514013" cy="43529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121917" tIns="60958" rIns="121917" bIns="60958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 eaLnBrk="1" hangingPunct="1">
              <a:defRPr sz="160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t>4/25/2022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 algn="ctr" eaLnBrk="1" hangingPunct="1">
              <a:defRPr sz="160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 algn="r">
              <a:defRPr sz="16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F129759E-47CE-4A4C-B3CD-32BD4A364F0F}" type="slidenum">
              <a:rPr lang="en-US" altLang="zh-CN"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5pPr>
      <a:lvl6pPr marL="6096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6pPr>
      <a:lvl7pPr marL="12192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7pPr>
      <a:lvl8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8pPr>
      <a:lvl9pPr marL="24384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303530" indent="-303530" algn="l" rtl="0" eaLnBrk="0" fontAlgn="base" hangingPunct="0">
        <a:lnSpc>
          <a:spcPct val="90000"/>
        </a:lnSpc>
        <a:spcBef>
          <a:spcPts val="1340"/>
        </a:spcBef>
        <a:spcAft>
          <a:spcPct val="0"/>
        </a:spcAft>
        <a:buFont typeface="Arial" panose="020B0604020202020204" pitchFamily="34" charset="0"/>
        <a:buChar char="•"/>
        <a:defRPr sz="3700" kern="1200">
          <a:solidFill>
            <a:schemeClr val="tx1"/>
          </a:solidFill>
          <a:latin typeface="+mn-lt"/>
          <a:ea typeface="+mn-ea"/>
          <a:cs typeface="+mn-cs"/>
        </a:defRPr>
      </a:lvl1pPr>
      <a:lvl2pPr marL="9131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27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1323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7419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/>
          <p:cNvSpPr>
            <a:spLocks noGrp="1"/>
          </p:cNvSpPr>
          <p:nvPr>
            <p:ph type="ctrTitle"/>
          </p:nvPr>
        </p:nvSpPr>
        <p:spPr>
          <a:xfrm>
            <a:off x="782638" y="1885950"/>
            <a:ext cx="10626725" cy="2337134"/>
          </a:xfrm>
        </p:spPr>
        <p:txBody>
          <a:bodyPr anchor="ctr"/>
          <a:lstStyle/>
          <a:p>
            <a:pPr eaLnBrk="1" hangingPunct="1">
              <a:lnSpc>
                <a:spcPts val="6280"/>
              </a:lnSpc>
              <a:defRPr/>
            </a:pPr>
            <a:r>
              <a:rPr lang="en-US" altLang="zh-CN" sz="2800" dirty="0">
                <a:latin typeface="+mn-lt"/>
              </a:rPr>
              <a:t>Discussion on </a:t>
            </a:r>
            <a:r>
              <a:rPr lang="en-US" altLang="zh-CN" sz="2800" dirty="0" smtClean="0">
                <a:latin typeface="+mn-lt"/>
              </a:rPr>
              <a:t>R17 configuration DC_20A_n257A </a:t>
            </a:r>
            <a:r>
              <a:rPr lang="en-US" altLang="zh-CN" sz="2800" dirty="0">
                <a:latin typeface="+mn-lt"/>
              </a:rPr>
              <a:t>handling in RAN5</a:t>
            </a:r>
          </a:p>
        </p:txBody>
      </p:sp>
      <p:sp>
        <p:nvSpPr>
          <p:cNvPr id="4098" name="副标题 2"/>
          <p:cNvSpPr>
            <a:spLocks noGrp="1" noChangeArrowheads="1"/>
          </p:cNvSpPr>
          <p:nvPr>
            <p:ph type="subTitle" idx="1"/>
          </p:nvPr>
        </p:nvSpPr>
        <p:spPr>
          <a:xfrm>
            <a:off x="215900" y="4736465"/>
            <a:ext cx="11703050" cy="1524635"/>
          </a:xfrm>
        </p:spPr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en-US" altLang="zh-CN" sz="2800" dirty="0" smtClean="0"/>
              <a:t>Huawei, Hisilicon</a:t>
            </a:r>
            <a:r>
              <a:rPr lang="en-US" altLang="zh-CN" sz="2800" dirty="0" smtClean="0">
                <a:solidFill>
                  <a:schemeClr val="tx1"/>
                </a:solidFill>
                <a:sym typeface="+mn-ea"/>
              </a:rPr>
              <a:t> </a:t>
            </a:r>
          </a:p>
        </p:txBody>
      </p:sp>
      <p:sp>
        <p:nvSpPr>
          <p:cNvPr id="4099" name="RS_Classification_Standard"/>
          <p:cNvSpPr txBox="1">
            <a:spLocks noChangeArrowheads="1"/>
          </p:cNvSpPr>
          <p:nvPr/>
        </p:nvSpPr>
        <p:spPr bwMode="auto"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sp>
        <p:nvSpPr>
          <p:cNvPr id="3" name="Subtitle 4"/>
          <p:cNvSpPr txBox="1"/>
          <p:nvPr/>
        </p:nvSpPr>
        <p:spPr bwMode="auto">
          <a:xfrm>
            <a:off x="195263" y="88900"/>
            <a:ext cx="11757025" cy="11096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72000" tIns="0" rIns="72000" bIns="0" anchor="ctr"/>
          <a:lstStyle>
            <a:lvl1pPr marL="0" indent="0" algn="l" rtl="0" eaLnBrk="1" fontAlgn="base" hangingPunct="1">
              <a:lnSpc>
                <a:spcPct val="75000"/>
              </a:lnSpc>
              <a:spcBef>
                <a:spcPts val="0"/>
              </a:spcBef>
              <a:spcAft>
                <a:spcPct val="0"/>
              </a:spcAft>
              <a:buClr>
                <a:srgbClr val="00A9D4"/>
              </a:buClr>
              <a:buFont typeface="Arial" panose="020B0604020202020204" pitchFamily="34" charset="0"/>
              <a:buNone/>
              <a:defRPr sz="30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3400" indent="-1778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892175" indent="-17970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3pPr>
            <a:lvl4pPr marL="125285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-"/>
              <a:defRPr sz="2000">
                <a:solidFill>
                  <a:schemeClr val="tx1"/>
                </a:solidFill>
                <a:latin typeface="+mn-lt"/>
              </a:defRPr>
            </a:lvl4pPr>
            <a:lvl5pPr marL="16148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5pPr>
            <a:lvl6pPr marL="20720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92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4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6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lnSpc>
                <a:spcPct val="100000"/>
              </a:lnSpc>
              <a:defRPr/>
            </a:pPr>
            <a:r>
              <a:rPr lang="en-GB" altLang="zh-CN" sz="2400" b="1" dirty="0" smtClean="0"/>
              <a:t>3GPP TSG-RAN5 Meeting #</a:t>
            </a:r>
            <a:r>
              <a:rPr lang="en-US" altLang="en-GB" sz="2400" b="1" dirty="0" smtClean="0"/>
              <a:t>95</a:t>
            </a:r>
            <a:r>
              <a:rPr lang="en-GB" altLang="zh-CN" sz="2400" b="1" dirty="0" smtClean="0"/>
              <a:t>-e</a:t>
            </a:r>
            <a:r>
              <a:rPr lang="en-US" sz="2400" kern="0" dirty="0" smtClean="0"/>
              <a:t> 						      </a:t>
            </a:r>
            <a:r>
              <a:rPr lang="en-US" altLang="zh-CN" sz="2400" b="1" dirty="0" smtClean="0"/>
              <a:t>R5-223128 </a:t>
            </a:r>
            <a:r>
              <a:rPr lang="en-GB" altLang="zh-CN" sz="2400" b="1" dirty="0" smtClean="0"/>
              <a:t>Electronic Meeting, </a:t>
            </a:r>
            <a:r>
              <a:rPr lang="en-US" altLang="en-GB" sz="2400" b="1" dirty="0" smtClean="0"/>
              <a:t>May 9th</a:t>
            </a:r>
            <a:r>
              <a:rPr lang="en-GB" altLang="zh-CN" sz="2400" b="1" dirty="0" smtClean="0"/>
              <a:t>– </a:t>
            </a:r>
            <a:r>
              <a:rPr lang="en-US" altLang="en-GB" sz="2400" b="1" dirty="0" smtClean="0"/>
              <a:t>May 20th,</a:t>
            </a:r>
            <a:r>
              <a:rPr lang="en-GB" altLang="zh-CN" sz="2400" b="1" dirty="0" smtClean="0"/>
              <a:t> 202</a:t>
            </a:r>
            <a:r>
              <a:rPr lang="en-US" altLang="en-GB" sz="2400" b="1" dirty="0" smtClean="0"/>
              <a:t>2</a:t>
            </a:r>
            <a:endParaRPr lang="en-US" altLang="en-GB" sz="2400" b="1" dirty="0" smtClean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371475" y="-45720"/>
            <a:ext cx="11577955" cy="727710"/>
          </a:xfrm>
        </p:spPr>
        <p:txBody>
          <a:bodyPr/>
          <a:lstStyle/>
          <a:p>
            <a:pPr eaLnBrk="1" hangingPunct="1"/>
            <a:r>
              <a:rPr lang="en-US" altLang="zh-CN" sz="3200" b="1" dirty="0" smtClean="0">
                <a:solidFill>
                  <a:schemeClr val="tx1"/>
                </a:solidFill>
              </a:rPr>
              <a:t>General sections in TS 38.521-3</a:t>
            </a:r>
          </a:p>
        </p:txBody>
      </p:sp>
      <p:sp>
        <p:nvSpPr>
          <p:cNvPr id="6146" name="RS_Classification_Standard"/>
          <p:cNvSpPr txBox="1">
            <a:spLocks noChangeArrowheads="1"/>
          </p:cNvSpPr>
          <p:nvPr/>
        </p:nvSpPr>
        <p:spPr bwMode="auto">
          <a:xfrm>
            <a:off x="12036425" y="61769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chemeClr val="tx1"/>
              </a:solidFill>
            </a:endParaRPr>
          </a:p>
        </p:txBody>
      </p:sp>
      <p:sp>
        <p:nvSpPr>
          <p:cNvPr id="6149" name="RS_Classification_Standard"/>
          <p:cNvSpPr txBox="1">
            <a:spLocks noChangeArrowheads="1"/>
          </p:cNvSpPr>
          <p:nvPr/>
        </p:nvSpPr>
        <p:spPr bwMode="auto"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chemeClr val="tx1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0965" y="6083935"/>
            <a:ext cx="11889740" cy="4001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ts val="2400"/>
              </a:lnSpc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altLang="zh-CN" sz="2000" dirty="0" smtClean="0">
                <a:solidFill>
                  <a:schemeClr val="tx1"/>
                </a:solidFill>
                <a:latin typeface="+mn-lt"/>
                <a:sym typeface="+mn-ea"/>
              </a:rPr>
              <a:t> </a:t>
            </a:r>
            <a:r>
              <a:rPr lang="en-US" altLang="zh-CN" sz="2000" dirty="0" smtClean="0">
                <a:solidFill>
                  <a:schemeClr val="tx1"/>
                </a:solidFill>
                <a:latin typeface="+mn-lt"/>
              </a:rPr>
              <a:t> </a:t>
            </a:r>
            <a:r>
              <a:rPr lang="en-US" altLang="zh-CN" sz="2000" b="1" dirty="0" smtClean="0">
                <a:solidFill>
                  <a:schemeClr val="tx1"/>
                </a:solidFill>
                <a:latin typeface="+mn-lt"/>
              </a:rPr>
              <a:t>Proposal 1</a:t>
            </a:r>
            <a:r>
              <a:rPr lang="en-US" altLang="zh-CN" sz="2000" dirty="0" smtClean="0">
                <a:solidFill>
                  <a:schemeClr val="tx1"/>
                </a:solidFill>
                <a:latin typeface="+mn-lt"/>
              </a:rPr>
              <a:t>: </a:t>
            </a:r>
            <a:r>
              <a:rPr lang="en-US" altLang="zh-CN" sz="2000" dirty="0" smtClean="0">
                <a:sym typeface="+mn-ea"/>
              </a:rPr>
              <a:t>DC_20A_n257A need to be added </a:t>
            </a:r>
            <a:r>
              <a:rPr lang="en-US" altLang="zh-CN" sz="2000" dirty="0">
                <a:sym typeface="+mn-ea"/>
              </a:rPr>
              <a:t>in Table </a:t>
            </a:r>
            <a:r>
              <a:rPr lang="en-US" altLang="zh-CN" sz="2000" dirty="0" smtClean="0">
                <a:sym typeface="+mn-ea"/>
              </a:rPr>
              <a:t>5.5B.5.1-1 in TS 38.521-3</a:t>
            </a:r>
            <a:r>
              <a:rPr lang="en-US" altLang="zh-CN" sz="2000" dirty="0" smtClean="0">
                <a:solidFill>
                  <a:schemeClr val="tx1"/>
                </a:solidFill>
                <a:latin typeface="+mn-lt"/>
              </a:rPr>
              <a:t>.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07315" y="517525"/>
            <a:ext cx="11889740" cy="70788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 eaLnBrk="1" latinLnBrk="0" hangingPunct="1">
              <a:lnSpc>
                <a:spcPts val="24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2000" dirty="0" smtClean="0">
                <a:solidFill>
                  <a:schemeClr val="tx1"/>
                </a:solidFill>
                <a:latin typeface="+mn-lt"/>
                <a:sym typeface="+mn-ea"/>
              </a:rPr>
              <a:t> </a:t>
            </a:r>
            <a:r>
              <a:rPr lang="en-US" altLang="zh-CN" sz="2000" b="1" dirty="0" smtClean="0">
                <a:solidFill>
                  <a:schemeClr val="tx1"/>
                </a:solidFill>
                <a:latin typeface="+mn-lt"/>
                <a:sym typeface="+mn-ea"/>
              </a:rPr>
              <a:t>Observation 1</a:t>
            </a:r>
            <a:r>
              <a:rPr lang="en-US" altLang="zh-CN" sz="2000" dirty="0" smtClean="0">
                <a:solidFill>
                  <a:schemeClr val="tx1"/>
                </a:solidFill>
                <a:latin typeface="+mn-lt"/>
                <a:sym typeface="+mn-ea"/>
              </a:rPr>
              <a:t>: DC_20A_n257A is absent in general section (clause 5) in TS 38.521-3. The basic information in TS 38.101-3 clause 5 need to be included in TS 38.521-3.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95053" y="1911229"/>
            <a:ext cx="4971760" cy="557982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 rot="2100000">
            <a:off x="6778261" y="1278469"/>
            <a:ext cx="1454244" cy="369332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</a:rPr>
              <a:t>TS 38.101-3</a:t>
            </a:r>
            <a:endParaRPr lang="en-US" altLang="zh-CN" dirty="0">
              <a:ln>
                <a:solidFill>
                  <a:srgbClr val="C00000"/>
                </a:solidFill>
              </a:ln>
              <a:solidFill>
                <a:srgbClr val="C00000"/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04406" y="2645945"/>
            <a:ext cx="4581525" cy="4953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399696" y="3137816"/>
            <a:ext cx="4562475" cy="20955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371475" y="-45720"/>
            <a:ext cx="11577955" cy="727710"/>
          </a:xfrm>
        </p:spPr>
        <p:txBody>
          <a:bodyPr/>
          <a:lstStyle/>
          <a:p>
            <a:pPr eaLnBrk="1" hangingPunct="1"/>
            <a:r>
              <a:rPr lang="en-US" altLang="zh-CN" sz="3200" b="1" dirty="0" smtClean="0">
                <a:solidFill>
                  <a:schemeClr val="tx1"/>
                </a:solidFill>
              </a:rPr>
              <a:t>Tx test cases in TS </a:t>
            </a:r>
            <a:r>
              <a:rPr lang="en-US" altLang="zh-CN" sz="3200" b="1" dirty="0" smtClean="0">
                <a:solidFill>
                  <a:schemeClr val="tx1"/>
                </a:solidFill>
              </a:rPr>
              <a:t>38.521-3</a:t>
            </a:r>
            <a:endParaRPr lang="en-US" altLang="zh-CN" sz="3200" b="1" dirty="0" smtClean="0">
              <a:solidFill>
                <a:schemeClr val="tx1"/>
              </a:solidFill>
            </a:endParaRPr>
          </a:p>
        </p:txBody>
      </p:sp>
      <p:sp>
        <p:nvSpPr>
          <p:cNvPr id="6146" name="RS_Classification_Standard"/>
          <p:cNvSpPr txBox="1">
            <a:spLocks noChangeArrowheads="1"/>
          </p:cNvSpPr>
          <p:nvPr/>
        </p:nvSpPr>
        <p:spPr bwMode="auto"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chemeClr val="tx1"/>
              </a:solidFill>
            </a:endParaRPr>
          </a:p>
        </p:txBody>
      </p:sp>
      <p:sp>
        <p:nvSpPr>
          <p:cNvPr id="6149" name="RS_Classification_Standard"/>
          <p:cNvSpPr txBox="1">
            <a:spLocks noChangeArrowheads="1"/>
          </p:cNvSpPr>
          <p:nvPr/>
        </p:nvSpPr>
        <p:spPr bwMode="auto"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chemeClr val="tx1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46685" y="6103878"/>
            <a:ext cx="11889740" cy="4001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 eaLnBrk="1" latinLnBrk="0" hangingPunct="1">
              <a:lnSpc>
                <a:spcPts val="24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2000" dirty="0" smtClean="0">
                <a:solidFill>
                  <a:schemeClr val="tx1"/>
                </a:solidFill>
                <a:latin typeface="+mn-lt"/>
                <a:sym typeface="+mn-ea"/>
              </a:rPr>
              <a:t> </a:t>
            </a:r>
            <a:r>
              <a:rPr lang="en-US" altLang="zh-CN" sz="2000" dirty="0" smtClean="0">
                <a:solidFill>
                  <a:schemeClr val="tx1"/>
                </a:solidFill>
                <a:latin typeface="+mn-lt"/>
              </a:rPr>
              <a:t> </a:t>
            </a:r>
            <a:r>
              <a:rPr lang="en-US" altLang="zh-CN" sz="2000" b="1" dirty="0" smtClean="0">
                <a:solidFill>
                  <a:schemeClr val="tx1"/>
                </a:solidFill>
                <a:latin typeface="+mn-lt"/>
              </a:rPr>
              <a:t>Proposal 2</a:t>
            </a:r>
            <a:r>
              <a:rPr lang="en-US" altLang="zh-CN" sz="2000" dirty="0" smtClean="0">
                <a:solidFill>
                  <a:schemeClr val="tx1"/>
                </a:solidFill>
                <a:latin typeface="+mn-lt"/>
              </a:rPr>
              <a:t>: </a:t>
            </a:r>
            <a:r>
              <a:rPr lang="en-US" altLang="zh-CN" sz="2000" dirty="0" smtClean="0">
                <a:latin typeface="+mn-lt"/>
                <a:sym typeface="+mn-ea"/>
              </a:rPr>
              <a:t>No need to modify clause 6 in TS 38.521-3 for DC_20A_n257A</a:t>
            </a:r>
            <a:r>
              <a:rPr lang="en-US" altLang="zh-CN" sz="2000" dirty="0" smtClean="0">
                <a:solidFill>
                  <a:schemeClr val="tx1"/>
                </a:solidFill>
                <a:latin typeface="+mn-lt"/>
              </a:rPr>
              <a:t>.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07315" y="679450"/>
            <a:ext cx="11889740" cy="101566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ts val="2400"/>
              </a:lnSpc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altLang="zh-CN" sz="2000" dirty="0" smtClean="0">
                <a:solidFill>
                  <a:schemeClr val="tx1"/>
                </a:solidFill>
                <a:latin typeface="+mn-lt"/>
                <a:sym typeface="+mn-ea"/>
              </a:rPr>
              <a:t> </a:t>
            </a:r>
            <a:r>
              <a:rPr lang="en-US" altLang="zh-CN" sz="2000" b="1" dirty="0" smtClean="0">
                <a:solidFill>
                  <a:schemeClr val="tx1"/>
                </a:solidFill>
                <a:latin typeface="+mn-lt"/>
                <a:sym typeface="+mn-ea"/>
              </a:rPr>
              <a:t>Observation 2</a:t>
            </a:r>
            <a:r>
              <a:rPr lang="en-US" altLang="zh-CN" sz="2000" dirty="0" smtClean="0">
                <a:solidFill>
                  <a:schemeClr val="tx1"/>
                </a:solidFill>
                <a:latin typeface="+mn-lt"/>
                <a:sym typeface="+mn-ea"/>
              </a:rPr>
              <a:t>: </a:t>
            </a:r>
            <a:r>
              <a:rPr lang="en-US" altLang="zh-CN" sz="2000" dirty="0">
                <a:latin typeface="+mn-lt"/>
                <a:sym typeface="+mn-ea"/>
              </a:rPr>
              <a:t>F</a:t>
            </a:r>
            <a:r>
              <a:rPr lang="en-US" altLang="zh-CN" sz="2000" dirty="0" smtClean="0">
                <a:solidFill>
                  <a:schemeClr val="tx1"/>
                </a:solidFill>
                <a:latin typeface="+mn-lt"/>
                <a:sym typeface="+mn-ea"/>
              </a:rPr>
              <a:t>or </a:t>
            </a:r>
            <a:r>
              <a:rPr lang="en-US" altLang="zh-CN" sz="2000" dirty="0" err="1" smtClean="0">
                <a:latin typeface="+mn-lt"/>
                <a:sym typeface="+mn-ea"/>
              </a:rPr>
              <a:t>Tx</a:t>
            </a:r>
            <a:r>
              <a:rPr lang="en-US" altLang="zh-CN" sz="2000" dirty="0" smtClean="0">
                <a:latin typeface="+mn-lt"/>
                <a:sym typeface="+mn-ea"/>
              </a:rPr>
              <a:t> </a:t>
            </a:r>
            <a:r>
              <a:rPr lang="en-US" altLang="zh-CN" sz="2000" dirty="0">
                <a:latin typeface="+mn-lt"/>
                <a:sym typeface="+mn-ea"/>
              </a:rPr>
              <a:t>test cases </a:t>
            </a:r>
            <a:r>
              <a:rPr lang="en-US" altLang="zh-CN" sz="2000" dirty="0" smtClean="0">
                <a:latin typeface="+mn-lt"/>
                <a:sym typeface="+mn-ea"/>
              </a:rPr>
              <a:t>for </a:t>
            </a:r>
            <a:r>
              <a:rPr lang="en-US" altLang="zh-CN" sz="2000" dirty="0">
                <a:latin typeface="+mn-lt"/>
                <a:sym typeface="+mn-ea"/>
              </a:rPr>
              <a:t>Inter-Band EN-DC including FR2 (1 NR CC</a:t>
            </a:r>
            <a:r>
              <a:rPr lang="en-US" altLang="zh-CN" sz="2000" dirty="0" smtClean="0">
                <a:latin typeface="+mn-lt"/>
                <a:sym typeface="+mn-ea"/>
              </a:rPr>
              <a:t>), the progress for a specific EN-DC combo depends on the completeness of NR single carrier FR2 </a:t>
            </a:r>
            <a:r>
              <a:rPr lang="en-US" altLang="zh-CN" sz="2000" dirty="0" err="1" smtClean="0">
                <a:latin typeface="+mn-lt"/>
                <a:sym typeface="+mn-ea"/>
              </a:rPr>
              <a:t>Tx</a:t>
            </a:r>
            <a:r>
              <a:rPr lang="en-US" altLang="zh-CN" sz="2000" dirty="0" smtClean="0">
                <a:latin typeface="+mn-lt"/>
                <a:sym typeface="+mn-ea"/>
              </a:rPr>
              <a:t> test cases in TS 38.521-2 for the NR band. No changes need to be done to the existing TS 38.521-3 </a:t>
            </a:r>
            <a:r>
              <a:rPr lang="en-US" altLang="zh-CN" sz="2000" dirty="0" err="1" smtClean="0">
                <a:latin typeface="+mn-lt"/>
                <a:sym typeface="+mn-ea"/>
              </a:rPr>
              <a:t>Tx</a:t>
            </a:r>
            <a:r>
              <a:rPr lang="en-US" altLang="zh-CN" sz="2000" dirty="0" smtClean="0">
                <a:latin typeface="+mn-lt"/>
                <a:sym typeface="+mn-ea"/>
              </a:rPr>
              <a:t> test cases. </a:t>
            </a:r>
            <a:r>
              <a:rPr lang="en-US" altLang="zh-CN" sz="2000" dirty="0">
                <a:latin typeface="+mn-lt"/>
                <a:sym typeface="+mn-ea"/>
              </a:rPr>
              <a:t>T</a:t>
            </a:r>
            <a:r>
              <a:rPr lang="en-US" altLang="zh-CN" sz="2000" dirty="0" smtClean="0">
                <a:latin typeface="+mn-lt"/>
                <a:sym typeface="+mn-ea"/>
              </a:rPr>
              <a:t>aking </a:t>
            </a:r>
            <a:r>
              <a:rPr lang="en-US" altLang="zh-CN" sz="2000" dirty="0">
                <a:latin typeface="+mn-lt"/>
                <a:sym typeface="+mn-ea"/>
              </a:rPr>
              <a:t>test </a:t>
            </a:r>
            <a:r>
              <a:rPr lang="en-US" altLang="zh-CN" sz="2000" dirty="0" smtClean="0">
                <a:latin typeface="+mn-lt"/>
                <a:sym typeface="+mn-ea"/>
              </a:rPr>
              <a:t>case 6.2B.1.4.1 as an example:</a:t>
            </a:r>
            <a:endParaRPr lang="en-US" altLang="zh-CN" sz="2000" dirty="0" smtClean="0">
              <a:solidFill>
                <a:schemeClr val="tx1"/>
              </a:solidFill>
              <a:latin typeface="+mn-lt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94365" y="1919136"/>
            <a:ext cx="5961613" cy="39848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94365" y="2317619"/>
            <a:ext cx="5815074" cy="3606908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8633438" y="1948287"/>
            <a:ext cx="1454244" cy="369332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</a:rPr>
              <a:t>TS 38.521-3</a:t>
            </a:r>
            <a:endParaRPr lang="en-US" altLang="zh-CN" dirty="0">
              <a:ln>
                <a:solidFill>
                  <a:srgbClr val="C00000"/>
                </a:solidFill>
              </a:ln>
              <a:solidFill>
                <a:srgbClr val="C00000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371475" y="-45720"/>
            <a:ext cx="11577955" cy="727710"/>
          </a:xfrm>
        </p:spPr>
        <p:txBody>
          <a:bodyPr/>
          <a:lstStyle/>
          <a:p>
            <a:pPr eaLnBrk="1" hangingPunct="1"/>
            <a:r>
              <a:rPr lang="en-US" altLang="zh-CN" sz="3200" b="1" dirty="0" smtClean="0">
                <a:solidFill>
                  <a:schemeClr val="tx1"/>
                </a:solidFill>
              </a:rPr>
              <a:t>Rx test cases in TS </a:t>
            </a:r>
            <a:r>
              <a:rPr lang="en-US" altLang="zh-CN" sz="3200" b="1" dirty="0" smtClean="0">
                <a:solidFill>
                  <a:schemeClr val="tx1"/>
                </a:solidFill>
              </a:rPr>
              <a:t>38.521-3</a:t>
            </a:r>
            <a:endParaRPr lang="en-US" altLang="zh-CN" sz="3200" b="1" dirty="0" smtClean="0">
              <a:solidFill>
                <a:schemeClr val="tx1"/>
              </a:solidFill>
            </a:endParaRPr>
          </a:p>
        </p:txBody>
      </p:sp>
      <p:sp>
        <p:nvSpPr>
          <p:cNvPr id="6146" name="RS_Classification_Standard"/>
          <p:cNvSpPr txBox="1">
            <a:spLocks noChangeArrowheads="1"/>
          </p:cNvSpPr>
          <p:nvPr/>
        </p:nvSpPr>
        <p:spPr bwMode="auto">
          <a:xfrm>
            <a:off x="12036425" y="61769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chemeClr val="tx1"/>
              </a:solidFill>
            </a:endParaRPr>
          </a:p>
        </p:txBody>
      </p:sp>
      <p:sp>
        <p:nvSpPr>
          <p:cNvPr id="6149" name="RS_Classification_Standard"/>
          <p:cNvSpPr txBox="1">
            <a:spLocks noChangeArrowheads="1"/>
          </p:cNvSpPr>
          <p:nvPr/>
        </p:nvSpPr>
        <p:spPr bwMode="auto"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chemeClr val="tx1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9690" y="5976908"/>
            <a:ext cx="11889740" cy="4001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ts val="2400"/>
              </a:lnSpc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altLang="zh-CN" sz="2000" dirty="0" smtClean="0">
                <a:solidFill>
                  <a:schemeClr val="tx1"/>
                </a:solidFill>
                <a:latin typeface="+mn-lt"/>
                <a:sym typeface="+mn-ea"/>
              </a:rPr>
              <a:t> </a:t>
            </a:r>
            <a:r>
              <a:rPr lang="en-US" altLang="zh-CN" sz="2000" dirty="0" smtClean="0">
                <a:solidFill>
                  <a:schemeClr val="tx1"/>
                </a:solidFill>
                <a:latin typeface="+mn-lt"/>
              </a:rPr>
              <a:t> </a:t>
            </a:r>
            <a:r>
              <a:rPr lang="en-US" altLang="zh-CN" sz="2000" b="1" dirty="0" smtClean="0">
                <a:solidFill>
                  <a:schemeClr val="tx1"/>
                </a:solidFill>
                <a:latin typeface="+mn-lt"/>
              </a:rPr>
              <a:t>Proposal 3</a:t>
            </a:r>
            <a:r>
              <a:rPr lang="en-US" altLang="zh-CN" sz="2000" dirty="0" smtClean="0">
                <a:solidFill>
                  <a:schemeClr val="tx1"/>
                </a:solidFill>
                <a:latin typeface="+mn-lt"/>
              </a:rPr>
              <a:t>: </a:t>
            </a:r>
            <a:r>
              <a:rPr lang="en-US" altLang="zh-CN" sz="2000" dirty="0">
                <a:latin typeface="+mn-lt"/>
              </a:rPr>
              <a:t>No need to modify clause </a:t>
            </a:r>
            <a:r>
              <a:rPr lang="en-US" altLang="zh-CN" sz="2000" dirty="0" smtClean="0">
                <a:latin typeface="+mn-lt"/>
              </a:rPr>
              <a:t>7 </a:t>
            </a:r>
            <a:r>
              <a:rPr lang="en-US" altLang="zh-CN" sz="2000" dirty="0">
                <a:latin typeface="+mn-lt"/>
              </a:rPr>
              <a:t>in TS 38.521-3 for DC_20A_n257A</a:t>
            </a:r>
            <a:r>
              <a:rPr lang="en-US" altLang="zh-CN" sz="2000" dirty="0" smtClean="0">
                <a:solidFill>
                  <a:schemeClr val="tx1"/>
                </a:solidFill>
                <a:latin typeface="+mn-lt"/>
                <a:sym typeface="+mn-ea"/>
              </a:rPr>
              <a:t>.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07315" y="764053"/>
            <a:ext cx="11889740" cy="101566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ts val="2400"/>
              </a:lnSpc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altLang="zh-CN" sz="2000" dirty="0" smtClean="0">
                <a:solidFill>
                  <a:schemeClr val="tx1"/>
                </a:solidFill>
                <a:latin typeface="+mn-lt"/>
                <a:sym typeface="+mn-ea"/>
              </a:rPr>
              <a:t> </a:t>
            </a:r>
            <a:r>
              <a:rPr lang="en-US" altLang="zh-CN" sz="2000" b="1" dirty="0" smtClean="0">
                <a:solidFill>
                  <a:schemeClr val="tx1"/>
                </a:solidFill>
                <a:latin typeface="+mn-lt"/>
                <a:sym typeface="+mn-ea"/>
              </a:rPr>
              <a:t>Observation 3</a:t>
            </a:r>
            <a:r>
              <a:rPr lang="en-US" altLang="zh-CN" sz="2000" dirty="0">
                <a:latin typeface="+mn-lt"/>
                <a:sym typeface="+mn-ea"/>
              </a:rPr>
              <a:t>: For Rx test cases for Inter-Band EN-DC including FR2 (1 NR CC), the same situation of </a:t>
            </a:r>
            <a:r>
              <a:rPr lang="en-US" altLang="zh-CN" sz="2000" dirty="0" err="1">
                <a:latin typeface="+mn-lt"/>
                <a:sym typeface="+mn-ea"/>
              </a:rPr>
              <a:t>Tx</a:t>
            </a:r>
            <a:r>
              <a:rPr lang="en-US" altLang="zh-CN" sz="2000" dirty="0">
                <a:latin typeface="+mn-lt"/>
                <a:sym typeface="+mn-ea"/>
              </a:rPr>
              <a:t> test cases applies. </a:t>
            </a:r>
            <a:r>
              <a:rPr lang="en-US" altLang="zh-CN" sz="2000" dirty="0" smtClean="0">
                <a:latin typeface="+mn-lt"/>
                <a:sym typeface="+mn-ea"/>
              </a:rPr>
              <a:t>No </a:t>
            </a:r>
            <a:r>
              <a:rPr lang="en-US" altLang="zh-CN" sz="2000" dirty="0">
                <a:latin typeface="+mn-lt"/>
                <a:sym typeface="+mn-ea"/>
              </a:rPr>
              <a:t>changes need to be done to the existing TS 38.521-3 </a:t>
            </a:r>
            <a:r>
              <a:rPr lang="en-US" altLang="zh-CN" sz="2000" dirty="0" smtClean="0">
                <a:latin typeface="+mn-lt"/>
                <a:sym typeface="+mn-ea"/>
              </a:rPr>
              <a:t>Rx </a:t>
            </a:r>
            <a:r>
              <a:rPr lang="en-US" altLang="zh-CN" sz="2000" dirty="0">
                <a:latin typeface="+mn-lt"/>
                <a:sym typeface="+mn-ea"/>
              </a:rPr>
              <a:t>test cases. Taking test case 7.4B.4 as an example</a:t>
            </a:r>
            <a:r>
              <a:rPr lang="en-US" altLang="zh-CN" sz="2000" dirty="0" smtClean="0">
                <a:latin typeface="+mn-lt"/>
                <a:sym typeface="+mn-ea"/>
              </a:rPr>
              <a:t>:</a:t>
            </a:r>
            <a:endParaRPr lang="en-US" altLang="zh-CN" sz="2000" dirty="0">
              <a:latin typeface="+mn-lt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3310" y="2355333"/>
            <a:ext cx="5947142" cy="136768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01128" y="1983144"/>
            <a:ext cx="5369762" cy="3485876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4720272" y="3039177"/>
            <a:ext cx="1440180" cy="36830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none" rtlCol="0">
            <a:spAutoFit/>
          </a:bodyPr>
          <a:lstStyle/>
          <a:p>
            <a:r>
              <a:rPr lang="en-US" altLang="zh-CN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</a:rPr>
              <a:t>TS </a:t>
            </a:r>
            <a:r>
              <a:rPr lang="en-US" altLang="zh-CN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</a:rPr>
              <a:t>38.521-3</a:t>
            </a:r>
            <a:endParaRPr lang="en-US" altLang="zh-CN" dirty="0">
              <a:ln>
                <a:solidFill>
                  <a:srgbClr val="C00000"/>
                </a:solidFill>
              </a:ln>
              <a:solidFill>
                <a:srgbClr val="C00000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标题 2"/>
          <p:cNvSpPr>
            <a:spLocks noGrp="1" noChangeArrowheads="1"/>
          </p:cNvSpPr>
          <p:nvPr>
            <p:ph type="ctrTitle"/>
          </p:nvPr>
        </p:nvSpPr>
        <p:spPr>
          <a:xfrm>
            <a:off x="1524000" y="1122363"/>
            <a:ext cx="9142413" cy="2389187"/>
          </a:xfrm>
        </p:spPr>
        <p:txBody>
          <a:bodyPr/>
          <a:lstStyle/>
          <a:p>
            <a:pPr eaLnBrk="1" hangingPunct="1"/>
            <a:r>
              <a:rPr lang="en-US" altLang="zh-CN" sz="6000" smtClean="0"/>
              <a:t>Thank you!</a:t>
            </a:r>
          </a:p>
        </p:txBody>
      </p:sp>
      <p:sp>
        <p:nvSpPr>
          <p:cNvPr id="20482" name="RS_Classification_Standard"/>
          <p:cNvSpPr txBox="1">
            <a:spLocks noChangeArrowheads="1"/>
          </p:cNvSpPr>
          <p:nvPr/>
        </p:nvSpPr>
        <p:spPr bwMode="auto"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_RESETFORMATTING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88</TotalTime>
  <Words>247</Words>
  <Application>Microsoft Office PowerPoint</Application>
  <PresentationFormat>自定义</PresentationFormat>
  <Paragraphs>20</Paragraphs>
  <Slides>5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0" baseType="lpstr">
      <vt:lpstr>宋体</vt:lpstr>
      <vt:lpstr>Arial</vt:lpstr>
      <vt:lpstr>Calibri</vt:lpstr>
      <vt:lpstr>Calibri Light</vt:lpstr>
      <vt:lpstr>Office 主题</vt:lpstr>
      <vt:lpstr>Discussion on R17 configuration DC_20A_n257A handling in RAN5</vt:lpstr>
      <vt:lpstr>General sections in TS 38.521-3</vt:lpstr>
      <vt:lpstr>Tx test cases in TS 38.521-3</vt:lpstr>
      <vt:lpstr>Rx test cases in TS 38.521-3</vt:lpstr>
      <vt:lpstr>Thank you!</vt:lpstr>
    </vt:vector>
  </TitlesOfParts>
  <Company>Huawei Technologies Co.,Ltd.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Guchunying</dc:creator>
  <cp:lastModifiedBy>Huawei</cp:lastModifiedBy>
  <cp:revision>1101</cp:revision>
  <dcterms:created xsi:type="dcterms:W3CDTF">2018-09-20T03:53:00Z</dcterms:created>
  <dcterms:modified xsi:type="dcterms:W3CDTF">2022-04-25T14:01:24Z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RS_Classification">
    <vt:lpwstr>UNRESTRICTED</vt:lpwstr>
  </property>
  <property fmtid="{D5CDD505-2E9C-101B-9397-08002B2CF9AE}" pid="3" name="RS_ClassificationID">
    <vt:r8>0</vt:r8>
  </property>
  <property fmtid="{D5CDD505-2E9C-101B-9397-08002B2CF9AE}" pid="4" name="ContentTypeId">
    <vt:lpwstr>0x010100EB28163D68FE8E4D9361964FDD814FC4</vt:lpwstr>
  </property>
  <property fmtid="{D5CDD505-2E9C-101B-9397-08002B2CF9AE}" pid="5" name="KSOProductBuildVer">
    <vt:lpwstr>2052-11.8.2.10912</vt:lpwstr>
  </property>
  <property fmtid="{D5CDD505-2E9C-101B-9397-08002B2CF9AE}" pid="6" name="ICV">
    <vt:lpwstr>06475E1BD0F54B2FAD5D6ECC63AF02E6</vt:lpwstr>
  </property>
  <property fmtid="{D5CDD505-2E9C-101B-9397-08002B2CF9AE}" pid="7" name="_2015_ms_pID_725343">
    <vt:lpwstr>(3)PgQINgge4ujdtdwX8VUBNjWIbfNXk5wx+h0VmT2K8FVZvdXbqgtbNa+OsAgbBvnS2bXW/1UA
9dkKF1u7DGEhjUnK8hnn2YwBXLA+dr5kVvkGrbWs8417g8p5w8LmBSnRBUbD7llvGX9SivDO
lNJiJbFWmdrivvfsXkimK10GEkdst8xMiVw7q5fIzfgqJpuCcjNRQy63VOwZSGLmt8mzbUtM
beVtYp/XTMgs6gom6D</vt:lpwstr>
  </property>
  <property fmtid="{D5CDD505-2E9C-101B-9397-08002B2CF9AE}" pid="8" name="_2015_ms_pID_7253431">
    <vt:lpwstr>f1ThH31/Zn9zrP6YzO0oYjNueHXW1w/xlmv7yjKeo+btJ/HJ9H+oOK
RWvPyVSwwIqTf6aHfvGWTd9/35NGNywyNB1xwoncBuJA6qDp7yK2ReZ+pIy1Bkdd67Y/rPfD
5m4zzQ5LC6olwzAUE59fIhrk8YTU08ht28HIJjq0DNnCcm+hY2CKxHsBLMCK0VJpieUXpx2E
EotIrmzp1hhggvXhG6iFkjjfX8TRC1LwmAd8</vt:lpwstr>
  </property>
  <property fmtid="{D5CDD505-2E9C-101B-9397-08002B2CF9AE}" pid="9" name="_2015_ms_pID_7253432">
    <vt:lpwstr>VQ==</vt:lpwstr>
  </property>
  <property fmtid="{D5CDD505-2E9C-101B-9397-08002B2CF9AE}" pid="10" name="_readonly">
    <vt:lpwstr/>
  </property>
  <property fmtid="{D5CDD505-2E9C-101B-9397-08002B2CF9AE}" pid="11" name="_change">
    <vt:lpwstr/>
  </property>
  <property fmtid="{D5CDD505-2E9C-101B-9397-08002B2CF9AE}" pid="12" name="_full-control">
    <vt:lpwstr/>
  </property>
  <property fmtid="{D5CDD505-2E9C-101B-9397-08002B2CF9AE}" pid="13" name="sflag">
    <vt:lpwstr>1650895229</vt:lpwstr>
  </property>
</Properties>
</file>