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xlsx" ContentType="application/vnd.openxmlformats-officedocument.spreadsheetml.shee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2" r:id="rId5"/>
    <p:sldId id="330" r:id="rId6"/>
    <p:sldId id="329" r:id="rId7"/>
    <p:sldId id="293" r:id="rId8"/>
  </p:sldIdLst>
  <p:sldSz cx="12190095" cy="6859270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8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>
                <a:sym typeface="+mn-ea"/>
              </a:rPr>
              <a:t>any configuration specific change requests to Chapter 5 ONLY shall NOT be accepted by RAN5</a:t>
            </a:r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en-US" altLang="zh-CN" dirty="0">
                <a:ea typeface="宋体" panose="02010600030101010101" pitchFamily="2" charset="-122"/>
              </a:rPr>
              <a:t>(2022-3)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1.wmf"/><Relationship Id="rId1" Type="http://schemas.openxmlformats.org/officeDocument/2006/relationships/package" Target="../embeddings/Workbook1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pending configurations in Section 5 of TS 38.521-1, -2, -3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BV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Ericsson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R5-222871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May</a:t>
            </a:r>
            <a:r>
              <a:rPr lang="en-US" altLang="en-GB" sz="2400" b="1" dirty="0" smtClean="0"/>
              <a:t> 9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May 20,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Background Information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840" y="586105"/>
            <a:ext cx="11340465" cy="5336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WI “</a:t>
            </a:r>
            <a:r>
              <a:rPr lang="en-US" altLang="zh-CN" sz="2400" dirty="0" smtClean="0">
                <a:latin typeface="+mn-lt"/>
                <a:sym typeface="+mn-ea"/>
              </a:rPr>
              <a:t>NR_CADC_NR_LTE_DC_R16-UEConTest” was proposed and approved at RAN#83 March 2019 [1].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“Pending configurations can NOT accept contributions in RAN5” was introduced and agreed by RAN5 at RAN5#85 November 2019 [2]. 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dirty="0" smtClean="0">
                <a:latin typeface="+mn-lt"/>
                <a:sym typeface="+mn-ea"/>
              </a:rPr>
              <a:t>The guidance “Pending configurations can NOT accept contributions in RAN5”</a:t>
            </a:r>
            <a:r>
              <a:rPr lang="en-US" altLang="zh-CN" sz="2400" dirty="0" smtClean="0">
                <a:latin typeface="+mn-lt"/>
                <a:sym typeface="+mn-ea"/>
              </a:rPr>
              <a:t> was extended to be applied to all the configurations specific WIs Release 15 and forward at RAN5#94e, and has been captured in PRD21 v1.0.0 [3].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</a:t>
            </a:r>
            <a:r>
              <a:rPr lang="en-US" altLang="zh-CN" sz="2400" dirty="0" smtClean="0">
                <a:latin typeface="+mn-lt"/>
                <a:sym typeface="+mn-ea"/>
              </a:rPr>
              <a:t>any configuration specific change requests to Chapter 5 ONLY shall NOT be accepted by RAN5” was introduced and agreed by RAN5 at RAN5#87e May 2020 [4], and has been captured as Point 14 in Section 4.1 of PRD21 v1.0.0 [3].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Observation and Proposals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315" y="620395"/>
            <a:ext cx="11884025" cy="1527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1:</a:t>
            </a:r>
            <a:r>
              <a:rPr lang="en-US" altLang="zh-CN" sz="2400" dirty="0" smtClean="0">
                <a:latin typeface="+mn-lt"/>
                <a:sym typeface="+mn-ea"/>
              </a:rPr>
              <a:t> As of RAN5#94e Feb 2022, there are around 600 “pending” configurations existing in Chapter 5 of TS 38.521-3. This may lead to misunderstanding that </a:t>
            </a:r>
            <a:r>
              <a:rPr lang="en-US" altLang="zh-CN" sz="2400" dirty="0" smtClean="0">
                <a:latin typeface="+mn-lt"/>
                <a:sym typeface="+mn-ea"/>
              </a:rPr>
              <a:t>these configs are of interest to the industry or even ready for validation/certification which is not the fact.</a:t>
            </a:r>
            <a:r>
              <a:rPr lang="en-US" altLang="zh-CN" sz="2400" dirty="0" smtClean="0">
                <a:latin typeface="+mn-lt"/>
                <a:sym typeface="+mn-ea"/>
              </a:rPr>
              <a:t> Among these unassigned “pending” configurations </a:t>
            </a:r>
            <a:r>
              <a:rPr lang="en-US" altLang="zh-CN" sz="2400" dirty="0" smtClean="0">
                <a:latin typeface="+mn-lt"/>
                <a:sym typeface="+mn-ea"/>
              </a:rPr>
              <a:t>in Chapter 5 of TS 38.521-3</a:t>
            </a:r>
            <a:r>
              <a:rPr lang="en-US" altLang="zh-CN" sz="2400" dirty="0" smtClean="0">
                <a:latin typeface="+mn-lt"/>
                <a:sym typeface="+mn-ea"/>
              </a:rPr>
              <a:t>, there are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65" y="3653790"/>
            <a:ext cx="11889740" cy="3079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1:</a:t>
            </a:r>
            <a:r>
              <a:rPr lang="en-US" altLang="zh-CN" sz="2400" dirty="0" smtClean="0">
                <a:latin typeface="+mn-lt"/>
                <a:sym typeface="+mn-ea"/>
              </a:rPr>
              <a:t> To remove all the specific “pending” configurations from Chapter 5, Chapter 6 and Chapter 7 of TS 38.521-3 at RAN5#96e (August 2022). 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latin typeface="+mn-lt"/>
                <a:sym typeface="+mn-ea"/>
              </a:rPr>
              <a:t>Proposal 2:</a:t>
            </a:r>
            <a:r>
              <a:rPr lang="en-US" altLang="zh-CN" sz="2400" dirty="0" smtClean="0">
                <a:latin typeface="+mn-lt"/>
                <a:sym typeface="+mn-ea"/>
              </a:rPr>
              <a:t> To remove all the </a:t>
            </a:r>
            <a:r>
              <a:rPr lang="en-US" altLang="zh-CN" sz="2400" dirty="0" smtClean="0">
                <a:latin typeface="+mn-lt"/>
                <a:sym typeface="+mn-ea"/>
              </a:rPr>
              <a:t>specific </a:t>
            </a:r>
            <a:r>
              <a:rPr lang="en-US" altLang="zh-CN" sz="2400" dirty="0" smtClean="0">
                <a:latin typeface="+mn-lt"/>
                <a:sym typeface="+mn-ea"/>
              </a:rPr>
              <a:t>“pending” configurations </a:t>
            </a:r>
            <a:r>
              <a:rPr lang="en-US" altLang="zh-CN" sz="2400" dirty="0" smtClean="0">
                <a:latin typeface="+mn-lt"/>
                <a:sym typeface="+mn-ea"/>
              </a:rPr>
              <a:t>from Chapter 5, Chapter 6 and Chapter 7 of</a:t>
            </a:r>
            <a:r>
              <a:rPr lang="en-US" altLang="zh-CN" sz="2400" dirty="0" smtClean="0">
                <a:latin typeface="+mn-lt"/>
                <a:sym typeface="+mn-ea"/>
              </a:rPr>
              <a:t> TS 38.521-1 at RAN5#96e (August 2022) if there is any.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+mn-lt"/>
                <a:sym typeface="+mn-ea"/>
              </a:rPr>
              <a:t> Proposal 3:</a:t>
            </a:r>
            <a:r>
              <a:rPr lang="en-US" altLang="zh-CN" sz="2400" dirty="0" smtClean="0">
                <a:latin typeface="+mn-lt"/>
                <a:sym typeface="+mn-ea"/>
              </a:rPr>
              <a:t> To remove all the </a:t>
            </a:r>
            <a:r>
              <a:rPr lang="en-US" altLang="zh-CN" sz="2400" dirty="0" smtClean="0">
                <a:latin typeface="+mn-lt"/>
                <a:sym typeface="+mn-ea"/>
              </a:rPr>
              <a:t>specific </a:t>
            </a:r>
            <a:r>
              <a:rPr lang="en-US" altLang="zh-CN" sz="2400" dirty="0" smtClean="0">
                <a:latin typeface="+mn-lt"/>
                <a:sym typeface="+mn-ea"/>
              </a:rPr>
              <a:t>“pending” configurations </a:t>
            </a:r>
            <a:r>
              <a:rPr lang="en-US" altLang="zh-CN" sz="2400" dirty="0" smtClean="0">
                <a:latin typeface="+mn-lt"/>
                <a:sym typeface="+mn-ea"/>
              </a:rPr>
              <a:t>from Chapter 5, Chapter 6 and Chapter 7 of</a:t>
            </a:r>
            <a:r>
              <a:rPr lang="en-US" altLang="zh-CN" sz="2400" dirty="0" smtClean="0">
                <a:latin typeface="+mn-lt"/>
                <a:sym typeface="+mn-ea"/>
              </a:rPr>
              <a:t> TS 38.521-2 at RAN5#96e (August 2022) if there is any.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latin typeface="+mn-lt"/>
                <a:sym typeface="+mn-ea"/>
              </a:rPr>
              <a:t>Proposal 4:</a:t>
            </a:r>
            <a:r>
              <a:rPr lang="en-US" altLang="zh-CN" sz="2400" dirty="0" smtClean="0">
                <a:latin typeface="+mn-lt"/>
                <a:sym typeface="+mn-ea"/>
              </a:rPr>
              <a:t> No “pending” configurations shall be added into Chapter 5 or Chapter 6 or Chapter 7 of TS 38.521-1/2/3 since RAN5#95e (May 2022).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15" y="2080895"/>
            <a:ext cx="9310370" cy="1565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914400" lvl="1" indent="-457200"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only exist in Chapter 5 but not in any other Chapter 6/7 test cases of TS 38.521-3.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marL="914400" lvl="1" indent="-457200" algn="l" eaLnBrk="1" latinLnBrk="0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exist in Chapter 5 and also in some Chapter 6/7 test cases of TS 38.521-3.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10140" y="2386330"/>
          <a:ext cx="9715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1" imgW="971550" imgH="952500" progId="Excel.Sheet.12">
                  <p:embed/>
                </p:oleObj>
              </mc:Choice>
              <mc:Fallback>
                <p:oleObj name="" showAsIcon="1" r:id="rId1" imgW="971550" imgH="952500" progId="Excel.Sheet.12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10140" y="2386330"/>
                        <a:ext cx="97155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25657" y="7937"/>
            <a:ext cx="11576566" cy="1325439"/>
          </a:xfrm>
        </p:spPr>
        <p:txBody>
          <a:bodyPr vert="horz" wrap="square" lIns="121905" tIns="60952" rIns="121905" bIns="60952" anchor="ctr" anchorCtr="0"/>
          <a:p>
            <a:pPr eaLnBrk="1" hangingPunct="1"/>
            <a:r>
              <a:rPr lang="en-US" altLang="zh-CN" sz="3600" b="1" dirty="0">
                <a:ea typeface="宋体" panose="02010600030101010101" pitchFamily="2" charset="-122"/>
              </a:rPr>
              <a:t>Reference</a:t>
            </a:r>
            <a:endParaRPr lang="en-US" altLang="zh-CN" sz="3600" b="1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32011" y="1104798"/>
            <a:ext cx="11140044" cy="5574784"/>
          </a:xfrm>
        </p:spPr>
        <p:txBody>
          <a:bodyPr vert="horz" wrap="square" lIns="121905" tIns="60952" rIns="121905" bIns="60952" anchor="t" anchorCtr="0"/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[1] </a:t>
            </a:r>
            <a:r>
              <a:rPr lang="en-US" altLang="en-US" sz="2400" dirty="0">
                <a:sym typeface="+mn-ea"/>
              </a:rPr>
              <a:t>RP-190321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New WID on UE Conformance Test Aspects - Rel-16 NR CA and DC; and NR and LTE DC Configurations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CMCC, Ericsson, China Unicom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RAN#83 meeting,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Shenzhen, China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March 18th – 21st, 2019</a:t>
            </a:r>
            <a:r>
              <a:rPr lang="en-US" altLang="en-US" sz="2400" dirty="0"/>
              <a:t>.</a:t>
            </a:r>
            <a:endParaRPr lang="en-US" altLang="en-US" sz="2400" dirty="0"/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[2] </a:t>
            </a:r>
            <a:r>
              <a:rPr lang="en-US" altLang="en-US" sz="2400" dirty="0">
                <a:sym typeface="+mn-ea"/>
              </a:rPr>
              <a:t>R5-198048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Discussion on how to update Rel-16 NR CA/DC band combinations WI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CMCC, China Telecom, China Unicom, DCM, DISH Network, KDDI, KTL, Orange, Verizon, AT&amp;T, CATT, Huawei, Hisilicon, Nokia, Ericsson, ZTE, CAICT, SRTC, Samsung, Keysight, Anritsu, Telecom Italia, Qualcomm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RAN5#85 meeting, Reno, US, 18-22, Nov 2019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>
              <a:sym typeface="+mn-ea"/>
            </a:endParaRPr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dirty="0"/>
              <a:t>[3] PRD21 NR bands and 5G NR CADC configuration handling in RAN5 (Release 15 and later releases) v1.0.0 (2022-3)</a:t>
            </a:r>
            <a:endParaRPr lang="en-US" altLang="en-US" sz="2400" dirty="0"/>
          </a:p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400" dirty="0"/>
              <a:t>[4]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R5-201917, Discussion on how to introduce Rel-16/15 NR CADC 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band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combinations/new bands/new BWs into TS 38.521-1/-2/-3, </a:t>
            </a:r>
            <a:r>
              <a:rPr lang="en-US" altLang="en-US" sz="2400" dirty="0">
                <a:sym typeface="+mn-ea"/>
              </a:rPr>
              <a:t>RAN5#87e meeting, </a:t>
            </a:r>
            <a:r>
              <a:rPr lang="en-GB" altLang="zh-CN" sz="240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1</a:t>
            </a:r>
            <a:r>
              <a:rPr lang="en-US" altLang="en-US" sz="2400" dirty="0">
                <a:sym typeface="+mn-ea"/>
              </a:rPr>
              <a:t>8th – 29th May 2020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/>
          </a:p>
        </p:txBody>
      </p:sp>
      <p:sp>
        <p:nvSpPr>
          <p:cNvPr id="10244" name="RS_Classification_Standard"/>
          <p:cNvSpPr txBox="1"/>
          <p:nvPr/>
        </p:nvSpPr>
        <p:spPr>
          <a:xfrm>
            <a:off x="12035558" y="6291623"/>
            <a:ext cx="278130" cy="21082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192" tIns="36826" rIns="76192" bIns="36826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2916</Words>
  <Application>WPS 演示</Application>
  <PresentationFormat>自定义</PresentationFormat>
  <Paragraphs>35</Paragraphs>
  <Slides>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微软雅黑</vt:lpstr>
      <vt:lpstr>Arial Unicode MS</vt:lpstr>
      <vt:lpstr>Office 主题</vt:lpstr>
      <vt:lpstr>Excel.Sheet.12</vt:lpstr>
      <vt:lpstr>Discussion on handling of pending configurations in Section 5 of TS 38.521-1, -2, -3</vt:lpstr>
      <vt:lpstr>Background Information</vt:lpstr>
      <vt:lpstr>Observation and Proposals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1107</cp:revision>
  <dcterms:created xsi:type="dcterms:W3CDTF">2018-09-20T03:53:00Z</dcterms:created>
  <dcterms:modified xsi:type="dcterms:W3CDTF">2022-04-25T09:17:36Z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06475E1BD0F54B2FAD5D6ECC63AF02E6</vt:lpwstr>
  </property>
</Properties>
</file>