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9"/>
  </p:notesMasterIdLst>
  <p:handoutMasterIdLst>
    <p:handoutMasterId r:id="rId20"/>
  </p:handoutMasterIdLst>
  <p:sldIdLst>
    <p:sldId id="341" r:id="rId2"/>
    <p:sldId id="864" r:id="rId3"/>
    <p:sldId id="867" r:id="rId4"/>
    <p:sldId id="865" r:id="rId5"/>
    <p:sldId id="304" r:id="rId6"/>
    <p:sldId id="355" r:id="rId7"/>
    <p:sldId id="811" r:id="rId8"/>
    <p:sldId id="809" r:id="rId9"/>
    <p:sldId id="808" r:id="rId10"/>
    <p:sldId id="810" r:id="rId11"/>
    <p:sldId id="857" r:id="rId12"/>
    <p:sldId id="858" r:id="rId13"/>
    <p:sldId id="859" r:id="rId14"/>
    <p:sldId id="340" r:id="rId15"/>
    <p:sldId id="860" r:id="rId16"/>
    <p:sldId id="861" r:id="rId17"/>
    <p:sldId id="866" r:id="rId1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4180" autoAdjust="0"/>
    <p:restoredTop sz="92714" autoAdjust="0"/>
  </p:normalViewPr>
  <p:slideViewPr>
    <p:cSldViewPr snapToGrid="0">
      <p:cViewPr varScale="1">
        <p:scale>
          <a:sx n="106" d="100"/>
          <a:sy n="106" d="100"/>
        </p:scale>
        <p:origin x="141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DC394C5A-1BEA-4819-9036-6CB62C2732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9AC21EA8-9718-4801-A74A-EF6F3D5C92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/>
              <a:t>Note: TTCN of some features initially started in 2021 will only be completed in 2022 due to a</a:t>
            </a:r>
            <a:r>
              <a:rPr lang="en-GB" altLang="en-US" sz="1400"/>
              <a:t>vailability of prose late in CY2021, especially those which impacts the Test Models. </a:t>
            </a:r>
          </a:p>
          <a:p>
            <a:endParaRPr lang="en-GB" altLang="en-US"/>
          </a:p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46CACEA4-30A3-4B27-957F-ECCCF2E06A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CE9CA6B-A7C3-41B7-890E-32B997A75872}" type="slidenum">
              <a:rPr lang="en-US" altLang="en-US" sz="120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>
            <a:extLst>
              <a:ext uri="{FF2B5EF4-FFF2-40B4-BE49-F238E27FC236}">
                <a16:creationId xmlns:a16="http://schemas.microsoft.com/office/drawing/2014/main" id="{94E0CF7A-645E-42F1-B2FF-7995F573F3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>
            <a:extLst>
              <a:ext uri="{FF2B5EF4-FFF2-40B4-BE49-F238E27FC236}">
                <a16:creationId xmlns:a16="http://schemas.microsoft.com/office/drawing/2014/main" id="{71048D6A-CAAA-48C8-965B-ADC72B34F79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endParaRPr lang="en-GB" altLang="en-US"/>
          </a:p>
        </p:txBody>
      </p:sp>
      <p:sp>
        <p:nvSpPr>
          <p:cNvPr id="34820" name="Slide Number Placeholder 3">
            <a:extLst>
              <a:ext uri="{FF2B5EF4-FFF2-40B4-BE49-F238E27FC236}">
                <a16:creationId xmlns:a16="http://schemas.microsoft.com/office/drawing/2014/main" id="{C71CB530-7758-4E59-9A86-4736634549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4293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4293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946C1158-FFE8-4CBB-956E-0DED8AC40B87}" type="slidenum">
              <a:rPr lang="en-GB" altLang="en-US" sz="1200">
                <a:latin typeface="Times New Roman" panose="02020603050405020304" pitchFamily="18" charset="0"/>
              </a:rPr>
              <a:pPr/>
              <a:t>16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E803BC27-CC92-47D3-950E-730FD448DD8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0BBF29AB-DAD7-47AE-BAC9-E048833670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B93E9A0C-A4EB-4087-9C92-9A191F4298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0647112-3080-4D45-AB49-2C3C22BC12E1}" type="slidenum">
              <a:rPr lang="en-US" altLang="en-US" sz="1200">
                <a:latin typeface="Times New Roman" panose="02020603050405020304" pitchFamily="18" charset="0"/>
              </a:rPr>
              <a:pPr/>
              <a:t>17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3961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82604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B84AEC8B-1EAE-45B3-9461-D205DA2C2919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1514B46C-51C8-435E-8E06-8532153FE7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Completed: Since last report, the TTCN of all remaining test cases has been verified and agreed. 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5CA8BBEF-5C6E-420F-B185-CBBBE9A747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1336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1336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30111BB-6C87-4280-B0F3-E15ECD0458DC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95-e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9th to 20th May 2022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R5-222361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3600" b="1" dirty="0"/>
              <a:t>(pre-RAN5#95-e)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6AF420-98E7-43DE-BEA5-56089EEC3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578039"/>
              </p:ext>
            </p:extLst>
          </p:nvPr>
        </p:nvGraphicFramePr>
        <p:xfrm>
          <a:off x="1118586" y="1885951"/>
          <a:ext cx="9320813" cy="107791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62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72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6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85" marB="4548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22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1722397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271731"/>
              </p:ext>
            </p:extLst>
          </p:nvPr>
        </p:nvGraphicFramePr>
        <p:xfrm>
          <a:off x="1118586" y="4395487"/>
          <a:ext cx="9320813" cy="91445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760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991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227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5384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A90B619-DFE2-4A9C-B06E-260B518FDC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2967573"/>
              </p:ext>
            </p:extLst>
          </p:nvPr>
        </p:nvGraphicFramePr>
        <p:xfrm>
          <a:off x="1393793" y="1005122"/>
          <a:ext cx="9490229" cy="582049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98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84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901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427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913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41903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989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2021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MCX: PTT, Video, Data</a:t>
                      </a:r>
                    </a:p>
                  </a:txBody>
                  <a:tcPr marL="91436" marR="91436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Q3’20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106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Q3’17-Q2’22</a:t>
                      </a:r>
                    </a:p>
                  </a:txBody>
                  <a:tcPr marL="91436" marR="91436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53" marB="4565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6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CA band combinations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46" marR="91446" marT="45734" marB="4573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Q1’19-Q4’22</a:t>
                      </a:r>
                    </a:p>
                  </a:txBody>
                  <a:tcPr marL="91436" marR="91436" marT="45709" marB="4570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MTC (even)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R14to15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Q1’18-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further enhanced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61" marB="4566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Q3’21-Q4’22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mobility even further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NR/5GC (option 2)</a:t>
                      </a:r>
                    </a:p>
                  </a:txBody>
                  <a:tcPr marL="91436" marR="91436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Q3’18-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6" marR="91436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UE RACS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optimisations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8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86" marB="456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77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</a:t>
                      </a:r>
                    </a:p>
                  </a:txBody>
                  <a:tcPr marL="91434" marR="91434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4376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74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 ; Test Model work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support</a:t>
                      </a:r>
                    </a:p>
                  </a:txBody>
                  <a:tcPr marL="91442" marR="91442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42" marR="91442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Q4’20-Q3’22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(@iwd-21wk49)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L="91434" marR="91434" marT="45676" marB="4567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SON &amp; MDT support</a:t>
                      </a:r>
                    </a:p>
                  </a:txBody>
                  <a:tcPr marL="91434" marR="91434" marT="45672" marB="4567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NLWB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55" marB="456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Q1’21-Q3’22</a:t>
                      </a:r>
                    </a:p>
                  </a:txBody>
                  <a:tcPr marL="91434" marR="91434" marT="45663" marB="4566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URLLC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phy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layer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Q2’21-Q2’22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</a:t>
                      </a:r>
                    </a:p>
                  </a:txBody>
                  <a:tcPr marL="91430" marR="91430" marT="45686" marB="45686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Q4’21</a:t>
                      </a:r>
                    </a:p>
                  </a:txBody>
                  <a:tcPr marL="91430" marR="91430" marT="45669" marB="4566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0" marR="91430"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Q3’21-Q1’22</a:t>
                      </a:r>
                    </a:p>
                  </a:txBody>
                  <a:tcPr marL="91430" marR="91430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270693500"/>
                  </a:ext>
                </a:extLst>
              </a:tr>
              <a:tr h="24377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Q3’21-Q3’22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support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Q4’20-Q2’22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3940950725"/>
                  </a:ext>
                </a:extLst>
              </a:tr>
              <a:tr h="24379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new/extended bands</a:t>
                      </a:r>
                    </a:p>
                  </a:txBody>
                  <a:tcPr marL="91434" marR="91434" marT="45689" marB="4568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4388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CA/DC band combinations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46" marR="91446" marT="45744" marB="4574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Q1’21-Q2’22</a:t>
                      </a:r>
                    </a:p>
                  </a:txBody>
                  <a:tcPr marL="91436" marR="91436" marT="45719" marB="4571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894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28.6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73322AFE-C5E8-442E-BFE6-FE79B6088A8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2021 tasks carried over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834996"/>
              </p:ext>
            </p:extLst>
          </p:nvPr>
        </p:nvGraphicFramePr>
        <p:xfrm>
          <a:off x="1251751" y="1193701"/>
          <a:ext cx="9676660" cy="536450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767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9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1563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71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03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575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57206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 &amp; Maintenance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May’22)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FR1 RF requirements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Q1’22-Q2’22</a:t>
                      </a:r>
                    </a:p>
                  </a:txBody>
                  <a:tcPr marL="91442" marR="91442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42" marR="91442" marT="45694" marB="45694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328867744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multi-SIM UE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924768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653284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 Test Work Item @RAN5#95-e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2844666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operation up to 71GHz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NR_ext_to_71GHz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;</a:t>
                      </a:r>
                      <a:r>
                        <a:rPr kumimoji="0" lang="nn-NO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no Test Work Item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84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4384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0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72.4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852391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2022</a:t>
            </a:r>
            <a:br>
              <a:rPr lang="en-US" altLang="en-US" dirty="0"/>
            </a:br>
            <a:r>
              <a:rPr lang="en-US" altLang="en-US" sz="3200" dirty="0"/>
              <a:t>Status of new 2022 tasks and maintenance tasks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Content Placeholder 2">
            <a:extLst>
              <a:ext uri="{FF2B5EF4-FFF2-40B4-BE49-F238E27FC236}">
                <a16:creationId xmlns:a16="http://schemas.microsoft.com/office/drawing/2014/main" id="{0780E46F-D08A-4426-8257-95F1BA63B6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11550"/>
            <a:ext cx="9101092" cy="5211192"/>
          </a:xfrm>
        </p:spPr>
        <p:txBody>
          <a:bodyPr/>
          <a:lstStyle/>
          <a:p>
            <a:pPr eaLnBrk="1" hangingPunct="1"/>
            <a:r>
              <a:rPr lang="en-US" altLang="en-US" sz="1800" dirty="0"/>
              <a:t>2022 workload is estimated at </a:t>
            </a:r>
            <a:r>
              <a:rPr lang="en-US" altLang="en-US" sz="1800" b="1" dirty="0"/>
              <a:t>101</a:t>
            </a:r>
            <a:r>
              <a:rPr lang="en-US" altLang="en-US" sz="1800" dirty="0"/>
              <a:t> person-months, see previous slides.</a:t>
            </a:r>
          </a:p>
          <a:p>
            <a:pPr eaLnBrk="1" hangingPunct="1"/>
            <a:r>
              <a:rPr lang="en-GB" altLang="en-US" sz="1800" dirty="0"/>
              <a:t>PCG#47/OP#46 approved the 3GPP funding of 58 person-months for 2022 TTCN tasks.</a:t>
            </a:r>
          </a:p>
          <a:p>
            <a:pPr eaLnBrk="1" hangingPunct="1"/>
            <a:r>
              <a:rPr lang="en-US" altLang="en-US" sz="1800" dirty="0"/>
              <a:t>CTIA/PTCRB and GCF have agreed to continue TF160 financial support in 2022.</a:t>
            </a:r>
          </a:p>
          <a:p>
            <a:pPr lvl="4"/>
            <a:endParaRPr lang="en-GB" altLang="en-US" sz="800" dirty="0"/>
          </a:p>
          <a:p>
            <a:pPr eaLnBrk="1" hangingPunct="1"/>
            <a:r>
              <a:rPr lang="en-GB" altLang="en-US" sz="1800" dirty="0"/>
              <a:t>Current commitments for 2022 are as follows: </a:t>
            </a:r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eaLnBrk="1" hangingPunct="1"/>
            <a:endParaRPr lang="en-US" altLang="en-US" sz="1800" dirty="0"/>
          </a:p>
          <a:p>
            <a:pPr lvl="4" eaLnBrk="1" hangingPunct="1"/>
            <a:endParaRPr lang="en-US" altLang="en-US" sz="800" dirty="0"/>
          </a:p>
          <a:p>
            <a:pPr eaLnBrk="1" hangingPunct="1"/>
            <a:r>
              <a:rPr lang="en-US" altLang="en-US" sz="1800" dirty="0"/>
              <a:t>3GPP companies / 3GPP MRPs committed to provide 17 person-months as voluntary contributions for 2022 TTCN development.</a:t>
            </a:r>
          </a:p>
          <a:p>
            <a:pPr eaLnBrk="1" hangingPunct="1"/>
            <a:r>
              <a:rPr lang="en-US" altLang="en-US" sz="1800" dirty="0">
                <a:sym typeface="Wingdings" panose="05000000000000000000" pitchFamily="2" charset="2"/>
              </a:rPr>
              <a:t>Total resources of 101 person-months  no estimated funding gap</a:t>
            </a:r>
            <a:r>
              <a:rPr lang="en-US" altLang="en-US" sz="1800" dirty="0"/>
              <a:t>.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B5E836F-818A-4AD1-B595-023FAF5906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9158239"/>
              </p:ext>
            </p:extLst>
          </p:nvPr>
        </p:nvGraphicFramePr>
        <p:xfrm>
          <a:off x="1659141" y="3005347"/>
          <a:ext cx="4064000" cy="1905000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47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89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PCG#47/OP#46 approved </a:t>
                      </a:r>
                    </a:p>
                    <a:p>
                      <a:pPr algn="l" fontAlgn="t"/>
                      <a:r>
                        <a:rPr lang="da-DK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(decision OP46/08)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MCX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3375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RACS, NPN,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IMSoNR</a:t>
                      </a:r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5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eCall</a:t>
                      </a:r>
                      <a:endParaRPr lang="en-GB" sz="105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4E8CA4D-18B5-4162-9BAB-0746BC1C5D3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5014899"/>
              </p:ext>
            </p:extLst>
          </p:nvPr>
        </p:nvGraphicFramePr>
        <p:xfrm>
          <a:off x="6067527" y="3001169"/>
          <a:ext cx="3798888" cy="1909178"/>
        </p:xfrm>
        <a:graphic>
          <a:graphicData uri="http://schemas.openxmlformats.org/drawingml/2006/table">
            <a:tbl>
              <a:tblPr/>
              <a:tblGrid>
                <a:gridCol w="13358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49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880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2802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73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5GS, V2X, NB-IoT, LCR TDD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359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0024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8492">
                <a:tc>
                  <a:txBody>
                    <a:bodyPr/>
                    <a:lstStyle/>
                    <a:p>
                      <a:pPr algn="l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2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2802">
                <a:tc>
                  <a:txBody>
                    <a:bodyPr/>
                    <a:lstStyle/>
                    <a:p>
                      <a:pPr algn="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5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2544885-0DFB-4F47-BD41-8F06993426AB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2022</a:t>
            </a:r>
            <a:br>
              <a:rPr lang="en-US" altLang="en-US" dirty="0"/>
            </a:br>
            <a:r>
              <a:rPr lang="en-US" altLang="en-US" sz="3200" dirty="0"/>
              <a:t>Status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2022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4864963"/>
            <a:ext cx="8976414" cy="174002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five TTCN-3 full deliveries.</a:t>
            </a:r>
          </a:p>
          <a:p>
            <a:pPr lvl="1"/>
            <a:r>
              <a:rPr lang="en-GB" altLang="en-US" sz="1600" dirty="0">
                <a:solidFill>
                  <a:srgbClr val="C00000"/>
                </a:solidFill>
              </a:rPr>
              <a:t>Q3/Q4 dates tentative: dependent on RAN/RAN5 meetings being physical or electronic (TBC).</a:t>
            </a:r>
          </a:p>
          <a:p>
            <a:r>
              <a:rPr lang="en-GB" altLang="en-US" sz="1800" dirty="0"/>
              <a:t> Type definitions baseline upgrade to 3GPP Release 17 required in 2022: </a:t>
            </a:r>
          </a:p>
          <a:p>
            <a:pPr lvl="1"/>
            <a:r>
              <a:rPr lang="en-GB" altLang="en-US" sz="1600" dirty="0"/>
              <a:t>Rel-17 Stage3 freeze </a:t>
            </a:r>
            <a:r>
              <a:rPr lang="en-GB" altLang="en-US" sz="1600" dirty="0">
                <a:solidFill>
                  <a:srgbClr val="0000FF"/>
                </a:solidFill>
              </a:rPr>
              <a:t>achieved</a:t>
            </a:r>
            <a:r>
              <a:rPr lang="en-GB" altLang="en-US" sz="1600" dirty="0"/>
              <a:t> by 3GPP in March 2022.</a:t>
            </a:r>
          </a:p>
          <a:p>
            <a:pPr lvl="1"/>
            <a:r>
              <a:rPr lang="en-GB" altLang="en-US" sz="1600" dirty="0"/>
              <a:t>Rel-17 ASN.1 freeze scheduled by 3GPP in June 2022.</a:t>
            </a:r>
            <a:endParaRPr lang="en-GB" altLang="en-US" sz="1400" dirty="0">
              <a:solidFill>
                <a:srgbClr val="0000FF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D17EBFD-38C5-4FA3-A89B-0867A8C071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805940"/>
              </p:ext>
            </p:extLst>
          </p:nvPr>
        </p:nvGraphicFramePr>
        <p:xfrm>
          <a:off x="1109710" y="1393478"/>
          <a:ext cx="8754671" cy="3427095"/>
        </p:xfrm>
        <a:graphic>
          <a:graphicData uri="http://schemas.openxmlformats.org/drawingml/2006/table">
            <a:tbl>
              <a:tblPr/>
              <a:tblGrid>
                <a:gridCol w="942630">
                  <a:extLst>
                    <a:ext uri="{9D8B030D-6E8A-4147-A177-3AD203B41FA5}">
                      <a16:colId xmlns:a16="http://schemas.microsoft.com/office/drawing/2014/main" val="835834726"/>
                    </a:ext>
                  </a:extLst>
                </a:gridCol>
                <a:gridCol w="1303971">
                  <a:extLst>
                    <a:ext uri="{9D8B030D-6E8A-4147-A177-3AD203B41FA5}">
                      <a16:colId xmlns:a16="http://schemas.microsoft.com/office/drawing/2014/main" val="1166048309"/>
                    </a:ext>
                  </a:extLst>
                </a:gridCol>
                <a:gridCol w="1272549">
                  <a:extLst>
                    <a:ext uri="{9D8B030D-6E8A-4147-A177-3AD203B41FA5}">
                      <a16:colId xmlns:a16="http://schemas.microsoft.com/office/drawing/2014/main" val="293935959"/>
                    </a:ext>
                  </a:extLst>
                </a:gridCol>
                <a:gridCol w="1366812">
                  <a:extLst>
                    <a:ext uri="{9D8B030D-6E8A-4147-A177-3AD203B41FA5}">
                      <a16:colId xmlns:a16="http://schemas.microsoft.com/office/drawing/2014/main" val="1886059072"/>
                    </a:ext>
                  </a:extLst>
                </a:gridCol>
                <a:gridCol w="1637819">
                  <a:extLst>
                    <a:ext uri="{9D8B030D-6E8A-4147-A177-3AD203B41FA5}">
                      <a16:colId xmlns:a16="http://schemas.microsoft.com/office/drawing/2014/main" val="974175158"/>
                    </a:ext>
                  </a:extLst>
                </a:gridCol>
                <a:gridCol w="2230890">
                  <a:extLst>
                    <a:ext uri="{9D8B030D-6E8A-4147-A177-3AD203B41FA5}">
                      <a16:colId xmlns:a16="http://schemas.microsoft.com/office/drawing/2014/main" val="2072106127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 err="1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62421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493531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25-Mar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14611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14-Apr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CAG#70 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(19-22 Apr)</a:t>
                      </a:r>
                      <a:endParaRPr lang="en-GB" sz="1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67789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06-May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PVG#97 (10-12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30396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wk23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02606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CAG#71 (26-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29</a:t>
                      </a:r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38994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wk33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12-Aug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PVG#98 (16-18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4552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12-Sep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16-Sep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66392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CAG#72 (18-</a:t>
                      </a:r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21</a:t>
                      </a:r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17114503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19-Oct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Rel-17</a:t>
                      </a:r>
                      <a:b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Rel-17 Sep'22 baseline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6927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04-Nov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PTCRB PVG#99 (8-10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908001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613644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28-Nov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85431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05-Dec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952710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le 2">
            <a:extLst>
              <a:ext uri="{FF2B5EF4-FFF2-40B4-BE49-F238E27FC236}">
                <a16:creationId xmlns:a16="http://schemas.microsoft.com/office/drawing/2014/main" id="{FB946077-6A0C-4F12-AE3B-AC26B7F9ED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05" y="33338"/>
            <a:ext cx="9294920" cy="1143000"/>
          </a:xfrm>
        </p:spPr>
        <p:txBody>
          <a:bodyPr/>
          <a:lstStyle/>
          <a:p>
            <a:r>
              <a:rPr lang="en-GB" altLang="en-US" dirty="0"/>
              <a:t>5GS Rel-15 – Protocol test case numbers</a:t>
            </a:r>
            <a:br>
              <a:rPr lang="en-GB" altLang="en-US" dirty="0"/>
            </a:br>
            <a:r>
              <a:rPr lang="en-GB" altLang="en-US" sz="3200" dirty="0"/>
              <a:t>Before RAN5#95-e</a:t>
            </a:r>
            <a:endParaRPr lang="en-GB" altLang="en-US" dirty="0"/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:a16="http://schemas.microsoft.com/office/drawing/2014/main" id="{F878BF30-6A8B-4280-922F-C822085395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1823587"/>
              </p:ext>
            </p:extLst>
          </p:nvPr>
        </p:nvGraphicFramePr>
        <p:xfrm>
          <a:off x="2078037" y="1540448"/>
          <a:ext cx="8035925" cy="4734353"/>
        </p:xfrm>
        <a:graphic>
          <a:graphicData uri="http://schemas.openxmlformats.org/drawingml/2006/table">
            <a:tbl>
              <a:tblPr/>
              <a:tblGrid>
                <a:gridCol w="158655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5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242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5688"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5GS Rel-15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TCs #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Details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E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4388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NR/5GC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2)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449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:	60,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 	81,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107,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5GC: 	57,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Multilayer: 33,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IMS: 	101,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POS: 	10.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4047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EN-DC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3)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125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L2:	71,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RRC: 	51,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EPC: 	3, </a:t>
                      </a:r>
                    </a:p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IMS, POS: 	none.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44737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 </a:t>
                      </a:r>
                    </a:p>
                    <a:p>
                      <a:pPr algn="l" fontAlgn="t"/>
                      <a:r>
                        <a:rPr lang="en-GB" sz="18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(5G option 4) 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35</a:t>
                      </a:r>
                      <a:endParaRPr lang="en-GB" sz="1600" b="1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1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L2:	2,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 RRC: 	33, 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6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IdleMode</a:t>
                      </a:r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5GC, Multilayer, IMS, POS: none.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8924">
                <a:tc>
                  <a:txBody>
                    <a:bodyPr/>
                    <a:lstStyle/>
                    <a:p>
                      <a:pPr algn="l" fontAlgn="t"/>
                      <a:r>
                        <a:rPr lang="en-GB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TOTAL: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609</a:t>
                      </a: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6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en-GB" sz="1600" b="0" i="1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751" marR="4751" marT="951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76A3D22C-ADA5-49D2-8486-33C02C29F8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2709"/>
              </p:ext>
            </p:extLst>
          </p:nvPr>
        </p:nvGraphicFramePr>
        <p:xfrm>
          <a:off x="408372" y="1708612"/>
          <a:ext cx="11043820" cy="316989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019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504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368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03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45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299177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Potential Candidate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</a:t>
                      </a: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 Item Code / Status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new band 103</a:t>
                      </a:r>
                    </a:p>
                  </a:txBody>
                  <a:tcPr marL="91442" marR="91442" marT="45685" marB="4568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LTE_upper_700MHz_A-UEConTest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7953621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NR_UDC-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8262776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22113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transmissions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2002790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465008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support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 system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4703023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TBD / 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New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57836070"/>
                  </a:ext>
                </a:extLst>
              </a:tr>
            </a:tbl>
          </a:graphicData>
        </a:graphic>
      </p:graphicFrame>
      <p:sp>
        <p:nvSpPr>
          <p:cNvPr id="4" name="Title 1">
            <a:extLst>
              <a:ext uri="{FF2B5EF4-FFF2-40B4-BE49-F238E27FC236}">
                <a16:creationId xmlns:a16="http://schemas.microsoft.com/office/drawing/2014/main" id="{E8EE9566-CBD7-4692-827D-72B24C80C92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1010414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workplan: 2023 early candidates</a:t>
            </a:r>
            <a:br>
              <a:rPr lang="en-US" altLang="en-US" dirty="0"/>
            </a:br>
            <a:r>
              <a:rPr lang="en-US" altLang="en-US" sz="3200" dirty="0"/>
              <a:t>WIs with no 2022 budget, candidate for 2023 budgeting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6748155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915088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739287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9069734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66540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738423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847910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97467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660877" y="714338"/>
            <a:ext cx="489595" cy="8089807"/>
          </a:xfrm>
          <a:prstGeom prst="leftBrac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891301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chemeClr val="bg1">
                    <a:lumMod val="75000"/>
                  </a:schemeClr>
                </a:solidFill>
              </a:rPr>
              <a:t>scope of this report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3944966-98F6-46B8-9475-58B6BFFACB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78635"/>
            <a:ext cx="12142434" cy="20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3804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47060"/>
            <a:ext cx="10315852" cy="5157926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NE-DC: endorsed NE-DC L3 test model updates.</a:t>
            </a:r>
          </a:p>
          <a:p>
            <a:pPr lvl="2" eaLnBrk="1" hangingPunct="1"/>
            <a:r>
              <a:rPr lang="en-GB" altLang="en-US" dirty="0"/>
              <a:t>Endorsed handling of PDCP duplication in the 5G Layer3 Test Models.</a:t>
            </a:r>
          </a:p>
          <a:p>
            <a:pPr lvl="2" eaLnBrk="1" hangingPunct="1"/>
            <a:r>
              <a:rPr lang="en-GB" altLang="en-US" dirty="0"/>
              <a:t>Intra-NR inter-cell CA handover procedure: endorsed TTCN test sequence updates.</a:t>
            </a:r>
          </a:p>
          <a:p>
            <a:pPr lvl="1" eaLnBrk="1" hangingPunct="1"/>
            <a:r>
              <a:rPr lang="en-GB" altLang="en-US" sz="2000" b="1" dirty="0"/>
              <a:t>Rel-16: </a:t>
            </a:r>
          </a:p>
          <a:p>
            <a:pPr lvl="2" eaLnBrk="1" hangingPunct="1"/>
            <a:r>
              <a:rPr lang="en-GB" altLang="en-US" dirty="0"/>
              <a:t>NR </a:t>
            </a:r>
            <a:r>
              <a:rPr lang="en-GB" altLang="en-US" dirty="0" err="1"/>
              <a:t>IIoT</a:t>
            </a:r>
            <a:r>
              <a:rPr lang="en-GB" altLang="en-US" dirty="0"/>
              <a:t>: endorsed new NR PDCP test model for NR CA (3CC) PDCP duplication testing.</a:t>
            </a:r>
          </a:p>
          <a:p>
            <a:pPr lvl="2" eaLnBrk="1" hangingPunct="1"/>
            <a:r>
              <a:rPr lang="en-GB" altLang="en-US" dirty="0"/>
              <a:t>5G V2X: endorsed updated test model &amp; ASPs.</a:t>
            </a:r>
          </a:p>
          <a:p>
            <a:pPr lvl="1" eaLnBrk="1" hangingPunct="1"/>
            <a:r>
              <a:rPr lang="en-GB" altLang="en-US" sz="2000" dirty="0"/>
              <a:t>Prose CRs to TS 38.523-3 proposed at RAN5#95-e for the above.</a:t>
            </a:r>
          </a:p>
          <a:p>
            <a:pPr lvl="2" eaLnBrk="1" hangingPunct="1"/>
            <a:endParaRPr lang="en-GB" altLang="en-US" sz="1600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Rel-16 NR positioning: endorsed NR test model &amp; ASP updates for </a:t>
            </a:r>
            <a:r>
              <a:rPr lang="en-GB" altLang="en-US" sz="2000" dirty="0" err="1"/>
              <a:t>posSIBs</a:t>
            </a:r>
            <a:r>
              <a:rPr lang="en-GB" altLang="en-US" sz="2000" dirty="0"/>
              <a:t> broadcast support.</a:t>
            </a:r>
          </a:p>
          <a:p>
            <a:pPr lvl="1" eaLnBrk="1" hangingPunct="1"/>
            <a:r>
              <a:rPr lang="en-GB" altLang="en-US" sz="2000" dirty="0"/>
              <a:t>Prose CR to TS 38.523-3 proposed at RAN5#95-e for the above.</a:t>
            </a:r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0831" y="1464816"/>
            <a:ext cx="10289219" cy="5140170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Endorsed test model update for NB-IoT in-band with different PCI.</a:t>
            </a:r>
          </a:p>
          <a:p>
            <a:pPr lvl="1" eaLnBrk="1" hangingPunct="1"/>
            <a:r>
              <a:rPr lang="en-GB" altLang="en-US" sz="2000" dirty="0"/>
              <a:t>Prose CR to TS 36.523-3 proposed at RAN5#95-e for the above.</a:t>
            </a:r>
          </a:p>
          <a:p>
            <a:pPr eaLnBrk="1" hangingPunct="1"/>
            <a:endParaRPr lang="en-GB" altLang="en-US" sz="2400" b="1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b="1" dirty="0"/>
              <a:t>MCPTT: </a:t>
            </a:r>
          </a:p>
          <a:p>
            <a:pPr lvl="2" eaLnBrk="1" hangingPunct="1"/>
            <a:r>
              <a:rPr lang="en-GB" altLang="en-US" dirty="0"/>
              <a:t>Discussed potential MCX core specs issues related to Session Id for Call Establishment. Relevant 3GPP WG(s) to be contacted.</a:t>
            </a:r>
          </a:p>
          <a:p>
            <a:pPr lvl="1" eaLnBrk="1" hangingPunct="1"/>
            <a:r>
              <a:rPr lang="en-GB" altLang="en-US" sz="2000" b="1" dirty="0" err="1"/>
              <a:t>MCVideo</a:t>
            </a:r>
            <a:r>
              <a:rPr lang="en-GB" altLang="en-US" sz="2000" b="1" dirty="0"/>
              <a:t>: </a:t>
            </a:r>
          </a:p>
          <a:p>
            <a:pPr lvl="2" eaLnBrk="1" hangingPunct="1"/>
            <a:r>
              <a:rPr lang="en-GB" altLang="en-US" dirty="0"/>
              <a:t>Discussed various potential MCX core specs &amp; test specs issues related to </a:t>
            </a:r>
            <a:r>
              <a:rPr lang="en-GB" altLang="en-US" dirty="0" err="1"/>
              <a:t>MCVideo</a:t>
            </a:r>
            <a:r>
              <a:rPr lang="en-GB" altLang="en-US" dirty="0"/>
              <a:t>. Relevant 3GPP WG(s) to be contacted.</a:t>
            </a:r>
          </a:p>
          <a:p>
            <a:pPr lvl="1" eaLnBrk="1" hangingPunct="1"/>
            <a:r>
              <a:rPr lang="en-GB" altLang="en-US" sz="2000" dirty="0"/>
              <a:t>Prose CRs to TS 36.579-x proposed at RAN5#95-e for the above.</a:t>
            </a:r>
            <a:endParaRPr lang="en-US" altLang="en-US" sz="1800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#57 (29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Apr’22)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735027537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March to May’22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sz="2400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mobility enhancements</a:t>
            </a:r>
          </a:p>
          <a:p>
            <a:pPr lvl="2"/>
            <a:r>
              <a:rPr lang="en-GB" altLang="en-US" sz="1600" dirty="0"/>
              <a:t>Network slicing enhancements</a:t>
            </a:r>
          </a:p>
          <a:p>
            <a:pPr lvl="1"/>
            <a:r>
              <a:rPr lang="fr-FR" altLang="en-US" sz="1800" b="1" dirty="0"/>
              <a:t>LTE Rel-14: </a:t>
            </a:r>
          </a:p>
          <a:p>
            <a:pPr lvl="2"/>
            <a:r>
              <a:rPr lang="fr-FR" altLang="en-US" sz="1600" dirty="0"/>
              <a:t>IMS </a:t>
            </a:r>
            <a:r>
              <a:rPr lang="fr-FR" altLang="en-US" sz="1600" dirty="0" err="1"/>
              <a:t>eCall</a:t>
            </a:r>
            <a:r>
              <a:rPr lang="fr-FR" altLang="en-US" sz="1600" dirty="0"/>
              <a:t> over LTE</a:t>
            </a:r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/>
              <a:t>MCPTT on-NW group &amp; private calls</a:t>
            </a:r>
            <a:endParaRPr lang="en-GB" altLang="en-US" sz="1400" b="1" dirty="0">
              <a:solidFill>
                <a:srgbClr val="0000FF"/>
              </a:solidFill>
            </a:endParaRPr>
          </a:p>
          <a:p>
            <a:endParaRPr lang="en-GB" altLang="en-US" sz="1600" dirty="0"/>
          </a:p>
          <a:p>
            <a:pPr lvl="2"/>
            <a:endParaRPr lang="en-GB" altLang="en-US" sz="1800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sz="2400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single carrier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r>
              <a:rPr lang="fr-FR" altLang="en-US" sz="1600" dirty="0"/>
              <a:t>NR/5GC NR-DC</a:t>
            </a: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RACS</a:t>
            </a:r>
          </a:p>
          <a:p>
            <a:pPr lvl="2"/>
            <a:r>
              <a:rPr lang="en-GB" altLang="en-US" sz="1600" dirty="0"/>
              <a:t>NR SON/MDT</a:t>
            </a:r>
          </a:p>
          <a:p>
            <a:pPr lvl="2"/>
            <a:r>
              <a:rPr lang="en-GB" altLang="en-US" sz="1600" dirty="0"/>
              <a:t>NR UE power saving</a:t>
            </a:r>
          </a:p>
          <a:p>
            <a:pPr lvl="1"/>
            <a:r>
              <a:rPr lang="fr-FR" altLang="en-US" sz="1800" b="1" dirty="0"/>
              <a:t>IMS over NR/5GC: </a:t>
            </a:r>
          </a:p>
          <a:p>
            <a:pPr lvl="2"/>
            <a:r>
              <a:rPr lang="en-GB" altLang="en-US" sz="1600" dirty="0"/>
              <a:t>Supplementary</a:t>
            </a:r>
            <a:r>
              <a:rPr lang="fr-FR" altLang="en-US" sz="1600" dirty="0"/>
              <a:t> services</a:t>
            </a:r>
            <a:endParaRPr lang="en-GB" altLang="en-US" sz="1600" dirty="0"/>
          </a:p>
          <a:p>
            <a:pPr lvl="2"/>
            <a:r>
              <a:rPr lang="en-GB" altLang="en-US" sz="1600" dirty="0"/>
              <a:t>IMS emergency</a:t>
            </a:r>
            <a:endParaRPr lang="en-US" altLang="en-US" sz="1600" dirty="0"/>
          </a:p>
          <a:p>
            <a:pPr lvl="1"/>
            <a:r>
              <a:rPr lang="fr-FR" altLang="en-US" sz="1800" b="1" dirty="0"/>
              <a:t>POS: </a:t>
            </a:r>
          </a:p>
          <a:p>
            <a:pPr lvl="2"/>
            <a:r>
              <a:rPr lang="fr-FR" altLang="en-US" sz="1600" dirty="0"/>
              <a:t>Rel-16 NR </a:t>
            </a:r>
            <a:r>
              <a:rPr lang="en-GB" altLang="en-US" sz="1600" dirty="0"/>
              <a:t>positioning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533232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sz="2400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1800" b="1" dirty="0"/>
              <a:t>5GS Rel-15: </a:t>
            </a:r>
          </a:p>
          <a:p>
            <a:pPr lvl="2"/>
            <a:r>
              <a:rPr lang="fr-FR" altLang="en-US" sz="1600" dirty="0"/>
              <a:t>NR/5GC NE-DC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1"/>
            <a:r>
              <a:rPr lang="fr-FR" altLang="en-US" sz="1800" b="1" dirty="0"/>
              <a:t>5GS Rel-16: </a:t>
            </a:r>
          </a:p>
          <a:p>
            <a:pPr lvl="2"/>
            <a:r>
              <a:rPr lang="en-GB" altLang="en-US" sz="1600" dirty="0"/>
              <a:t>NR URLLC </a:t>
            </a:r>
            <a:r>
              <a:rPr lang="en-GB" altLang="en-US" sz="1600" dirty="0" err="1"/>
              <a:t>phy</a:t>
            </a:r>
            <a:r>
              <a:rPr lang="en-GB" altLang="en-US" sz="1600" dirty="0"/>
              <a:t> layer </a:t>
            </a:r>
            <a:r>
              <a:rPr lang="en-GB" altLang="en-US" sz="1600" dirty="0" err="1"/>
              <a:t>enh</a:t>
            </a:r>
            <a:r>
              <a:rPr lang="en-GB" altLang="en-US" sz="1600" dirty="0"/>
              <a:t>.</a:t>
            </a:r>
          </a:p>
          <a:p>
            <a:pPr lvl="2"/>
            <a:r>
              <a:rPr lang="en-GB" altLang="en-US" sz="1600" dirty="0"/>
              <a:t>NR </a:t>
            </a:r>
            <a:r>
              <a:rPr lang="en-GB" altLang="en-US" sz="1600" dirty="0" err="1"/>
              <a:t>IIoT</a:t>
            </a:r>
            <a:endParaRPr lang="en-GB" altLang="en-US" sz="1600" dirty="0"/>
          </a:p>
          <a:p>
            <a:pPr lvl="1"/>
            <a:r>
              <a:rPr lang="en-US" altLang="en-US" sz="1800" b="1" dirty="0"/>
              <a:t>Mission Critical over LTE:</a:t>
            </a:r>
          </a:p>
          <a:p>
            <a:pPr lvl="2"/>
            <a:r>
              <a:rPr lang="en-US" altLang="en-US" sz="1600" dirty="0" err="1"/>
              <a:t>MCData</a:t>
            </a:r>
            <a:endParaRPr lang="en-US" altLang="en-US" sz="1600" dirty="0"/>
          </a:p>
          <a:p>
            <a:pPr lvl="2"/>
            <a:r>
              <a:rPr lang="en-US" altLang="en-US" sz="1600" dirty="0" err="1"/>
              <a:t>MCVideo</a:t>
            </a:r>
            <a:endParaRPr lang="en-US" altLang="en-US" sz="1600" dirty="0"/>
          </a:p>
          <a:p>
            <a:pPr lvl="2"/>
            <a:endParaRPr lang="en-GB" altLang="en-US" sz="1600" dirty="0"/>
          </a:p>
          <a:p>
            <a:pPr lvl="2"/>
            <a:endParaRPr lang="en-GB" altLang="en-US" sz="1800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>
            <a:extLst>
              <a:ext uri="{FF2B5EF4-FFF2-40B4-BE49-F238E27FC236}">
                <a16:creationId xmlns:a16="http://schemas.microsoft.com/office/drawing/2014/main" id="{D35366E3-3CE1-4FAA-867F-220E86F675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86248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</a:t>
            </a:r>
            <a:r>
              <a:rPr lang="en-US" altLang="en-US" sz="3200" dirty="0">
                <a:sym typeface="Wingdings" panose="05000000000000000000" pitchFamily="2" charset="2"/>
              </a:rPr>
              <a:t> </a:t>
            </a:r>
            <a:r>
              <a:rPr lang="en-US" altLang="en-US" sz="3200" dirty="0"/>
              <a:t>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5E03F638-7C1E-4B4E-839B-3F102CFBFE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89076"/>
            <a:ext cx="9101091" cy="5120346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CAF6AE-83C6-45ED-9A06-024BF901EC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959865"/>
              </p:ext>
            </p:extLst>
          </p:nvPr>
        </p:nvGraphicFramePr>
        <p:xfrm>
          <a:off x="1109707" y="2120018"/>
          <a:ext cx="9772557" cy="10792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584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3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5020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682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707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601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8" marB="4572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064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Inter-RAT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97" marB="4539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WI-513</a:t>
                      </a:r>
                    </a:p>
                  </a:txBody>
                  <a:tcPr marL="91450" marR="91450" marT="45402" marB="454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38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16/16 ; Prio2: 22/22</a:t>
                      </a:r>
                    </a:p>
                  </a:txBody>
                  <a:tcPr marT="45522" marB="4552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30448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3440102"/>
              </p:ext>
            </p:extLst>
          </p:nvPr>
        </p:nvGraphicFramePr>
        <p:xfrm>
          <a:off x="1109709" y="1915411"/>
          <a:ext cx="9972583" cy="368583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AS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 / 158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88/96 ; Prio2: 56/62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8/11 ; Prio2: 1/2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 / 72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32/32 ; Prio2: 37/40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013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/ 31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13/16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9/13 ; Prio2: 0/4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Intra-NR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WI-517_A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 / 30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+14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21/24 ; Prio2: 5/6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2371293458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RACS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781002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MCPTT: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564167"/>
              </p:ext>
            </p:extLst>
          </p:nvPr>
        </p:nvGraphicFramePr>
        <p:xfrm>
          <a:off x="1118587" y="1923555"/>
          <a:ext cx="9945949" cy="43386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(GSMA IR.92)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WI-103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 / 51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SMS over IMS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emergency over LTE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WI-154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 / 35</a:t>
                      </a:r>
                      <a:endParaRPr kumimoji="0" lang="en-GB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2" marB="4570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WI-166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VoWiFi (GSMA IR.51)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WI-267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/ 22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5/9 ; Prio2: 13/13</a:t>
                      </a:r>
                    </a:p>
                  </a:txBody>
                  <a:tcPr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VoLTE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CAT-M1 (GSMA NG.108)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WI-283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11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05" marB="4550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J.15.5(TIR)</a:t>
                      </a:r>
                    </a:p>
                  </a:txBody>
                  <a:tcPr marT="45651" marB="45651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 over CAT-M1 (GSMA NG.108)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511" marB="4551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WI-128M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516" marB="4551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J.18.1(MO SMS)</a:t>
                      </a: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 / 49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35/46 ; Prio2: 0/3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 / 96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21/21 ; Prio2: 37/75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723120"/>
              </p:ext>
            </p:extLst>
          </p:nvPr>
        </p:nvGraphicFramePr>
        <p:xfrm>
          <a:off x="1118586" y="1838798"/>
          <a:ext cx="9691252" cy="439656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1859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506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372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326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820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02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8.4.5.4(LTE to HRPD HO)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LTE/UMTS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WI-167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45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 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13.1.21(emergency call)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8.6.5.3(MDT RLF logging)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452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8.6.5.2(MDT RLF logging)</a:t>
                      </a:r>
                    </a:p>
                  </a:txBody>
                  <a:tcPr marT="45730" marB="45730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2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71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22.1.1.M2, 22.4.26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iWD-003</a:t>
                      </a: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L2 latency reduction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WI-306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2099055594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65425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15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Feb --&gt; 3</a:t>
            </a:r>
            <a:r>
              <a:rPr lang="en-US" altLang="en-US" sz="3200" baseline="30000" dirty="0"/>
              <a:t>rd</a:t>
            </a:r>
            <a:r>
              <a:rPr lang="en-US" altLang="en-US" sz="3200" dirty="0"/>
              <a:t> May’22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7456</TotalTime>
  <Words>3085</Words>
  <Application>Microsoft Office PowerPoint</Application>
  <PresentationFormat>Widescreen</PresentationFormat>
  <Paragraphs>1024</Paragraphs>
  <Slides>17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(pre-RAN5#95-e)</vt:lpstr>
      <vt:lpstr>PowerPoint Presentation</vt:lpstr>
      <vt:lpstr>PowerPoint Presentation</vt:lpstr>
      <vt:lpstr>PowerPoint Presentation</vt:lpstr>
      <vt:lpstr>TTCN development  Progress for period: March to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TTCN verification Progress for period: 15th Feb --&gt; 3rd May’22</vt:lpstr>
      <vt:lpstr>PowerPoint Presentation</vt:lpstr>
      <vt:lpstr>PowerPoint Presentation</vt:lpstr>
      <vt:lpstr>PowerPoint Presentation</vt:lpstr>
      <vt:lpstr>Annexes</vt:lpstr>
      <vt:lpstr>TTCN deliveries and baseline 2022 schedule</vt:lpstr>
      <vt:lpstr>5GS Rel-15 – Protocol test case numbers Before RAN5#95-e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666</cp:revision>
  <cp:lastPrinted>2022-05-03T13:15:30Z</cp:lastPrinted>
  <dcterms:created xsi:type="dcterms:W3CDTF">2010-02-05T13:52:04Z</dcterms:created>
  <dcterms:modified xsi:type="dcterms:W3CDTF">2022-05-04T12:45:53Z</dcterms:modified>
  <cp:contentStatus>Template 2017</cp:contentStatus>
</cp:coreProperties>
</file>