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808" r:id="rId4"/>
    <p:sldId id="811" r:id="rId5"/>
    <p:sldId id="809" r:id="rId6"/>
    <p:sldId id="810" r:id="rId7"/>
    <p:sldId id="837" r:id="rId8"/>
    <p:sldId id="838" r:id="rId9"/>
    <p:sldId id="839" r:id="rId10"/>
    <p:sldId id="840" r:id="rId11"/>
    <p:sldId id="841" r:id="rId12"/>
    <p:sldId id="842" r:id="rId13"/>
    <p:sldId id="768" r:id="rId14"/>
    <p:sldId id="340" r:id="rId15"/>
    <p:sldId id="843" r:id="rId16"/>
    <p:sldId id="845" r:id="rId17"/>
    <p:sldId id="844" r:id="rId18"/>
  </p:sldIdLst>
  <p:sldSz cx="9144000" cy="6858000" type="screen4x3"/>
  <p:notesSz cx="6888163" cy="10020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7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008000"/>
    <a:srgbClr val="FFCC99"/>
    <a:srgbClr val="006600"/>
    <a:srgbClr val="0033CC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73" autoAdjust="0"/>
    <p:restoredTop sz="92659" autoAdjust="0"/>
  </p:normalViewPr>
  <p:slideViewPr>
    <p:cSldViewPr snapToGrid="0">
      <p:cViewPr varScale="1">
        <p:scale>
          <a:sx n="94" d="100"/>
          <a:sy n="94" d="100"/>
        </p:scale>
        <p:origin x="205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83CD32-6C0F-4CDA-BD6A-F5DB8B3EE7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D61A4C-4A93-4CF5-8543-84900B69D4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C49BC4A-3A5F-4CCA-9253-DE6D205CE39B}" type="datetime1">
              <a:rPr lang="en-US"/>
              <a:pPr>
                <a:defRPr/>
              </a:pPr>
              <a:t>11/28/2021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643781A-1A23-4C04-9BC1-45CFC209D1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FC20A7-BB82-4AF0-8750-892E5B4F2A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978978-FA77-43DA-ABB3-039E0AF512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6BFDB4-7F2A-4687-9A1F-33C96C0EC9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34DA12-B9BE-45B4-82F6-DBCD6DB7D8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C1D67BE-FD26-46EA-B65C-2C5698FADF84}" type="datetime1">
              <a:rPr lang="en-US"/>
              <a:pPr>
                <a:defRPr/>
              </a:pPr>
              <a:t>11/28/2021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BA2E8B6-F68D-4B82-BF04-CB54CAF7A9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47713"/>
            <a:ext cx="5011737" cy="3760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41ED55-175B-4880-98F9-6CEBD3F953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60913"/>
            <a:ext cx="5049837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51DA1A-C6ED-4523-8CAF-47FA956F78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21620B4-4F4B-4A4C-A27D-5ED790928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172D701-4E94-4E95-B807-392206799C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480D1EE-8518-4340-9D3A-D26183A4B8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88" indent="-28733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4113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62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68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40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512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84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DC5814-02C0-4017-9BA8-8FB8DE31B31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944737-85F5-4AB8-93F9-F0F6E88B1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47713"/>
            <a:ext cx="5014912" cy="3762375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F17194-C60B-45D5-B2E7-6E87122C9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7575" y="4762500"/>
            <a:ext cx="5053013" cy="4508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 smtClean="0">
                <a:latin typeface="Times New Roman" panose="02020603050405020304" pitchFamily="18" charset="0"/>
              </a:rPr>
              <a:pPr/>
              <a:t>17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The TTCN of all test cases is ready for verification. </a:t>
            </a:r>
          </a:p>
          <a:p>
            <a:r>
              <a:rPr lang="en-GB" altLang="en-US"/>
              <a:t>Progressed: TTCN development ongoing, not yet completed. </a:t>
            </a:r>
          </a:p>
          <a:p>
            <a:r>
              <a:rPr lang="en-GB" altLang="en-US"/>
              <a:t>Started: TTCN development has started since last report. </a:t>
            </a:r>
          </a:p>
          <a:p>
            <a:r>
              <a:rPr lang="en-GB" altLang="en-US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01B1E16-8BC0-4EC8-97F4-9164822390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BC1EBA42-B495-45ED-8AC7-D0A4674FA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2020 will only be completed in 2021 due to a</a:t>
            </a:r>
            <a:r>
              <a:rPr lang="en-GB" altLang="en-US" sz="1400"/>
              <a:t>vailability of prose late in CY2020,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D6886B1-7852-4C68-A064-8731CDD70C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5F0ACE6-CAAC-4C5D-8065-24C91760D564}" type="slidenum">
              <a:rPr lang="en-US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8302B4F-F620-466B-ACB8-36395F3E4A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FFD2D4C-AAC1-47C5-99F3-DB53F8CD8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725FB3C-A667-4A91-853A-7D95B22F0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D2D7420-71C4-4B46-869E-615D15704A34}" type="slidenum">
              <a:rPr lang="en-US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6F3B12F-D26D-4EBF-89DF-5D51FF7425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6th to 17th December 2021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CAAA61F7-5861-479D-AE11-960DF4F79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RP-212652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04573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1149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7744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361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6FDDFA51-B751-4DEB-89F0-325E19BD86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EF7E9FD-71B9-448B-8DDF-7D7E550DA9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8122C26-0B30-4989-88C0-35CEBB534F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573CF-18C3-47E9-8C42-8FF32D8703A1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RAN#94-e December 2021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284474-5A9F-43BC-9F3F-09B9D920DB1D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C0CA9FA-F808-42E6-ACC8-0F125D56ECB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879A80A-87F6-4799-A0D4-2B737BB816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1A59F26-8648-47EE-ADEB-6FBDAE3557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>
            <a:extLst>
              <a:ext uri="{FF2B5EF4-FFF2-40B4-BE49-F238E27FC236}">
                <a16:creationId xmlns:a16="http://schemas.microsoft.com/office/drawing/2014/main" id="{6EF73C78-862F-40FE-A202-7EB9563116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6" r:id="rId1"/>
    <p:sldLayoutId id="2147484874" r:id="rId2"/>
    <p:sldLayoutId id="2147484875" r:id="rId3"/>
    <p:sldLayoutId id="214748487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ACC77BBF-E629-469C-8B9F-1D7A32ABC9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20431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/>
              <a:t>MCC TF160</a:t>
            </a:r>
            <a:br>
              <a:rPr lang="en-US" sz="6000" b="1" dirty="0"/>
            </a:br>
            <a:r>
              <a:rPr lang="en-US" sz="60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B26B4ACE-65F1-40A3-9387-A13D188B34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Olivier Genoud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Task Force 160 Leader, 3GPP MCC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B9C81846-5A67-4E74-AF79-F0A7E15D3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/>
              <a:t>Preparing for 2022 TTCN Work</a:t>
            </a:r>
            <a:endParaRPr lang="en-US" altLang="en-US"/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DA974F60-5A9C-428D-82F4-1D66713C4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 dirty="0"/>
              <a:t>Course of action to secure funding for TF160 work in 2022: </a:t>
            </a:r>
            <a:endParaRPr lang="en-US" altLang="en-US" sz="20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 dirty="0"/>
              <a:t>Prior to RAN5#92-e meeting (August), a request to identify the potential TTCN development tasks in 2022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 dirty="0"/>
              <a:t>At RAN5#92-e,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 dirty="0"/>
              <a:t>The TTCN Tasks List has been presented at RAN#93-e (Sept) and endorsed by TSG RAN.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 dirty="0"/>
              <a:t>The RAN Chair has presented the List to 3GPP PCG/OP (Oct) in order to support TF160 request for the TTCN funding in 2022. 3GPP PCG/OP has approved the 2022 TTCN funding request from TSG RAN of 58 </a:t>
            </a:r>
            <a:r>
              <a:rPr lang="en-US" altLang="en-US" sz="1800" dirty="0" err="1"/>
              <a:t>man.months</a:t>
            </a:r>
            <a:r>
              <a:rPr lang="en-US" altLang="en-US" sz="1800" dirty="0"/>
              <a:t>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1800" dirty="0"/>
              <a:t>The finalized TTCN Tasks List has been reviewed and endorsed at RAN5#93-e (Nov) for TSG RAN approval at RAN#94-e (Dec). </a:t>
            </a:r>
          </a:p>
          <a:p>
            <a:pPr marL="0" indent="0">
              <a:buFontTx/>
              <a:buNone/>
              <a:defRPr/>
            </a:pPr>
            <a:r>
              <a:rPr lang="en-US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1800" dirty="0">
                <a:solidFill>
                  <a:srgbClr val="FF0000"/>
                </a:solidFill>
              </a:rPr>
              <a:t>The finalized TTCN Tasks List is to be approved by TSG RAN at RAN#94-e.</a:t>
            </a:r>
            <a:r>
              <a:rPr lang="en-US" altLang="en-US" sz="1800" dirty="0"/>
              <a:t> </a:t>
            </a:r>
          </a:p>
          <a:p>
            <a:endParaRPr lang="en-GB" altLang="en-US" sz="2000" dirty="0"/>
          </a:p>
          <a:p>
            <a:r>
              <a:rPr lang="en-GB" altLang="en-US" sz="2000" dirty="0"/>
              <a:t>Based on inputs to RAN5#93-e, the updated list of TTCN tasks is presented in the next slides.</a:t>
            </a:r>
            <a:endParaRPr lang="en-US" altLang="en-US" sz="2000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3E5D67A-743E-4FD5-B4A9-91238C5C1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/>
              <a:t>Preparing for 2022 TTCN Work – Tasks List</a:t>
            </a:r>
            <a:br>
              <a:rPr lang="en-GB" altLang="en-US"/>
            </a:br>
            <a:r>
              <a:rPr lang="en-GB" altLang="en-US"/>
              <a:t>2021 tasks completion</a:t>
            </a:r>
            <a:endParaRPr lang="en-US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959438"/>
              </p:ext>
            </p:extLst>
          </p:nvPr>
        </p:nvGraphicFramePr>
        <p:xfrm>
          <a:off x="227013" y="942975"/>
          <a:ext cx="8859837" cy="587693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2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MCImp-UEConTest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LTE_CA_R1x-UEConTest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LTE_(f)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(4)-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NB_IOTenh2-UEConTest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LTE_feMob-UEConTest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SA option 2 (NR/5GC)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NG_RAN_PRN_Vertical_LAN-UEConTest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NR_SON_MDT-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NR_L1enh_URLLC-UEConTest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NR_EIEI-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NR_lic_bands_BW_R1x-UEConTest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30777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059891"/>
              </p:ext>
            </p:extLst>
          </p:nvPr>
        </p:nvGraphicFramePr>
        <p:xfrm>
          <a:off x="192088" y="1266825"/>
          <a:ext cx="8824912" cy="51466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75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73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434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NSA option 4 (NE-DC)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NR_RF_FR1-UEConTest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NR_2step_RACH-UEConTest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EN-DC, NR-DC, NR CA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LTE_NR_MUSIM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EN-DC SON/MDT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NR_ENDC_SON_MDT_enh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NR_UE_pow_sav_enh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NR_slice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7835" name="Title 1">
            <a:extLst>
              <a:ext uri="{FF2B5EF4-FFF2-40B4-BE49-F238E27FC236}">
                <a16:creationId xmlns:a16="http://schemas.microsoft.com/office/drawing/2014/main" id="{AA9803BB-F77B-41A6-A45F-10754F4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228600"/>
            <a:ext cx="7215188" cy="1143000"/>
          </a:xfrm>
        </p:spPr>
        <p:txBody>
          <a:bodyPr/>
          <a:lstStyle/>
          <a:p>
            <a:pPr algn="l"/>
            <a:r>
              <a:rPr lang="en-GB" altLang="en-US"/>
              <a:t>Preparing for 2022 TTCN Work – Tasks List</a:t>
            </a:r>
            <a:br>
              <a:rPr lang="en-GB" altLang="en-US"/>
            </a:br>
            <a:r>
              <a:rPr lang="en-GB" altLang="en-US"/>
              <a:t>New 2022 tasks and maintenance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59C4729-C44F-4AF1-B5BF-4C64AAE3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/>
              <a:t>Preparing for 2022 TTCN Work – Funding</a:t>
            </a:r>
            <a:endParaRPr lang="en-US" altLang="en-US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/>
              <a:t>2022 workload is estimated at </a:t>
            </a:r>
            <a:r>
              <a:rPr lang="en-US" altLang="en-US" sz="1600" b="1">
                <a:solidFill>
                  <a:srgbClr val="0000FF"/>
                </a:solidFill>
              </a:rPr>
              <a:t>101</a:t>
            </a:r>
            <a:r>
              <a:rPr lang="en-US" altLang="en-US" sz="1600"/>
              <a:t> man.months (mm), see previous slides.</a:t>
            </a:r>
          </a:p>
          <a:p>
            <a:pPr eaLnBrk="1" hangingPunct="1"/>
            <a:r>
              <a:rPr lang="en-GB" altLang="en-US" sz="1600">
                <a:solidFill>
                  <a:srgbClr val="0000FF"/>
                </a:solidFill>
              </a:rPr>
              <a:t>PCG#47/OP#46 approved the 3GPP funding of 58 mm for 2022 TTCN tasks.</a:t>
            </a:r>
          </a:p>
          <a:p>
            <a:pPr eaLnBrk="1" hangingPunct="1"/>
            <a:r>
              <a:rPr lang="en-US" altLang="en-US" sz="1600"/>
              <a:t>CTIA/PTCRB and GCF have agreed to continue TF160 financial support in 2022.</a:t>
            </a:r>
          </a:p>
          <a:p>
            <a:pPr eaLnBrk="1" hangingPunct="1"/>
            <a:endParaRPr lang="en-GB" altLang="en-US" sz="1600"/>
          </a:p>
          <a:p>
            <a:pPr eaLnBrk="1" hangingPunct="1"/>
            <a:r>
              <a:rPr lang="en-GB" altLang="en-US" sz="1600"/>
              <a:t>Current commitments for 2022 are as follows: </a:t>
            </a:r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r>
              <a:rPr lang="en-US" altLang="en-US" sz="1600"/>
              <a:t>3GPP companies / 3GPP MRPs committed to provide </a:t>
            </a:r>
            <a:r>
              <a:rPr lang="en-US" altLang="en-US" sz="1600">
                <a:solidFill>
                  <a:srgbClr val="0000FF"/>
                </a:solidFill>
              </a:rPr>
              <a:t>17</a:t>
            </a:r>
            <a:r>
              <a:rPr lang="en-US" altLang="en-US" sz="1600"/>
              <a:t> mm as voluntary contributions for 2022 TTCN development.</a:t>
            </a:r>
          </a:p>
          <a:p>
            <a:pPr eaLnBrk="1" hangingPunct="1"/>
            <a:r>
              <a:rPr lang="en-US" altLang="en-US" sz="1600">
                <a:sym typeface="Wingdings" panose="05000000000000000000" pitchFamily="2" charset="2"/>
              </a:rPr>
              <a:t>Total resources of </a:t>
            </a:r>
            <a:r>
              <a:rPr lang="en-US" altLang="en-US" sz="1600">
                <a:solidFill>
                  <a:srgbClr val="0000FF"/>
                </a:solidFill>
                <a:sym typeface="Wingdings" panose="05000000000000000000" pitchFamily="2" charset="2"/>
              </a:rPr>
              <a:t>101</a:t>
            </a:r>
            <a:r>
              <a:rPr lang="en-US" altLang="en-US" sz="1600">
                <a:sym typeface="Wingdings" panose="05000000000000000000" pitchFamily="2" charset="2"/>
              </a:rPr>
              <a:t> mm  </a:t>
            </a:r>
            <a:r>
              <a:rPr lang="en-US" altLang="en-US" sz="1600">
                <a:solidFill>
                  <a:srgbClr val="0000FF"/>
                </a:solidFill>
                <a:sym typeface="Wingdings" panose="05000000000000000000" pitchFamily="2" charset="2"/>
              </a:rPr>
              <a:t>no</a:t>
            </a:r>
            <a:r>
              <a:rPr lang="en-US" altLang="en-US" sz="1600">
                <a:sym typeface="Wingdings" panose="05000000000000000000" pitchFamily="2" charset="2"/>
              </a:rPr>
              <a:t> estimated funding gap</a:t>
            </a:r>
            <a:r>
              <a:rPr lang="en-US" altLang="en-US" sz="160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/>
        </p:nvGraphicFramePr>
        <p:xfrm>
          <a:off x="5032375" y="2703513"/>
          <a:ext cx="3798888" cy="1687513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67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4693D48E-083D-4C4D-BB52-77E242A07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/>
              <a:t>TTCN baseline and deliveries </a:t>
            </a:r>
            <a:br>
              <a:rPr lang="en-US" altLang="en-US"/>
            </a:br>
            <a:r>
              <a:rPr lang="en-US" altLang="en-US"/>
              <a:t>– 2021 schedule</a:t>
            </a:r>
          </a:p>
        </p:txBody>
      </p:sp>
      <p:sp>
        <p:nvSpPr>
          <p:cNvPr id="31747" name="Content Placeholder 10">
            <a:extLst>
              <a:ext uri="{FF2B5EF4-FFF2-40B4-BE49-F238E27FC236}">
                <a16:creationId xmlns:a16="http://schemas.microsoft.com/office/drawing/2014/main" id="{2514E3D0-4E54-41D0-9E95-34C5EE3D0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522788"/>
            <a:ext cx="8388350" cy="1746250"/>
          </a:xfrm>
        </p:spPr>
        <p:txBody>
          <a:bodyPr/>
          <a:lstStyle/>
          <a:p>
            <a:r>
              <a:rPr lang="en-GB" altLang="en-US" sz="1800"/>
              <a:t>Four TTCN-3 full deliveries / year.</a:t>
            </a:r>
          </a:p>
          <a:p>
            <a:r>
              <a:rPr lang="en-GB" altLang="en-US" sz="1800"/>
              <a:t>Type definitions baseline upgrade planned in 2021:  </a:t>
            </a:r>
          </a:p>
          <a:p>
            <a:pPr lvl="1"/>
            <a:r>
              <a:rPr lang="en-GB" altLang="en-US" sz="1600"/>
              <a:t>Rel-16 Phase2: partial upgrade to Rel-16 Mar'21 baseline for NR ASN.1 + 5GC NAS due to several non-backwards compatible (NBC) changes.</a:t>
            </a:r>
          </a:p>
          <a:p>
            <a:pPr lvl="1"/>
            <a:r>
              <a:rPr lang="en-GB" altLang="en-US" sz="1600">
                <a:solidFill>
                  <a:srgbClr val="0000FF"/>
                </a:solidFill>
              </a:rPr>
              <a:t>Rel-16 Phase3: partial upgrade to Rel-16 Sep'21 baseline for NR ASN.1 due to new NR ASN.1 IEs required by Rel-16 NR/5GC test cases.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F7BC825-2954-42E4-9DA9-2A5D58363386}"/>
              </a:ext>
            </a:extLst>
          </p:cNvPr>
          <p:cNvGraphicFramePr>
            <a:graphicFrameLocks noGrp="1"/>
          </p:cNvGraphicFramePr>
          <p:nvPr/>
        </p:nvGraphicFramePr>
        <p:xfrm>
          <a:off x="241300" y="1401763"/>
          <a:ext cx="8504239" cy="2919412"/>
        </p:xfrm>
        <a:graphic>
          <a:graphicData uri="http://schemas.openxmlformats.org/drawingml/2006/table">
            <a:tbl>
              <a:tblPr/>
              <a:tblGrid>
                <a:gridCol w="913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7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6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1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65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8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22-Jan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CAG#65 (26-29 Jan)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26-Mar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26-Mar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wk15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16-Apr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CAG#66 (20-23 Apr)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0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18-Jun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Rel-16 phase2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Rel-16 Mar'21 baseline for NR+5GC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wk28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16-Jul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CAG#67 (20-23 Jul)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7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17-Sep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wk40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08-Oct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CAG#68 (12-15 Oct)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300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10-Dec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New!</a:t>
                      </a: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 TTCN-3 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Rel-16 phase3</a:t>
                      </a:r>
                      <a:b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Rel-16 Sep'21 baseline for NR</a:t>
                      </a:r>
                    </a:p>
                  </a:txBody>
                  <a:tcPr marL="8626" marR="8626" marT="86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/>
              <a:t>TTCN baseline and deliveries </a:t>
            </a:r>
            <a:br>
              <a:rPr lang="en-US" altLang="en-US"/>
            </a:br>
            <a:r>
              <a:rPr lang="en-US" altLang="en-US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413250"/>
            <a:ext cx="8388350" cy="1844675"/>
          </a:xfrm>
        </p:spPr>
        <p:txBody>
          <a:bodyPr/>
          <a:lstStyle/>
          <a:p>
            <a:r>
              <a:rPr lang="en-GB" altLang="en-US" sz="1800"/>
              <a:t>One</a:t>
            </a:r>
            <a:r>
              <a:rPr lang="en-GB" altLang="en-US" sz="1800">
                <a:solidFill>
                  <a:srgbClr val="0000FF"/>
                </a:solidFill>
              </a:rPr>
              <a:t> </a:t>
            </a:r>
            <a:r>
              <a:rPr lang="en-GB" altLang="en-US" sz="1800"/>
              <a:t>TTCN-2 full deliveries (FDD &amp; LCR TDD) and five TTCN-3 full deliveries / year.</a:t>
            </a:r>
          </a:p>
          <a:p>
            <a:pPr lvl="1"/>
            <a:r>
              <a:rPr lang="en-GB" altLang="en-US" sz="1800">
                <a:solidFill>
                  <a:srgbClr val="C00000"/>
                </a:solidFill>
              </a:rPr>
              <a:t>Q3/Q4 dates tentative: dependent on RAN5 meetings being physical or electronic (TBC).</a:t>
            </a:r>
          </a:p>
          <a:p>
            <a:r>
              <a:rPr lang="en-GB" altLang="en-US" sz="1800"/>
              <a:t> Type definitions baseline upgrade to 3GPP Release 17 required in 2022: </a:t>
            </a:r>
          </a:p>
          <a:p>
            <a:pPr lvl="1"/>
            <a:r>
              <a:rPr lang="en-GB" altLang="en-US" sz="1600"/>
              <a:t>Rel-17 Stage3 freeze scheduled by 3GPP in March 2022.</a:t>
            </a:r>
          </a:p>
          <a:p>
            <a:pPr lvl="1"/>
            <a:r>
              <a:rPr lang="en-GB" altLang="en-US" sz="1600"/>
              <a:t>Rel-17 ASN.1 freeze scheduled by 3GPP in June 2022.</a:t>
            </a:r>
            <a:endParaRPr lang="en-GB" altLang="en-US" sz="140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1308100"/>
          <a:ext cx="8086725" cy="2865441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CAG#69 (25-28 Jan)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29-Apr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CAG#70 (3-6 May)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33338"/>
            <a:ext cx="688340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dirty="0"/>
              <a:t>After RAN5#93-e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6005977"/>
              </p:ext>
            </p:extLst>
          </p:nvPr>
        </p:nvGraphicFramePr>
        <p:xfrm>
          <a:off x="638175" y="126523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en-GB" sz="1600" b="1" i="1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-17463"/>
            <a:ext cx="6827838" cy="1143001"/>
          </a:xfrm>
        </p:spPr>
        <p:txBody>
          <a:bodyPr/>
          <a:lstStyle/>
          <a:p>
            <a:r>
              <a:rPr lang="en-US" altLang="en-US"/>
              <a:t>Progress – TTCN development </a:t>
            </a:r>
            <a:br>
              <a:rPr lang="en-US" altLang="en-US"/>
            </a:br>
            <a:r>
              <a:rPr lang="en-US" altLang="en-US"/>
              <a:t>(Sep--&gt;Nov’21)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275" y="1060450"/>
            <a:ext cx="4433888" cy="5313363"/>
          </a:xfrm>
        </p:spPr>
        <p:txBody>
          <a:bodyPr/>
          <a:lstStyle/>
          <a:p>
            <a:r>
              <a:rPr lang="en-US" altLang="en-US" sz="2400" b="1">
                <a:solidFill>
                  <a:srgbClr val="0000FF"/>
                </a:solidFill>
              </a:rPr>
              <a:t> </a:t>
            </a:r>
            <a:r>
              <a:rPr lang="en-US" altLang="en-US" sz="2000" b="1">
                <a:solidFill>
                  <a:srgbClr val="0000FF"/>
                </a:solidFill>
              </a:rPr>
              <a:t>Completed: </a:t>
            </a:r>
          </a:p>
          <a:p>
            <a:pPr lvl="1"/>
            <a:r>
              <a:rPr lang="fr-FR" altLang="en-US" sz="1800" b="1"/>
              <a:t>5GS Rel-15: </a:t>
            </a:r>
          </a:p>
          <a:p>
            <a:pPr lvl="2"/>
            <a:r>
              <a:rPr lang="fr-FR" altLang="en-US" sz="1600"/>
              <a:t>EN-DC single carrier</a:t>
            </a:r>
          </a:p>
          <a:p>
            <a:pPr lvl="1"/>
            <a:r>
              <a:rPr lang="fr-FR" altLang="en-US" sz="1800" b="1"/>
              <a:t>POS: </a:t>
            </a:r>
          </a:p>
          <a:p>
            <a:pPr lvl="2"/>
            <a:r>
              <a:rPr lang="fr-FR" altLang="en-US" sz="1600"/>
              <a:t>B1C signal in A-BDS</a:t>
            </a:r>
          </a:p>
          <a:p>
            <a:pPr marL="1828800" lvl="4" indent="0">
              <a:buFont typeface="Arial" panose="020B0604020202020204" pitchFamily="34" charset="0"/>
              <a:buNone/>
            </a:pPr>
            <a:endParaRPr lang="en-GB" altLang="en-US" sz="1400" b="1">
              <a:solidFill>
                <a:srgbClr val="0000FF"/>
              </a:solidFill>
            </a:endParaRPr>
          </a:p>
          <a:p>
            <a:r>
              <a:rPr lang="en-GB" altLang="en-US" sz="2000" b="1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/>
              <a:t>5GS Rel-16: </a:t>
            </a:r>
          </a:p>
          <a:p>
            <a:pPr lvl="2"/>
            <a:r>
              <a:rPr lang="en-GB" altLang="en-US" sz="1600"/>
              <a:t>NR mobility enhancements</a:t>
            </a:r>
          </a:p>
          <a:p>
            <a:pPr lvl="2"/>
            <a:r>
              <a:rPr lang="en-GB" altLang="en-US" sz="1600"/>
              <a:t>NR private networks</a:t>
            </a:r>
          </a:p>
          <a:p>
            <a:pPr lvl="2"/>
            <a:r>
              <a:rPr lang="en-GB" altLang="en-US" sz="1600"/>
              <a:t>NR UE power saving</a:t>
            </a:r>
          </a:p>
          <a:p>
            <a:pPr lvl="2"/>
            <a:r>
              <a:rPr lang="en-GB" altLang="en-US" sz="1600"/>
              <a:t>Network slicing enhancements</a:t>
            </a:r>
          </a:p>
          <a:p>
            <a:pPr lvl="2"/>
            <a:r>
              <a:rPr lang="en-GB" altLang="en-US" sz="1600"/>
              <a:t>5G to 3G SRVCC</a:t>
            </a:r>
          </a:p>
          <a:p>
            <a:pPr lvl="1"/>
            <a:r>
              <a:rPr lang="fr-FR" altLang="en-US" sz="1800" b="1"/>
              <a:t>POS: </a:t>
            </a:r>
          </a:p>
          <a:p>
            <a:pPr lvl="2"/>
            <a:r>
              <a:rPr lang="fr-FR" altLang="en-US" sz="1600"/>
              <a:t>Rel-16 NR </a:t>
            </a:r>
            <a:r>
              <a:rPr lang="en-GB" altLang="en-US" sz="1600"/>
              <a:t>positioning</a:t>
            </a:r>
          </a:p>
          <a:p>
            <a:pPr lvl="1"/>
            <a:r>
              <a:rPr lang="en-US" altLang="en-US" sz="1800" b="1"/>
              <a:t>MCPTT:</a:t>
            </a:r>
          </a:p>
          <a:p>
            <a:pPr lvl="2"/>
            <a:r>
              <a:rPr lang="en-US" altLang="en-US" sz="1600"/>
              <a:t>On-network location</a:t>
            </a:r>
          </a:p>
          <a:p>
            <a:pPr lvl="2"/>
            <a:endParaRPr lang="en-GB" altLang="en-US" sz="1600"/>
          </a:p>
          <a:p>
            <a:pPr lvl="2"/>
            <a:endParaRPr lang="en-GB" altLang="en-US" sz="180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3250" y="1060450"/>
            <a:ext cx="4605338" cy="5313363"/>
          </a:xfrm>
        </p:spPr>
        <p:txBody>
          <a:bodyPr/>
          <a:lstStyle/>
          <a:p>
            <a:r>
              <a:rPr lang="en-GB" altLang="en-US" sz="2000" b="1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/>
              <a:t>5GS Rel-15: </a:t>
            </a:r>
          </a:p>
          <a:p>
            <a:pPr lvl="2"/>
            <a:r>
              <a:rPr lang="fr-FR" altLang="en-US" sz="1600"/>
              <a:t>NR/5GC single carrier</a:t>
            </a:r>
            <a:endParaRPr lang="en-GB" altLang="en-US" b="1">
              <a:solidFill>
                <a:srgbClr val="0000FF"/>
              </a:solidFill>
            </a:endParaRPr>
          </a:p>
          <a:p>
            <a:pPr lvl="2"/>
            <a:r>
              <a:rPr lang="fr-FR" altLang="en-US" sz="1600"/>
              <a:t>NR/5GC NR-DC</a:t>
            </a:r>
          </a:p>
          <a:p>
            <a:pPr lvl="1"/>
            <a:r>
              <a:rPr lang="fr-FR" altLang="en-US" sz="1800" b="1"/>
              <a:t>5GS Rel-16: </a:t>
            </a:r>
          </a:p>
          <a:p>
            <a:pPr lvl="2"/>
            <a:r>
              <a:rPr lang="en-GB" altLang="en-US" sz="1600"/>
              <a:t>RACS</a:t>
            </a:r>
          </a:p>
          <a:p>
            <a:pPr lvl="2"/>
            <a:r>
              <a:rPr lang="en-GB" altLang="en-US" sz="1600"/>
              <a:t>SON/MDT</a:t>
            </a:r>
          </a:p>
          <a:p>
            <a:pPr lvl="1"/>
            <a:r>
              <a:rPr lang="fr-FR" altLang="en-US" sz="1800" b="1"/>
              <a:t>IMS over NR/5GC: </a:t>
            </a:r>
          </a:p>
          <a:p>
            <a:pPr lvl="2"/>
            <a:r>
              <a:rPr lang="fr-FR" altLang="en-US" sz="1600"/>
              <a:t>Call Control</a:t>
            </a:r>
          </a:p>
          <a:p>
            <a:pPr lvl="2"/>
            <a:r>
              <a:rPr lang="en-GB" altLang="en-US" sz="1600"/>
              <a:t>Supplementary</a:t>
            </a:r>
            <a:r>
              <a:rPr lang="fr-FR" altLang="en-US" sz="1600"/>
              <a:t> Services</a:t>
            </a:r>
            <a:endParaRPr lang="en-GB" altLang="en-US" sz="1600"/>
          </a:p>
          <a:p>
            <a:pPr lvl="1"/>
            <a:r>
              <a:rPr lang="en-US" altLang="en-US" sz="1800" b="1"/>
              <a:t>MCPTT:</a:t>
            </a:r>
          </a:p>
          <a:p>
            <a:pPr lvl="2"/>
            <a:r>
              <a:rPr lang="en-US" altLang="en-US" sz="1600"/>
              <a:t>Client configuration</a:t>
            </a:r>
          </a:p>
          <a:p>
            <a:pPr lvl="2"/>
            <a:r>
              <a:rPr lang="en-US" altLang="en-US" sz="1600"/>
              <a:t>On-network group call</a:t>
            </a:r>
          </a:p>
          <a:p>
            <a:pPr lvl="2"/>
            <a:r>
              <a:rPr lang="en-US" altLang="en-US" sz="1600"/>
              <a:t>On-network private call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1E925CD-DAB1-4F1E-A704-6C06E855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5075"/>
            <a:ext cx="8229600" cy="48625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4G (LTE, NB-IoT):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733550"/>
          <a:ext cx="8686800" cy="430529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intraband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cont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A7EA68-6438-4C1E-A5D5-7B955CAB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660900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5G (EN-DC, NR/5GC):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eaLnBrk="1" hangingPunct="1"/>
            <a:endParaRPr lang="en-GB" altLang="en-US" b="1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>
              <a:solidFill>
                <a:srgbClr val="0000FF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949450"/>
          <a:ext cx="8686800" cy="3879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(NSA Option3)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86/102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148/171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92/107 ; Prio2: 56/64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35/40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12/15 ; Prio2: 9/16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(NSA Option3)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7/13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20/22</a:t>
                      </a: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C9D575B-AA5E-46E3-8E12-4EE563D5E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90613"/>
            <a:ext cx="8229600" cy="5006975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IMS, Positioning, MCPTT: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  <a:p>
            <a:pPr eaLnBrk="1" hangingPunct="1"/>
            <a:endParaRPr lang="en-GB" altLang="en-US" b="1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>
              <a:solidFill>
                <a:srgbClr val="0000FF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593850"/>
          <a:ext cx="8686800" cy="51149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28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7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0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55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Calls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34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15/25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01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+25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27/46 ; Prio2: 0/3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0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101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24/80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0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(SA Option2)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65AE979-1D5F-4C12-AE96-D2BE2EB3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/>
              <a:t>Progress – TTCN verification</a:t>
            </a:r>
            <a:br>
              <a:rPr lang="en-US" altLang="en-US"/>
            </a:br>
            <a:r>
              <a:rPr lang="en-US" altLang="en-US"/>
              <a:t>(Status on 4</a:t>
            </a:r>
            <a:r>
              <a:rPr lang="en-US" altLang="en-US" baseline="30000"/>
              <a:t>th</a:t>
            </a:r>
            <a:r>
              <a:rPr lang="en-US" altLang="en-US"/>
              <a:t> Nov’21)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935537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1885950"/>
          <a:ext cx="8686800" cy="107791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 / 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2/24 ; Prio2: 0/6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48088"/>
          <a:ext cx="8686800" cy="219868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 fallback - voice fallback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31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663AD8D-E978-447D-A307-4048D85A2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/>
              <a:t>Status of TTCN tasks in 2021 – </a:t>
            </a:r>
            <a:br>
              <a:rPr lang="en-GB" altLang="en-US"/>
            </a:br>
            <a:r>
              <a:rPr lang="en-GB" altLang="en-US"/>
              <a:t>2020 tasks completion</a:t>
            </a:r>
            <a:endParaRPr lang="en-US" alt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FCB946E-324C-4B53-BC22-1EF8E8459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069422"/>
              </p:ext>
            </p:extLst>
          </p:nvPr>
        </p:nvGraphicFramePr>
        <p:xfrm>
          <a:off x="261938" y="1055688"/>
          <a:ext cx="8824912" cy="53895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98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0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18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42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Nov’21)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0" marB="456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44" marR="9144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44" marR="9144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56" marB="4565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R14to16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MDT: Bluetooth/WLAN meas.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L,W,B</a:t>
                      </a:r>
                    </a:p>
                  </a:txBody>
                  <a:tcPr marL="91454" marR="91454" marT="45725" marB="457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Q1’19-Q4’21</a:t>
                      </a:r>
                    </a:p>
                  </a:txBody>
                  <a:tcPr marL="91444" marR="91444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TTI &amp; processing time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Q4’19-Q4’21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NSA option 3 (EN-DC)</a:t>
                      </a:r>
                    </a:p>
                  </a:txBody>
                  <a:tcPr marL="91444" marR="91444" marT="45652" marB="45652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Q3’17-Q4’21</a:t>
                      </a:r>
                    </a:p>
                  </a:txBody>
                  <a:tcPr marL="91444" marR="91444" marT="45643" marB="4564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4" marR="91444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SA option 2 (NR/5GC)</a:t>
                      </a:r>
                    </a:p>
                  </a:txBody>
                  <a:tcPr marL="91444" marR="91444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44" marR="91444" marT="45665" marB="456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Non-3GPP access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Q1’20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Q4’19-Q4’21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4" marR="9144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Q1’20-Q1’22</a:t>
                      </a:r>
                    </a:p>
                  </a:txBody>
                  <a:tcPr marL="91442" marR="91442" marT="45675" marB="4567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54" marR="91454" marT="45739" marB="457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4" marR="91444"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(@iwd-21wk37)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47" marB="4564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42" marR="91442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6" marB="45656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652" marB="45652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4" marB="4566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42" marR="91442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42" marR="91442" marT="45690" marB="456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47" marB="45647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30796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48" marR="91448" marT="45725" marB="4572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25" marB="45725" anchor="ctr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A5AD71E-3D04-41B5-9A39-6F2F0CA66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48813"/>
              </p:ext>
            </p:extLst>
          </p:nvPr>
        </p:nvGraphicFramePr>
        <p:xfrm>
          <a:off x="192088" y="1563688"/>
          <a:ext cx="8824912" cy="42021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92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73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1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370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9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Nov’21)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5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new/updated bands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B1C signal in BDS</a:t>
                      </a:r>
                    </a:p>
                  </a:txBody>
                  <a:tcPr marL="91438" marR="91438" marT="45711" marB="45711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to 3G SRVCC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N,U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42" marR="91442" marT="45698" marB="4569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42" marR="91442" marT="45684" marB="4568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8" marR="91438" marT="45704" marB="457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8" marR="91438" marT="45700" marB="4570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8" marR="91438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8" marR="91438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42" marR="91442" marT="45703" marB="4570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6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54" marR="91454" marT="45758" marB="4575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4" marR="91444" marT="45733" marB="457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(@iwd-21wk37)</a:t>
                      </a:r>
                    </a:p>
                  </a:txBody>
                  <a:tcPr marL="91438" marR="91438" marT="45713" marB="4571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total after RAN5#9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-e: 2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11" marB="45711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92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709" marB="4570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92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709" marB="4570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709" marB="45709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0945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91448" marR="91448" marT="45746" marB="4574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46" marB="45746" anchor="ctr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1655" name="Title 1">
            <a:extLst>
              <a:ext uri="{FF2B5EF4-FFF2-40B4-BE49-F238E27FC236}">
                <a16:creationId xmlns:a16="http://schemas.microsoft.com/office/drawing/2014/main" id="{91379648-E373-4635-ACD4-3953D4FF9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228600"/>
            <a:ext cx="7215188" cy="1143000"/>
          </a:xfrm>
        </p:spPr>
        <p:txBody>
          <a:bodyPr/>
          <a:lstStyle/>
          <a:p>
            <a:pPr algn="l"/>
            <a:r>
              <a:rPr lang="en-GB" altLang="en-US"/>
              <a:t>Status of TTCN tasks in 2021 – </a:t>
            </a:r>
            <a:br>
              <a:rPr lang="en-GB" altLang="en-US"/>
            </a:br>
            <a:r>
              <a:rPr lang="en-GB" altLang="en-US"/>
              <a:t>2021 tasks &amp; maintenance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D3BBD856-773A-4846-B8AA-D125D224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/>
              <a:t>Status of TTCN funding in 2021</a:t>
            </a:r>
            <a:endParaRPr lang="en-US" altLang="en-US"/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25993E22-350C-4552-A4D1-AB758B6AF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/>
              <a:t>2021 workload is estimated at </a:t>
            </a:r>
            <a:r>
              <a:rPr lang="en-US" altLang="en-US" sz="1600" b="1"/>
              <a:t>103</a:t>
            </a:r>
            <a:r>
              <a:rPr lang="en-US" altLang="en-US" sz="1600"/>
              <a:t> man.months (mm), see previous slides.</a:t>
            </a:r>
          </a:p>
          <a:p>
            <a:pPr eaLnBrk="1" hangingPunct="1"/>
            <a:r>
              <a:rPr lang="en-GB" altLang="en-US" sz="1600"/>
              <a:t>PCG#45/OP#44 approved the 3GPP funding of 58 mm for 2021 TTCN tasks.</a:t>
            </a:r>
          </a:p>
          <a:p>
            <a:pPr eaLnBrk="1" hangingPunct="1"/>
            <a:r>
              <a:rPr lang="en-US" altLang="en-US" sz="1600"/>
              <a:t>CTIA/PTCRB and GCF have agreed to continue TF160 financial support in 2021.</a:t>
            </a:r>
          </a:p>
          <a:p>
            <a:pPr eaLnBrk="1" hangingPunct="1"/>
            <a:endParaRPr lang="en-GB" altLang="en-US" sz="1600"/>
          </a:p>
          <a:p>
            <a:pPr eaLnBrk="1" hangingPunct="1"/>
            <a:r>
              <a:rPr lang="en-GB" altLang="en-US" sz="1600"/>
              <a:t>Current commitments for 2021 are as follows: </a:t>
            </a:r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endParaRPr lang="en-US" altLang="en-US" sz="1600"/>
          </a:p>
          <a:p>
            <a:pPr eaLnBrk="1" hangingPunct="1"/>
            <a:r>
              <a:rPr lang="en-US" altLang="en-US" sz="1600"/>
              <a:t>3GPP companies / 3GPP MRPs committed to provide 19 mm as voluntary contributions for 2021 TTCN development.</a:t>
            </a:r>
          </a:p>
          <a:p>
            <a:pPr eaLnBrk="1" hangingPunct="1"/>
            <a:r>
              <a:rPr lang="en-US" altLang="en-US" sz="1600">
                <a:sym typeface="Wingdings" panose="05000000000000000000" pitchFamily="2" charset="2"/>
              </a:rPr>
              <a:t>Total resources of 103 mm  no estimated funding gap</a:t>
            </a:r>
            <a:r>
              <a:rPr lang="en-US" altLang="en-US" sz="160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35E724-DCBF-41FF-8331-C62937534252}"/>
              </a:ext>
            </a:extLst>
          </p:cNvPr>
          <p:cNvGraphicFramePr>
            <a:graphicFrameLocks noGrp="1"/>
          </p:cNvGraphicFramePr>
          <p:nvPr/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PCG#45/OP#44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OP44/06)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MCPTT,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NR-DC, RACS, NPN,UE power saving,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AF75FC-698D-46DA-BB36-D8FE346DE347}"/>
              </a:ext>
            </a:extLst>
          </p:cNvPr>
          <p:cNvGraphicFramePr>
            <a:graphicFrameLocks noGrp="1"/>
          </p:cNvGraphicFramePr>
          <p:nvPr/>
        </p:nvGraphicFramePr>
        <p:xfrm>
          <a:off x="5032375" y="2703513"/>
          <a:ext cx="3798888" cy="1938337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60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6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42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5GS, NB-IoT, LCR TDD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007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TTCN deliveries, LTE-A-Pro,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3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64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06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57848</TotalTime>
  <Words>3702</Words>
  <Application>Microsoft Office PowerPoint</Application>
  <PresentationFormat>On-screen Show (4:3)</PresentationFormat>
  <Paragraphs>1257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Arial</vt:lpstr>
      <vt:lpstr>Calibri</vt:lpstr>
      <vt:lpstr>Times New Roman</vt:lpstr>
      <vt:lpstr>Wingdings</vt:lpstr>
      <vt:lpstr>Office Theme</vt:lpstr>
      <vt:lpstr> MCC TF160 Status Report</vt:lpstr>
      <vt:lpstr>Progress – TTCN development  (Sep--&gt;Nov’21)</vt:lpstr>
      <vt:lpstr>Progress – TTCN verification (Status on 4th Nov’21)</vt:lpstr>
      <vt:lpstr>Progress – TTCN verification (Status on 4th Nov’21)</vt:lpstr>
      <vt:lpstr>Progress – TTCN verification (Status on 4th Nov’21)</vt:lpstr>
      <vt:lpstr>Progress – TTCN verification (Status on 4th Nov’21)</vt:lpstr>
      <vt:lpstr>Status of TTCN tasks in 2021 –  2020 tasks completion</vt:lpstr>
      <vt:lpstr>Status of TTCN tasks in 2021 –  2021 tasks &amp; maintenance</vt:lpstr>
      <vt:lpstr>Status of TTCN funding in 2021</vt:lpstr>
      <vt:lpstr>Preparing for 2022 TTCN Work</vt:lpstr>
      <vt:lpstr>Preparing for 2022 TTCN Work – Tasks List 2021 tasks completion</vt:lpstr>
      <vt:lpstr>Preparing for 2022 TTCN Work – Tasks List New 2022 tasks and maintenance</vt:lpstr>
      <vt:lpstr>Preparing for 2022 TTCN Work – Funding</vt:lpstr>
      <vt:lpstr>Annexes</vt:lpstr>
      <vt:lpstr>TTCN baseline and deliveries  – 2021 schedule</vt:lpstr>
      <vt:lpstr>TTCN baseline and deliveries  – 2022 schedule</vt:lpstr>
      <vt:lpstr>5GS Rel-15 – Protocol test case numbers After RAN5#93-e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2585</cp:revision>
  <cp:lastPrinted>2020-11-03T16:47:27Z</cp:lastPrinted>
  <dcterms:created xsi:type="dcterms:W3CDTF">2008-08-30T09:32:10Z</dcterms:created>
  <dcterms:modified xsi:type="dcterms:W3CDTF">2021-11-28T17:43:05Z</dcterms:modified>
</cp:coreProperties>
</file>