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9" r:id="rId5"/>
    <p:sldId id="330" r:id="rId6"/>
    <p:sldId id="335" r:id="rId7"/>
    <p:sldId id="344" r:id="rId8"/>
    <p:sldId id="340" r:id="rId9"/>
    <p:sldId id="341" r:id="rId10"/>
    <p:sldId id="312" r:id="rId11"/>
    <p:sldId id="293" r:id="rId12"/>
  </p:sldIdLst>
  <p:sldSz cx="12190095" cy="6859270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6345" autoAdjust="0"/>
  </p:normalViewPr>
  <p:slideViewPr>
    <p:cSldViewPr snapToGrid="0">
      <p:cViewPr>
        <p:scale>
          <a:sx n="75" d="100"/>
          <a:sy n="75" d="100"/>
        </p:scale>
        <p:origin x="-264" y="-58"/>
      </p:cViewPr>
      <p:guideLst>
        <p:guide orient="horz" pos="2218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  <a:sym typeface="+mn-ea"/>
              </a:rPr>
              <a:t>TC titles as well as in the “test description” of</a:t>
            </a:r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Discussion on how to handle test coverage across 5G NR connectivity options</a:t>
            </a:r>
            <a:endParaRPr lang="en-US" altLang="zh-CN" sz="32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Telekom, MCC TF160, Orange</a:t>
            </a:r>
            <a:r>
              <a:rPr lang="en-US" altLang="zh-CN" sz="2800" dirty="0" smtClean="0"/>
              <a:t>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93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7503</a:t>
            </a:r>
            <a:r>
              <a:rPr lang="en-US" altLang="zh-CN" sz="2400" b="1" dirty="0" smtClean="0">
                <a:solidFill>
                  <a:srgbClr val="00B050"/>
                </a:solidFill>
              </a:rPr>
              <a:t>r2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</a:t>
            </a:r>
            <a:r>
              <a:rPr lang="en-US" altLang="en-GB" sz="2400" b="1" dirty="0"/>
              <a:t>8</a:t>
            </a:r>
            <a:r>
              <a:rPr lang="en-GB" altLang="zh-CN" sz="2400" b="1" dirty="0"/>
              <a:t> – </a:t>
            </a:r>
            <a:r>
              <a:rPr lang="en-US" altLang="en-GB" sz="2400" b="1" dirty="0"/>
              <a:t>19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November</a:t>
            </a:r>
            <a:r>
              <a:rPr lang="en-GB" altLang="zh-CN" sz="2400" b="1" dirty="0"/>
              <a:t> 2021</a:t>
            </a:r>
            <a:endParaRPr lang="en-GB" altLang="zh-CN" sz="2400" b="1" dirty="0"/>
          </a:p>
        </p:txBody>
      </p:sp>
      <p:sp>
        <p:nvSpPr>
          <p:cNvPr id="2" name="Rechteck 1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  <p:sp>
        <p:nvSpPr>
          <p:cNvPr id="4" name="Rechteck 3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SA2 TS 23.501 (1/5)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14998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350"/>
            <a:ext cx="11635105" cy="529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</a:t>
            </a:r>
            <a:r>
              <a:rPr lang="en-US" altLang="zh-CN" sz="2400" dirty="0">
                <a:latin typeface="+mn-lt"/>
                <a:sym typeface="+mn-ea"/>
              </a:rPr>
              <a:t>“3.1 Definitions” of TS 23.501 [1], there is clear definitons of “</a:t>
            </a:r>
            <a:r>
              <a:rPr lang="en-US" altLang="zh-CN" sz="2400" b="1" dirty="0">
                <a:latin typeface="+mn-lt"/>
                <a:sym typeface="+mn-ea"/>
              </a:rPr>
              <a:t>NG-RAN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99741"/>
            <a:ext cx="121904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“NG-RAN” 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which connects to 5GC </a:t>
            </a:r>
            <a:r>
              <a:rPr lang="en-US" altLang="zh-CN" sz="2400" dirty="0">
                <a:latin typeface="+mn-lt"/>
              </a:rPr>
              <a:t>in 3GPP core specifications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</a:rPr>
              <a:t>, and it includes so-called “Option 2”, “Option 4”, “Option 5” and “Option 7”.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3878580"/>
            <a:ext cx="11635105" cy="1927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It can be interprepted as below: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1) Standalone New Radio &gt;&gt;&gt; Option 2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2) New Radio is the anchor with E-UTRA extensions </a:t>
            </a:r>
            <a:r>
              <a:rPr lang="en-US" altLang="zh-CN" sz="2400" dirty="0">
                <a:latin typeface="+mn-lt"/>
                <a:sym typeface="+mn-ea"/>
              </a:rPr>
              <a:t>&gt;&gt;&gt; Option 4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3) Standalone E-UTRA </a:t>
            </a:r>
            <a:r>
              <a:rPr lang="en-US" altLang="zh-CN" sz="2400" dirty="0">
                <a:latin typeface="+mn-lt"/>
                <a:sym typeface="+mn-ea"/>
              </a:rPr>
              <a:t>&gt;&gt;&gt; Option 5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4) E-UTRA is the anchor with New Radio extensions &gt;&gt;&gt; Option 7</a:t>
            </a:r>
            <a:endParaRPr lang="en-US" altLang="zh-CN" sz="2400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5410"/>
            <a:ext cx="9389110" cy="213360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90" y="1483995"/>
            <a:ext cx="7116445" cy="3206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RAN2 TS 37.340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(2/5)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0" y="682625"/>
            <a:ext cx="12177395" cy="1055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“4.1.2 MR-DC with the EPC” and </a:t>
            </a:r>
            <a:r>
              <a:rPr lang="en-US" altLang="zh-CN" sz="2400" dirty="0">
                <a:latin typeface="+mn-lt"/>
                <a:sym typeface="+mn-ea"/>
              </a:rPr>
              <a:t>“4.1.3 MR-DC with the 5GC” of TS 37.340 [2], there are clear descriptions of “</a:t>
            </a:r>
            <a:r>
              <a:rPr lang="en-US" altLang="zh-CN" sz="2400" b="1" dirty="0">
                <a:latin typeface="+mn-lt"/>
                <a:sym typeface="+mn-ea"/>
              </a:rPr>
              <a:t>MR-DC</a:t>
            </a:r>
            <a:r>
              <a:rPr lang="en-US" altLang="zh-CN" sz="2400" dirty="0">
                <a:latin typeface="+mn-lt"/>
                <a:sym typeface="+mn-ea"/>
              </a:rPr>
              <a:t>” as well as “</a:t>
            </a:r>
            <a:r>
              <a:rPr lang="en-US" altLang="zh-CN" sz="2400" b="1" dirty="0">
                <a:latin typeface="+mn-lt"/>
                <a:sym typeface="+mn-ea"/>
              </a:rPr>
              <a:t>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NE-DC</a:t>
            </a:r>
            <a:r>
              <a:rPr lang="en-US" altLang="zh-CN" sz="2400" dirty="0">
                <a:latin typeface="+mn-lt"/>
                <a:sym typeface="+mn-ea"/>
              </a:rPr>
              <a:t>” and “</a:t>
            </a:r>
            <a:r>
              <a:rPr lang="en-US" altLang="zh-CN" sz="2400" b="1" dirty="0">
                <a:latin typeface="+mn-lt"/>
                <a:sym typeface="+mn-ea"/>
              </a:rPr>
              <a:t>NR-DC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513331"/>
            <a:ext cx="1219041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“MR-DC” as well as “EN-DC”, “NGEN-DC”, “NE-DC” and “NR-DC” in 3GPP core specifications. Although it can be inferred that “EN-DC = Option 3”, </a:t>
            </a:r>
            <a:r>
              <a:rPr lang="en-US" altLang="zh-CN" sz="2400" dirty="0">
                <a:latin typeface="+mn-lt"/>
                <a:sym typeface="+mn-ea"/>
              </a:rPr>
              <a:t>“NE-DC = Option 4” and </a:t>
            </a:r>
            <a:r>
              <a:rPr lang="en-US" altLang="zh-CN" sz="2400" dirty="0">
                <a:latin typeface="+mn-lt"/>
              </a:rPr>
              <a:t>“</a:t>
            </a:r>
            <a:r>
              <a:rPr lang="en-US" altLang="zh-CN" sz="2400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</a:rPr>
              <a:t> =</a:t>
            </a:r>
            <a:r>
              <a:rPr lang="en-US" altLang="zh-CN" sz="2400" dirty="0">
                <a:latin typeface="+mn-lt"/>
              </a:rPr>
              <a:t> Option 7”, but there are no formal definitions of “Option X” in 3GPP specifications. </a:t>
            </a:r>
            <a:endParaRPr lang="zh-CN" altLang="en-US" sz="2400" dirty="0">
              <a:latin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1360170"/>
            <a:ext cx="5708650" cy="397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385" y="2191385"/>
            <a:ext cx="6941185" cy="300418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RAN2 TS 38.331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(3/5)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54305" y="650240"/>
            <a:ext cx="12177395" cy="1112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In Section “3.2 Abbreviations”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of TS 38.331 [3], there are clear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“E-UTRA/EPC”(Option1),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364106"/>
            <a:ext cx="12190413" cy="1527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3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The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 in TS 38.331 go well with the definitions in Section “3.1 Definitions” of TS 23.501 [1] as well as in Section “4.1.3 MR-DC with the 5GC” of TS 37.340 [2].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560" y="1762760"/>
            <a:ext cx="8700135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43" t="11281"/>
          <a:stretch>
            <a:fillRect/>
          </a:stretch>
        </p:blipFill>
        <p:spPr>
          <a:xfrm>
            <a:off x="1813560" y="3409950"/>
            <a:ext cx="4959985" cy="294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60" y="4633595"/>
            <a:ext cx="4578985" cy="280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560" y="5024120"/>
            <a:ext cx="8766175" cy="2686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t="12565"/>
          <a:stretch>
            <a:fillRect/>
          </a:stretch>
        </p:blipFill>
        <p:spPr>
          <a:xfrm>
            <a:off x="1813560" y="4204970"/>
            <a:ext cx="5358130" cy="318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560" y="3013075"/>
            <a:ext cx="9374505" cy="2863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9610" y="296926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610" y="336994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Option5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610" y="417131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Option4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10" y="457200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Option2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610" y="497268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Option7</a:t>
            </a:r>
            <a:endParaRPr lang="en-US" altLang="zh-CN" b="1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3560" y="3815080"/>
            <a:ext cx="5040630" cy="2794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9610" y="377063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Option1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RAN5 TS 38.508-1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(4/5)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33701"/>
            <a:ext cx="121904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4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“NR” in TS 38.508-1[4] </a:t>
            </a:r>
            <a:r>
              <a:rPr lang="en-US" altLang="en-GB" sz="2400" strike="sngStrike" dirty="0">
                <a:solidFill>
                  <a:srgbClr val="00B050"/>
                </a:solidFill>
                <a:uFillTx/>
                <a:latin typeface="+mn-lt"/>
              </a:rPr>
              <a:t>needs to be revised into</a:t>
            </a:r>
            <a:r>
              <a:rPr lang="en-US" altLang="en-GB" sz="2400" dirty="0">
                <a:solidFill>
                  <a:srgbClr val="00B050"/>
                </a:solidFill>
                <a:uFillTx/>
                <a:latin typeface="+mn-lt"/>
              </a:rPr>
              <a:t>means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strike="sngStrike" dirty="0">
                <a:solidFill>
                  <a:srgbClr val="00B050"/>
                </a:solidFill>
                <a:uFillTx/>
                <a:latin typeface="+mn-lt"/>
              </a:rPr>
              <a:t>“NR/5GC” to align with the A</a:t>
            </a:r>
            <a:r>
              <a:rPr lang="en-US" altLang="zh-CN" sz="2400" strike="sngStrike" dirty="0">
                <a:solidFill>
                  <a:srgbClr val="00B050"/>
                </a:solidFill>
                <a:uFillTx/>
                <a:latin typeface="+mn-lt"/>
                <a:sym typeface="+mn-ea"/>
              </a:rPr>
              <a:t>bbreviation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“NR/5GC”(Option2) in TS 38.331[3]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766445"/>
            <a:ext cx="11635105" cy="157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”(Option1) have been used in Section “4.5 Generic procedures” of TS 38.508-1 [4], well aligning with the Abbreviations of TS 38.331 [3].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Only “NR” is NOT aligned with the Abbreviation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in TS 38.331 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730" y="2458085"/>
            <a:ext cx="7620000" cy="33147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2776220"/>
            <a:ext cx="7620000" cy="3314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Background - RAN5 TS 38.521-4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(5/5)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FF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6209291"/>
            <a:ext cx="121904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rgbClr val="FF0000"/>
                </a:solidFill>
                <a:latin typeface="+mn-lt"/>
              </a:rPr>
              <a:t>5</a:t>
            </a:r>
            <a:r>
              <a:rPr lang="en-GB" altLang="zh-CN" sz="2400" b="1" dirty="0">
                <a:solidFill>
                  <a:srgbClr val="FF0000"/>
                </a:solidFill>
                <a:latin typeface="+mn-lt"/>
              </a:rPr>
              <a:t>: </a:t>
            </a:r>
            <a:r>
              <a:rPr lang="en-US" altLang="en-GB" sz="2400" dirty="0">
                <a:solidFill>
                  <a:srgbClr val="FF0000"/>
                </a:solidFill>
                <a:latin typeface="+mn-lt"/>
              </a:rPr>
              <a:t>“NSA” in TS 38.521-4 can not match the descriptions in TS 38.508-1[4]</a:t>
            </a:r>
            <a:r>
              <a:rPr lang="en-US" altLang="zh-CN" sz="2400" dirty="0">
                <a:solidFill>
                  <a:srgbClr val="FF0000"/>
                </a:solidFill>
                <a:latin typeface="+mn-lt"/>
              </a:rPr>
              <a:t>. </a:t>
            </a:r>
            <a:endParaRPr lang="en-US" altLang="zh-CN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02260" y="715645"/>
            <a:ext cx="11635105" cy="1903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There are no consensus reached on which connectivity options should belong to “NSA”. </a:t>
            </a:r>
            <a:endParaRPr lang="en-US" altLang="zh-CN" sz="2400" dirty="0">
              <a:solidFill>
                <a:srgbClr val="FF0000"/>
              </a:solidFill>
              <a:latin typeface="+mn-lt"/>
              <a:sym typeface="+mn-ea"/>
            </a:endParaRPr>
          </a:p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 There are “NSA” wording in the test cases of TS 38.521-4. And the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“test description” of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TS 38.521-4 has suggested readers to check TS 38.508-1 clause 4.5 for “NSA” to implement the test. However, there are only specific connectivity options (EN-DC, NE-DC, NGEN-DC...) list in TS 38.508-1 clause 4.5 rather “</a:t>
            </a:r>
            <a:r>
              <a:rPr lang="en-US" altLang="zh-CN" sz="2400" strike="sngStrike" dirty="0">
                <a:solidFill>
                  <a:srgbClr val="FF0000"/>
                </a:solidFill>
                <a:uFillTx/>
                <a:latin typeface="+mn-lt"/>
                <a:sym typeface="+mn-ea"/>
              </a:rPr>
              <a:t>NSA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”.</a:t>
            </a:r>
            <a:endParaRPr lang="en-US" altLang="zh-CN" sz="2400" dirty="0">
              <a:solidFill>
                <a:srgbClr val="FF0000"/>
              </a:solidFill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345" y="4714875"/>
            <a:ext cx="10033635" cy="106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Proposals</a:t>
            </a:r>
            <a:endParaRPr lang="en-US" altLang="zh-CN" sz="3200" b="1" dirty="0">
              <a:solidFill>
                <a:srgbClr val="00B050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239395" y="717550"/>
            <a:ext cx="11797030" cy="6034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GB" altLang="zh-CN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zh-CN" sz="22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</a:rPr>
              <a:t>Option 2</a:t>
            </a:r>
            <a:r>
              <a:rPr lang="en-US" altLang="zh-CN" sz="2200" dirty="0">
                <a:solidFill>
                  <a:schemeClr val="tx1"/>
                </a:solidFill>
                <a:latin typeface="+mn-lt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200" dirty="0">
                <a:solidFill>
                  <a:schemeClr val="tx1"/>
                </a:solidFill>
                <a:latin typeface="+mn-lt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2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3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3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4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4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5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5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7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latin typeface="+mn-lt"/>
                <a:sym typeface="+mn-ea"/>
              </a:rPr>
              <a:t>6</a:t>
            </a:r>
            <a:r>
              <a:rPr lang="en-GB" altLang="zh-CN" sz="22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Option 1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2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2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2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2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tx1"/>
                </a:solidFill>
                <a:uFillTx/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7</a:t>
            </a:r>
            <a:r>
              <a:rPr lang="en-GB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SA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into specific connectivity options (e.g.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NR/5GC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E-UTRA/5GC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”) in RAN5 documents to avoid confusion</a:t>
            </a:r>
            <a:r>
              <a:rPr lang="en-US" altLang="zh-CN" sz="2200" dirty="0" smtClean="0">
                <a:solidFill>
                  <a:schemeClr val="tx1"/>
                </a:solidFill>
                <a:uFillTx/>
                <a:latin typeface="+mn-lt"/>
                <a:sym typeface="+mn-ea"/>
              </a:rPr>
              <a:t>. </a:t>
            </a:r>
            <a:r>
              <a:rPr lang="en-US" altLang="zh-CN" sz="2200" dirty="0" smtClean="0">
                <a:solidFill>
                  <a:srgbClr val="00B050"/>
                </a:solidFill>
                <a:uFillTx/>
                <a:latin typeface="+mn-lt"/>
                <a:sym typeface="+mn-ea"/>
              </a:rPr>
              <a:t>“SA” in the test case title can be kept as it is if the clarifications to be made in the test case applicability. </a:t>
            </a:r>
            <a:endParaRPr lang="en-US" altLang="zh-CN" sz="2200" dirty="0" smtClean="0">
              <a:solidFill>
                <a:srgbClr val="00B050"/>
              </a:solidFill>
              <a:uFillTx/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en-GB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 </a:t>
            </a:r>
            <a:r>
              <a:rPr lang="en-GB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Proposal </a:t>
            </a:r>
            <a:r>
              <a:rPr lang="en-US" altLang="en-GB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8</a:t>
            </a:r>
            <a:r>
              <a:rPr lang="en-GB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: 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To clarify the wording of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NSA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into specific connectivity options (e.g.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MR-DC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EN-DC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NE-DC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 or “</a:t>
            </a:r>
            <a:r>
              <a:rPr lang="en-US" altLang="zh-CN" sz="2200" b="1" dirty="0">
                <a:solidFill>
                  <a:schemeClr val="tx1"/>
                </a:solidFill>
                <a:uFillTx/>
                <a:latin typeface="+mn-lt"/>
                <a:sym typeface="+mn-ea"/>
              </a:rPr>
              <a:t>NGEN-DC</a:t>
            </a:r>
            <a:r>
              <a:rPr lang="en-US" altLang="zh-CN" sz="2200" dirty="0">
                <a:solidFill>
                  <a:schemeClr val="tx1"/>
                </a:solidFill>
                <a:uFillTx/>
                <a:latin typeface="+mn-lt"/>
                <a:sym typeface="+mn-ea"/>
              </a:rPr>
              <a:t>”) in RAN5 documents to avoid confusion</a:t>
            </a:r>
            <a:r>
              <a:rPr lang="en-US" altLang="zh-CN" sz="2200" dirty="0" smtClean="0">
                <a:solidFill>
                  <a:schemeClr val="tx1"/>
                </a:solidFill>
                <a:uFillTx/>
                <a:latin typeface="+mn-lt"/>
                <a:sym typeface="+mn-ea"/>
              </a:rPr>
              <a:t>. </a:t>
            </a:r>
            <a:r>
              <a:rPr lang="en-US" altLang="zh-CN" sz="2200" dirty="0" smtClean="0">
                <a:solidFill>
                  <a:srgbClr val="00B050"/>
                </a:solidFill>
                <a:uFillTx/>
                <a:latin typeface="+mn-lt"/>
                <a:sym typeface="+mn-ea"/>
              </a:rPr>
              <a:t>“NSA” in the test case title can be kept as it is if the clarifications to be made in the test case applicability.</a:t>
            </a:r>
            <a:endParaRPr lang="en-US" altLang="zh-CN" sz="2200" dirty="0" smtClean="0">
              <a:solidFill>
                <a:srgbClr val="00B050"/>
              </a:solidFill>
              <a:uFillTx/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[1]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TS 23.501 V16.10.0 (2021-09) </a:t>
            </a: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	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; Technical Specification Group Services and System Aspects; System architecture for the 5G System (5GS); Stage 2(Release 16)</a:t>
            </a:r>
            <a:endParaRPr lang="en-US" altLang="en-GB" sz="2400" dirty="0">
              <a:solidFill>
                <a:schemeClr val="tx1"/>
              </a:solidFill>
              <a:latin typeface="+mn-lt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[2] TS 37.340 V16.7.0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Evolved Universal Terrestrial Radio Access (E-UTRA) and NR; Multi-connectivity; Stage 2(Release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[3] TS 38.331 V16.6.0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NR; Radio Resource Control (RRC) protocol specification 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[4] TS 38.508-1 V17.2.0 (2021-09)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5GS; User Equipment (UE) conformance specification; Part 1: Common test environment (Release 17)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4979</Words>
  <Application>WPS 演示</Application>
  <PresentationFormat>自定义</PresentationFormat>
  <Paragraphs>81</Paragraphs>
  <Slides>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Discussion on how to handle test coverage across 5G NR connectivity options</vt:lpstr>
      <vt:lpstr>Background - SA2 TS 23.501 (1/5)</vt:lpstr>
      <vt:lpstr>Background - RAN2 TS 37.340 (2/5)</vt:lpstr>
      <vt:lpstr>Background - RAN2 TS 38.331 (3/5)</vt:lpstr>
      <vt:lpstr>Background - RAN5 TS 38.508-1 (4/5)</vt:lpstr>
      <vt:lpstr>Background - RAN5 TS 38.521-4 (5/5)</vt:lpstr>
      <vt:lpstr>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1192</cp:revision>
  <dcterms:created xsi:type="dcterms:W3CDTF">2018-09-20T03:53:00Z</dcterms:created>
  <dcterms:modified xsi:type="dcterms:W3CDTF">2021-11-14T08:45:17Z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