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08" r:id="rId5"/>
    <p:sldId id="352" r:id="rId6"/>
    <p:sldId id="314" r:id="rId7"/>
    <p:sldId id="321" r:id="rId8"/>
    <p:sldId id="340" r:id="rId9"/>
    <p:sldId id="341" r:id="rId10"/>
    <p:sldId id="374" r:id="rId11"/>
    <p:sldId id="320" r:id="rId12"/>
    <p:sldId id="388" r:id="rId13"/>
    <p:sldId id="323" r:id="rId14"/>
    <p:sldId id="322" r:id="rId15"/>
    <p:sldId id="366" r:id="rId16"/>
    <p:sldId id="387" r:id="rId17"/>
    <p:sldId id="331" r:id="rId18"/>
    <p:sldId id="324" r:id="rId19"/>
    <p:sldId id="367" r:id="rId20"/>
    <p:sldId id="368" r:id="rId21"/>
    <p:sldId id="317" r:id="rId22"/>
    <p:sldId id="312" r:id="rId23"/>
    <p:sldId id="293" r:id="rId24"/>
  </p:sldIdLst>
  <p:sldSz cx="12190095" cy="6859270"/>
  <p:notesSz cx="6858000" cy="9144000"/>
  <p:custDataLst>
    <p:tags r:id="rId2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1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2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R5-217529 from QC/Vijay, jumbo TS 38.522 CR for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“NR_perf_enh-UEConTest (UID-890048) ”</a:t>
            </a:r>
            <a:endParaRPr lang="en-US" dirty="0" smtClean="0">
              <a:solidFill>
                <a:srgbClr val="FF0000"/>
              </a:solidFill>
              <a:sym typeface="+mn-ea"/>
            </a:endParaRPr>
          </a:p>
          <a:p>
            <a:r>
              <a:rPr lang="en-US" altLang="zh-CN" smtClean="0"/>
              <a:t>Anritsu/Setsu: R5-217440 for TS 38.521-4, </a:t>
            </a:r>
            <a:endParaRPr lang="en-US" altLang="zh-CN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User Equipment (UE) radio access capabilities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User Equipment (UE) radio access capabilities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</a:t>
            </a:r>
            <a:r>
              <a:rPr lang="en-US" altLang="zh-CN" sz="2800" dirty="0">
                <a:latin typeface="+mn-lt"/>
              </a:rPr>
              <a:t>on how to </a:t>
            </a:r>
            <a:r>
              <a:rPr lang="en-US" altLang="zh-CN" sz="2800" dirty="0" smtClean="0">
                <a:latin typeface="+mn-lt"/>
              </a:rPr>
              <a:t>handle Dynamic Spectrum Sharing (DSS) Conformance Testing</a:t>
            </a:r>
            <a:endParaRPr lang="en-US" altLang="zh-CN" sz="2800" strike="sngStrike" dirty="0" smtClean="0">
              <a:solidFill>
                <a:srgbClr val="FF0000"/>
              </a:solidFill>
              <a:uFillTx/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5227638"/>
            <a:ext cx="11703050" cy="10334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Huawei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, ZTE, Ericsson, CATT</a:t>
            </a:r>
            <a:endParaRPr lang="en-US" altLang="zh-CN" sz="2800" dirty="0" err="1" smtClean="0">
              <a:solidFill>
                <a:schemeClr val="tx1"/>
              </a:solidFill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8900"/>
            <a:ext cx="1184021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93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R5-218449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8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19</a:t>
            </a:r>
            <a:r>
              <a:rPr lang="en-GB" altLang="zh-CN" sz="2400" b="1" dirty="0" smtClean="0"/>
              <a:t> </a:t>
            </a:r>
            <a:r>
              <a:rPr lang="en-US" altLang="en-GB" sz="2400" b="1" dirty="0" smtClean="0"/>
              <a:t>November</a:t>
            </a:r>
            <a:r>
              <a:rPr lang="en-GB" altLang="zh-CN" sz="2400" b="1" dirty="0" smtClean="0"/>
              <a:t> 2021</a:t>
            </a:r>
            <a:endParaRPr lang="en-GB" altLang="zh-CN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0600" y="1800225"/>
            <a:ext cx="6093460" cy="4190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5135"/>
            <a:ext cx="5714365" cy="4275455"/>
          </a:xfrm>
          <a:prstGeom prst="rect">
            <a:avLst/>
          </a:prstGeom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(2/2)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0" y="720725"/>
            <a:ext cx="1175512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Proposal 1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</a:rPr>
              <a:t>In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of </a:t>
            </a:r>
            <a:r>
              <a:rPr lang="en-US" sz="2400" dirty="0" smtClean="0">
                <a:latin typeface="+mn-lt"/>
              </a:rPr>
              <a:t>TS 38.508-1, </a:t>
            </a:r>
            <a:r>
              <a:rPr lang="en-US" altLang="zh-CN" sz="2400" dirty="0" smtClean="0">
                <a:latin typeface="+mn-lt"/>
                <a:sym typeface="+mn-ea"/>
              </a:rPr>
              <a:t>to add “Value/remark=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true</a:t>
            </a:r>
            <a:r>
              <a:rPr lang="en-US" altLang="zh-CN" sz="2400" dirty="0" smtClean="0">
                <a:latin typeface="+mn-lt"/>
                <a:sym typeface="+mn-ea"/>
              </a:rPr>
              <a:t>” for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</a:t>
            </a:r>
            <a:r>
              <a:rPr lang="en-US" altLang="zh-CN" sz="2400" dirty="0" smtClean="0">
                <a:latin typeface="+mn-lt"/>
                <a:sym typeface="+mn-ea"/>
              </a:rPr>
              <a:t>under the Condition of “DSS” to enable conformance test for both FDD DSS and TDD DSS.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6019165"/>
            <a:ext cx="10585450" cy="7683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06955" y="3076575"/>
            <a:ext cx="7576185" cy="3016250"/>
            <a:chOff x="3662" y="5101"/>
            <a:chExt cx="11690" cy="46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62" y="5101"/>
              <a:ext cx="11690" cy="27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0" y="7808"/>
              <a:ext cx="11630" cy="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9" y="8558"/>
              <a:ext cx="11640" cy="1210"/>
            </a:xfrm>
            <a:prstGeom prst="rect">
              <a:avLst/>
            </a:prstGeom>
          </p:spPr>
        </p:pic>
      </p:grp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38.508-2</a:t>
            </a:r>
            <a:endParaRPr lang="en-US" altLang="zh-CN" sz="3200" b="1" dirty="0" smtClean="0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679450"/>
            <a:ext cx="11635105" cy="2406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9</a:t>
            </a:r>
            <a:r>
              <a:rPr lang="en-US" altLang="zh-CN" sz="2400" dirty="0" smtClean="0">
                <a:latin typeface="+mn-lt"/>
              </a:rPr>
              <a:t>: </a:t>
            </a:r>
            <a:endParaRPr lang="en-US" altLang="zh-CN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UE Physical Layer Baseline Implementation Capabilities “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pc_additionalDMRS_DL_Al</a:t>
            </a:r>
            <a:r>
              <a:rPr lang="en-US" sz="2400" dirty="0" smtClean="0">
                <a:latin typeface="+mn-lt"/>
              </a:rPr>
              <a:t>” captured as Rel-15 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optional</a:t>
            </a:r>
            <a:r>
              <a:rPr lang="en-US" sz="2400" dirty="0" smtClean="0">
                <a:latin typeface="+mn-lt"/>
              </a:rPr>
              <a:t> capability. 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“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pc_rateMatchingLTE_CRS</a:t>
            </a:r>
            <a:r>
              <a:rPr lang="en-US" sz="2400" dirty="0" smtClean="0">
                <a:latin typeface="+mn-lt"/>
                <a:sym typeface="+mn-ea"/>
              </a:rPr>
              <a:t>” captured as Rel-15 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</a:rPr>
              <a:t>capability.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no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 for “</a:t>
            </a:r>
            <a:r>
              <a:rPr lang="en-US" sz="2400" strike="sngStrike" dirty="0" smtClean="0">
                <a:solidFill>
                  <a:srgbClr val="0000FF"/>
                </a:solidFill>
                <a:uFillTx/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”.</a:t>
            </a:r>
            <a:endParaRPr lang="en-US" sz="2400" dirty="0" smtClean="0"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6094095"/>
            <a:ext cx="12191365" cy="7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1.1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To add PICS for “</a:t>
            </a:r>
            <a:r>
              <a:rPr lang="en-US" sz="2400" dirty="0" smtClean="0">
                <a:solidFill>
                  <a:srgbClr val="0000FF"/>
                </a:solidFill>
                <a:uFillTx/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” in TS 38.508-2 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9485" y="5085715"/>
            <a:ext cx="4398645" cy="1561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10" y="2125980"/>
            <a:ext cx="6962140" cy="15519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38.521-1 (1/2)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28345"/>
            <a:ext cx="12178030" cy="837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10</a:t>
            </a:r>
            <a:r>
              <a:rPr lang="en-US" altLang="zh-CN" sz="2400" dirty="0" smtClean="0">
                <a:latin typeface="+mn-lt"/>
              </a:rPr>
              <a:t>: In TS 38.101-1,  for the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”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directly impacted requirement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“6.4.1 Frequency Error”</a:t>
            </a:r>
            <a:r>
              <a:rPr lang="en-US" altLang="zh-CN" sz="2400" dirty="0" smtClean="0">
                <a:latin typeface="+mn-lt"/>
              </a:rPr>
              <a:t>, there is no limits to the value of “frequencyShift7p5khz” </a:t>
            </a:r>
            <a:r>
              <a:rPr lang="en-US" sz="2400" dirty="0" smtClean="0">
                <a:latin typeface="+mn-lt"/>
              </a:rPr>
              <a:t>which can be interpreted as 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requirement “6.4.1 Frequency Error” apply to both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frequencyShift7p5khz=Not present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 and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</a:t>
            </a:r>
            <a:r>
              <a:rPr lang="en-US" sz="2400" dirty="0" smtClean="0">
                <a:latin typeface="+mn-lt"/>
              </a:rPr>
              <a:t>. </a:t>
            </a:r>
            <a:endParaRPr lang="en-US" sz="2400" dirty="0" smtClean="0">
              <a:latin typeface="+mn-lt"/>
            </a:endParaRPr>
          </a:p>
        </p:txBody>
      </p: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-635" y="3774440"/>
            <a:ext cx="12178030" cy="1372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11</a:t>
            </a:r>
            <a:r>
              <a:rPr lang="en-US" altLang="zh-CN" sz="2400" dirty="0" smtClean="0">
                <a:latin typeface="+mn-lt"/>
              </a:rPr>
              <a:t>: A</a:t>
            </a:r>
            <a:r>
              <a:rPr lang="en-US" sz="2400" dirty="0" smtClean="0">
                <a:latin typeface="+mn-lt"/>
                <a:sym typeface="+mn-ea"/>
              </a:rPr>
              <a:t>s per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in TS 38.508-1, </a:t>
            </a:r>
            <a:r>
              <a:rPr lang="en-US" altLang="zh-CN" sz="2400" dirty="0" smtClean="0">
                <a:latin typeface="+mn-lt"/>
              </a:rPr>
              <a:t>only </a:t>
            </a:r>
            <a:r>
              <a:rPr lang="en-US" sz="2400" dirty="0" smtClean="0">
                <a:latin typeface="+mn-lt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frequencyShift7p5khz=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400" dirty="0" smtClean="0">
                <a:latin typeface="+mn-lt"/>
              </a:rPr>
              <a:t>” has been covered in </a:t>
            </a:r>
            <a:r>
              <a:rPr lang="en-US" altLang="zh-CN" sz="2400" dirty="0" smtClean="0">
                <a:latin typeface="+mn-lt"/>
                <a:sym typeface="+mn-ea"/>
              </a:rPr>
              <a:t>the corresponding TC “6.4.1 Frequency Error” in TS 38.521-1</a:t>
            </a: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so far</a:t>
            </a:r>
            <a:r>
              <a:rPr lang="en-US" altLang="zh-CN" sz="2400" dirty="0" smtClean="0">
                <a:latin typeface="+mn-lt"/>
                <a:sym typeface="+mn-ea"/>
              </a:rPr>
              <a:t>, and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latin typeface="+mn-lt"/>
                <a:sym typeface="+mn-ea"/>
              </a:rPr>
              <a:t>” has NOT been covered </a:t>
            </a:r>
            <a:r>
              <a:rPr lang="en-US" altLang="zh-CN" sz="2400" dirty="0" smtClean="0">
                <a:latin typeface="+mn-lt"/>
                <a:sym typeface="+mn-ea"/>
              </a:rPr>
              <a:t>yet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sym typeface="+mn-ea"/>
              </a:rPr>
              <a:t>Background - RAN5 TS 38.521-1 (2/2)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66445"/>
            <a:ext cx="12178030" cy="47097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In TS 38.521-1,  there should be 2 Test Points for TC “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Frequency Error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which apply to all the TDD DSS NR bands.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TP1: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frequencyShift7p5khz=Not present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Frequecny Error without FrequencyShift7p5khz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TP2: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frequencyShift7p5khz=true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Frequency Error with FrequencyShift7p5khz. For a UE which has declared to support TDD DSS, to 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ake f=6GHz as an example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has not been supported by UE, the expected test result is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|Δf| ≤ (600Hz + 15Hz), while the actual test result will be |Δf| = (600Hz + 15Hz + 7.5kHz)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which obviously will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not been well supported by UE, the expected test result is |Δf| ≤ (600Hz + 15Hz), while the actual test result will be |Δf| ≤ (600Hz + 15Hz + (0-7.5kHz) ) OR |Δf| ≤ (600Hz + 15 Hz + (&gt;7.5kHz) ), which will also have big possibilities to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5586095"/>
            <a:ext cx="12191365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2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“frequencyShift7p5khz=true” should be added into TC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“Frequency Error”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additional test point to verify the UE can meet the “Frequency Error” well enough. The corresponding changes can be handled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sym typeface="+mn-ea"/>
              </a:rPr>
              <a:t>Background - RAN5 TS 38.521-1 (2/2)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66445"/>
            <a:ext cx="12178030" cy="47097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In TS 38.521-1,  there should be 2 Test Points for TC “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Frequency Error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which apply to all FDD NR bands in all supported SCS and TDD DSS NR bands in SCS 15KHz.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TP1: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frequencyShift7p5khz=Not present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Frequecny Error without FrequencyShift7p5khz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TP2: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frequencyShift7p5khz=true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Frequency Error with FrequencyShift7p5khz. For a UE which has declared to support TDD DSS, to 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ake f=6GHz as an example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has not been supported by UE, the expected test result is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|Δf| ≤ (600Hz + 15Hz), while the actual test result will be |Δf| = (600Hz + 15Hz + 7.5kHz)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which obviously will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not been well supported by UE, the expected test result is |Δf| ≤ (600Hz + 15Hz), while the actual test result will be |Δf| ≤ (600Hz + 15Hz + (0-7.5kHz) ) OR |Δf| ≤ (600Hz + 15 Hz + (&gt;7.5kHz) ), which will also have big possibilities to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5586095"/>
            <a:ext cx="12191365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2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“frequencyShift7p5khz=true” should be added into TC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“Frequency Error”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additional test point to verify the UE can meet the “Frequency Error” well enough. The corresponding changes can be handled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38.521-4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940435"/>
            <a:ext cx="12332335" cy="1585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</a:t>
            </a:r>
            <a:r>
              <a:rPr lang="en-US" altLang="zh-CN" sz="2400" dirty="0" smtClean="0">
                <a:latin typeface="+mn-lt"/>
                <a:sym typeface="+mn-ea"/>
              </a:rPr>
              <a:t>38.521-4-90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test case for TDD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TDD/5.2.2.2.4 2Rx TDD FR1 PDSCH mapping Type A and LTE-NR coexistence performance</a:t>
            </a:r>
            <a:endParaRPr lang="en-US" altLang="zh-CN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5.2.2.2.4.0	Minimum conformance requirements</a:t>
            </a:r>
            <a:endParaRPr lang="en-US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5.2.2.2.4_1	2Rx TDD FR1 PDSCH Mapping Type A and LTE-NR coexistence performance - 4x2 MIMO with baseline receiver for both SA and NSA</a:t>
            </a:r>
            <a:endParaRPr lang="en-US" sz="1800" dirty="0" smtClean="0">
              <a:latin typeface="+mn-lt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871470"/>
            <a:ext cx="5678170" cy="33064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6130925" y="3018155"/>
            <a:ext cx="5908675" cy="3159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12</a:t>
            </a:r>
            <a:r>
              <a:rPr lang="en-US" sz="2400" dirty="0" smtClean="0">
                <a:latin typeface="+mn-lt"/>
                <a:sym typeface="+mn-ea"/>
              </a:rPr>
              <a:t>: The feature of “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TDD NR UL transmission with a 7.5kHz shift to the LTE raster</a:t>
            </a:r>
            <a:r>
              <a:rPr lang="en-US" sz="2400" dirty="0" smtClean="0">
                <a:latin typeface="+mn-lt"/>
                <a:sym typeface="+mn-ea"/>
              </a:rPr>
              <a:t>” can be tested as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latin typeface="+mn-lt"/>
                <a:sym typeface="+mn-ea"/>
              </a:rPr>
              <a:t> requirement since </a:t>
            </a:r>
            <a:r>
              <a:rPr lang="en-US" sz="2400" dirty="0" smtClean="0">
                <a:latin typeface="+mn-lt"/>
                <a:sym typeface="+mn-ea"/>
              </a:rPr>
              <a:t>Rel-16 by TC 5.2.2.2.4_1 of TS 38.521-4.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(1/3)</a:t>
            </a:r>
            <a:endParaRPr lang="en-US" altLang="zh-CN" sz="3200" b="1" dirty="0" smtClean="0"/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826770"/>
            <a:ext cx="12332335" cy="41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38.522-h20 (2021-09), there is demod TC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latin typeface="+mn-lt"/>
              </a:rPr>
              <a:t>” for TDD with 7.5kHz shift as below</a:t>
            </a:r>
            <a:endParaRPr lang="en-US" sz="1800" dirty="0" smtClean="0">
              <a:latin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40" y="3602990"/>
            <a:ext cx="1184148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“</a:t>
            </a:r>
            <a:r>
              <a:rPr lang="zh-CN" altLang="en-US">
                <a:solidFill>
                  <a:srgbClr val="0000FF"/>
                </a:solidFill>
              </a:rPr>
              <a:t>C016y</a:t>
            </a:r>
            <a:r>
              <a:rPr lang="en-US" altLang="zh-CN"/>
              <a:t>” can be interpreted as &gt;&gt;&gt; </a:t>
            </a:r>
            <a:r>
              <a:rPr lang="zh-CN" altLang="en-US" sz="1600"/>
              <a:t>IF </a:t>
            </a:r>
            <a:r>
              <a:rPr lang="en-US" altLang="zh-CN" sz="1600">
                <a:solidFill>
                  <a:srgbClr val="0000FF"/>
                </a:solidFill>
              </a:rPr>
              <a:t>NR TDD</a:t>
            </a:r>
            <a:r>
              <a:rPr lang="zh-CN" altLang="en-US" sz="1600"/>
              <a:t> AND (</a:t>
            </a:r>
            <a:r>
              <a:rPr lang="zh-CN" altLang="en-US" sz="1600">
                <a:solidFill>
                  <a:srgbClr val="0000FF"/>
                </a:solidFill>
              </a:rPr>
              <a:t>NG-RAN NR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EN-DC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NE-DC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NGEN-DC</a:t>
            </a:r>
            <a:r>
              <a:rPr lang="zh-CN" altLang="en-US" sz="1600"/>
              <a:t>) AND </a:t>
            </a:r>
            <a:r>
              <a:rPr lang="zh-CN" altLang="en-US" sz="1600">
                <a:solidFill>
                  <a:srgbClr val="0000FF"/>
                </a:solidFill>
              </a:rPr>
              <a:t>Support alternative additional DMRS position for co-existence with LTE CRS</a:t>
            </a:r>
            <a:r>
              <a:rPr lang="zh-CN" altLang="en-US" sz="1600"/>
              <a:t> AND NOT </a:t>
            </a:r>
            <a:r>
              <a:rPr lang="zh-CN" altLang="en-US" sz="1600">
                <a:solidFill>
                  <a:srgbClr val="0000FF"/>
                </a:solidFill>
              </a:rPr>
              <a:t>UE TDD 4Rx in FR1</a:t>
            </a:r>
            <a:r>
              <a:rPr lang="zh-CN" altLang="en-US" sz="1600"/>
              <a:t> THEN R ELSE N/A</a:t>
            </a:r>
            <a:endParaRPr lang="zh-CN" altLang="en-US" sz="16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2739390"/>
            <a:ext cx="11755755" cy="571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208280" y="1330960"/>
            <a:ext cx="11771630" cy="1358900"/>
            <a:chOff x="328" y="1961"/>
            <a:chExt cx="18538" cy="21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328" y="1961"/>
              <a:ext cx="18539" cy="2140"/>
              <a:chOff x="2338" y="5056"/>
              <a:chExt cx="14520" cy="158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58" y="5056"/>
                <a:ext cx="14480" cy="69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38" y="5726"/>
                <a:ext cx="14520" cy="910"/>
              </a:xfrm>
              <a:prstGeom prst="rect">
                <a:avLst/>
              </a:prstGeom>
            </p:spPr>
          </p:pic>
        </p:grpSp>
        <p:sp>
          <p:nvSpPr>
            <p:cNvPr id="12" name="圆角矩形 11"/>
            <p:cNvSpPr/>
            <p:nvPr/>
          </p:nvSpPr>
          <p:spPr>
            <a:xfrm>
              <a:off x="8663" y="2833"/>
              <a:ext cx="965" cy="418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4080" y="2853"/>
              <a:ext cx="965" cy="418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140335" y="4251325"/>
            <a:ext cx="12050395" cy="102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“Rate-matching around LTE CRS” has not been reflected in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60020" y="5316220"/>
            <a:ext cx="12050395" cy="1350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shall be revised to include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“Rate-matching around LTE CRS” also and should be handled under the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Rel-16 RAN5 WI “NR_perf_enh-UEConTest (UID-890048) ”</a:t>
            </a:r>
            <a:endParaRPr lang="en-US" altLang="zh-CN" sz="2400" b="1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(2/3)</a:t>
            </a:r>
            <a:endParaRPr lang="en-US" altLang="zh-CN" sz="3200" b="1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794385"/>
            <a:ext cx="11546205" cy="53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4163060"/>
            <a:ext cx="11983085" cy="11690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A new “Tested Bands Selection Criteria” should be defined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 to indicate the applied existing NR TDD bands. The changes can be handled under the </a:t>
            </a:r>
            <a:r>
              <a:rPr lang="en-US" sz="2400" b="1" dirty="0" smtClean="0">
                <a:latin typeface="+mn-lt"/>
                <a:sym typeface="+mn-ea"/>
              </a:rPr>
              <a:t>Rel-16 RAN5 WI “NR_perf_enh-UEConTest (UID-890048) 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2642870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The existing D008 in TS 38522-h20 can not reflect the TDD DSS NR bands properly. Before introducing TDD DSS for n34 and n39, n48/n90/n38 have already been added into Section “5.4.2 Channel raster”, so these existing TDD NR bands should be reflected in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1475" y="1489075"/>
            <a:ext cx="10706100" cy="1041400"/>
            <a:chOff x="585" y="2345"/>
            <a:chExt cx="16860" cy="1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2345"/>
              <a:ext cx="16860" cy="164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42" y="3287"/>
              <a:ext cx="385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from 38.521-h21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790" y="5565775"/>
            <a:ext cx="11715115" cy="908685"/>
            <a:chOff x="354" y="8765"/>
            <a:chExt cx="18449" cy="143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" y="8765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" y="9710"/>
              <a:ext cx="18438" cy="486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(3/3)</a:t>
            </a:r>
            <a:endParaRPr lang="en-US" altLang="zh-CN" sz="3200" b="1" dirty="0" smtClean="0"/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2688590"/>
            <a:ext cx="11983085" cy="1268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should be revised to add n34 and n39 under the future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Rel-17 RAN5 WI “DSS_LTE_B34_NR_Bn34_LTE_B39_NR_Bn39-UEConTest”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below.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1128395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Besides the existing TDD NR bands in TS 38.521-h21(2021-09), the newly introduced n34 and n39 should also been added into the “Tested Bands Selection Criteria” D00X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4790" y="4732655"/>
            <a:ext cx="11714480" cy="891540"/>
            <a:chOff x="354" y="7453"/>
            <a:chExt cx="18448" cy="140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4" y="7453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8" y="8383"/>
              <a:ext cx="18397" cy="47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S_Classification_Standard"/>
          <p:cNvSpPr txBox="1">
            <a:spLocks noChangeArrowheads="1"/>
          </p:cNvSpPr>
          <p:nvPr/>
        </p:nvSpPr>
        <p:spPr bwMode="auto">
          <a:xfrm>
            <a:off x="12163425" y="6397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4" name="RS_Classification_Standard"/>
          <p:cNvSpPr txBox="1">
            <a:spLocks noChangeArrowheads="1"/>
          </p:cNvSpPr>
          <p:nvPr/>
        </p:nvSpPr>
        <p:spPr bwMode="auto">
          <a:xfrm>
            <a:off x="12304713" y="7605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72403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Which RAN5 specs will be impacted by the DSS Conformance Testing for B34/n34 and B39/n39?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70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1378585"/>
            <a:ext cx="11635105" cy="189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altLang="zh-CN" sz="2800" b="1" dirty="0" smtClean="0">
                <a:latin typeface="+mn-lt"/>
              </a:rPr>
              <a:t>Proposal 6</a:t>
            </a:r>
            <a:r>
              <a:rPr lang="en-US" altLang="zh-CN" sz="2800" dirty="0" smtClean="0">
                <a:latin typeface="+mn-lt"/>
              </a:rPr>
              <a:t>: In R5-217505 “New WID - UE Conformance Test Aspects - LTE/NR spectrum sharing in Band 34/n34 and Band 39/n39”, the following RAN5 specs need to be captured into the table of “impacted existing TS” to cater for the DSS Conformance Testing for B34/n34 and B39/n39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" y="3599815"/>
            <a:ext cx="11697970" cy="2376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RAN4 </a:t>
            </a:r>
            <a:r>
              <a:rPr lang="en-US" sz="3200" dirty="0" smtClean="0">
                <a:latin typeface="+mn-lt"/>
                <a:sym typeface="+mn-ea"/>
              </a:rPr>
              <a:t>DSS for B34/n34 B39/n39 WI </a:t>
            </a:r>
            <a:r>
              <a:rPr lang="en-US" altLang="zh-CN" sz="3200" b="1" dirty="0" smtClean="0"/>
              <a:t>Progress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91210"/>
            <a:ext cx="11635105" cy="4929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2010- 2025 MHz was widely deployed as TD-SCDMA in China before, and started to refarm to LTE Band 34 in recent years. LTE Band 39 (1880-1920 MHz) is a widely deployed TDD band in China. There are also 5G NR band n34 and band n39, which has been specified in Rel-15. Enabling co-existence of existing LTE deployment along with a NR addition in same band is essential to allow operators to refarm the existing LTE band 34 and 39, and improve the spectrum efficiency</a:t>
            </a:r>
            <a:r>
              <a:rPr lang="en-US" sz="2800" dirty="0" smtClean="0">
                <a:latin typeface="+mn-lt"/>
              </a:rPr>
              <a:t>.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A New RAN4 Rel-17 WI “LTE/NR spectrum sharing in Band 34/n34 and Band 39/n39” (DSS_LTE_B34_NR_Bn34_LTE_B39_NR_Bn39) has been set up in RAN#92-e. Please check the WID in RP-211509[1] and RP-211996[2]. 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The completion level of the 3GPP Rel-17 work item on LTE/NR spectrum sharing in Band 34/n34 and Band 39/n39 has achieved </a:t>
            </a:r>
            <a:r>
              <a:rPr lang="en-US" sz="2800" b="1" dirty="0" smtClean="0">
                <a:latin typeface="+mn-lt"/>
              </a:rPr>
              <a:t>100%</a:t>
            </a:r>
            <a:r>
              <a:rPr lang="en-US" sz="2800" dirty="0" smtClean="0">
                <a:latin typeface="+mn-lt"/>
              </a:rPr>
              <a:t> at RP#93-e (Sep-2021). Please check the SR in RP-211995[3].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" y="5754370"/>
            <a:ext cx="12189460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1</a:t>
            </a:r>
            <a:r>
              <a:rPr lang="en-US" sz="2800" dirty="0" smtClean="0">
                <a:latin typeface="+mn-lt"/>
                <a:sym typeface="+mn-ea"/>
              </a:rPr>
              <a:t>: It is reasonable to introduce an associated RAN5 work item to enable UE conformance testing for LTE/NR spectrum sharing in Band 34/n34 and Band 39/n39 UEs.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Reference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55980"/>
            <a:ext cx="11635105" cy="5768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[1] </a:t>
            </a:r>
            <a:r>
              <a:rPr lang="en-US" sz="2800" dirty="0" smtClean="0">
                <a:latin typeface="+mn-lt"/>
                <a:sym typeface="+mn-ea"/>
              </a:rPr>
              <a:t>RP-211509 New WID on LTE/NR spectrum sharing in Band 34/n34 and Band 39/n39, </a:t>
            </a:r>
            <a:r>
              <a:rPr lang="en-US" sz="2800" dirty="0" smtClean="0">
                <a:latin typeface="+mn-lt"/>
                <a:sym typeface="+mn-ea"/>
              </a:rPr>
              <a:t>3GPP TSG-RAN Meeting #92-e, 14 – 18 June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[2] RP-211996 New WID on LTE/NR spectrum sharing in Band 34/n34 and Band 39/n39,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[3] RP-211995</a:t>
            </a:r>
            <a:r>
              <a:rPr lang="en-US" sz="2800" dirty="0" smtClean="0">
                <a:latin typeface="+mn-lt"/>
                <a:sym typeface="+mn-ea"/>
              </a:rPr>
              <a:t> </a:t>
            </a:r>
            <a:r>
              <a:rPr lang="en-US" altLang="zh-CN" sz="2800" dirty="0" smtClean="0">
                <a:latin typeface="+mn-lt"/>
                <a:sym typeface="+mn-ea"/>
              </a:rPr>
              <a:t>Status report for </a:t>
            </a:r>
            <a:r>
              <a:rPr lang="en-US" sz="2800" dirty="0" smtClean="0">
                <a:latin typeface="+mn-lt"/>
                <a:sym typeface="+mn-ea"/>
              </a:rPr>
              <a:t>LTE/NR spectrum sharing in Band 34/n34 and Band 39/n39 WI;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[4] R4-2115088 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[5] R4- 2115087 </a:t>
            </a:r>
            <a:r>
              <a:rPr lang="en-US" sz="2800" dirty="0" smtClean="0">
                <a:latin typeface="+mn-lt"/>
                <a:sym typeface="+mn-ea"/>
              </a:rPr>
              <a:t>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[6] </a:t>
            </a:r>
            <a:r>
              <a:rPr lang="en-US" sz="2800" dirty="0" smtClean="0">
                <a:latin typeface="+mn-lt"/>
                <a:sym typeface="+mn-ea"/>
              </a:rPr>
              <a:t>R4-2114376</a:t>
            </a:r>
            <a:r>
              <a:rPr lang="en-US" sz="2800" dirty="0" smtClean="0">
                <a:latin typeface="+mn-lt"/>
                <a:sym typeface="+mn-ea"/>
              </a:rPr>
              <a:t> Introduction of the UL 7.5kHz shift for NR TDD band n34 and n39, 3GPP TSG-WG4 Meeting #100e, 16 – 27th August 2021, Apple Inc.,</a:t>
            </a:r>
            <a:endParaRPr lang="en-US" sz="28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</a:t>
            </a:r>
            <a:r>
              <a:rPr lang="en-US" sz="3200" dirty="0" smtClean="0">
                <a:latin typeface="+mn-lt"/>
                <a:sym typeface="+mn-ea"/>
              </a:rPr>
              <a:t>DSS Conformance Test for B34/n34 B39/n39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207010" y="1009650"/>
            <a:ext cx="11742420" cy="5281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There is a need to introduce an associated RAN5 work item to enable UE conformance testing for LTE/NR spectrum sharing in Band 34/n34 and Band 39/n39 UEs. Please check the WID in R5-217505.</a:t>
            </a: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 There are 2 capabilities and 1 feature being important for DSS testing</a:t>
            </a:r>
            <a:endParaRPr lang="en-US" sz="2400" dirty="0" smtClean="0">
              <a:latin typeface="+mn-lt"/>
            </a:endParaRPr>
          </a:p>
          <a:p>
            <a:pPr marL="914400" lvl="3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  <a:sym typeface="+mn-ea"/>
              </a:rPr>
              <a:t> 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NR UL transmission with a 7.5 kHz shift to the LTE raster(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TDD UE feature since Rel-16 TS 38.101-1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-457200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endParaRPr lang="en-US" sz="24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</a:t>
            </a:r>
            <a:r>
              <a:rPr lang="en-US" altLang="zh-CN" sz="3200" b="1" dirty="0" smtClean="0">
                <a:sym typeface="+mn-ea"/>
              </a:rPr>
              <a:t> - RAN4 </a:t>
            </a:r>
            <a:r>
              <a:rPr lang="en-US" altLang="zh-CN" sz="3200" b="1" dirty="0" smtClean="0">
                <a:sym typeface="+mn-ea"/>
              </a:rPr>
              <a:t>TS 38.101-1</a:t>
            </a:r>
            <a:r>
              <a:rPr lang="en-US" sz="3200" dirty="0" smtClean="0">
                <a:latin typeface="+mn-lt"/>
                <a:sym typeface="+mn-ea"/>
              </a:rPr>
              <a:t>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658495"/>
            <a:ext cx="11635105" cy="198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As</a:t>
            </a:r>
            <a:r>
              <a:rPr lang="en-US" sz="2400" dirty="0" smtClean="0">
                <a:latin typeface="+mn-lt"/>
              </a:rPr>
              <a:t> the outputs of this Rel-17 RAN4 </a:t>
            </a:r>
            <a:r>
              <a:rPr lang="en-US" sz="2400" dirty="0" smtClean="0">
                <a:latin typeface="+mn-lt"/>
                <a:sym typeface="+mn-ea"/>
              </a:rPr>
              <a:t>“DSS on B34/n34 and B39/n39” </a:t>
            </a:r>
            <a:r>
              <a:rPr lang="en-US" sz="2400" dirty="0" smtClean="0">
                <a:latin typeface="+mn-lt"/>
              </a:rPr>
              <a:t>WI, similar changes have been introduced into Section </a:t>
            </a:r>
            <a:r>
              <a:rPr lang="en-US" sz="2400" dirty="0" smtClean="0">
                <a:latin typeface="+mn-lt"/>
                <a:sym typeface="+mn-ea"/>
              </a:rPr>
              <a:t>5.4.2 </a:t>
            </a:r>
            <a:r>
              <a:rPr lang="en-US" sz="2400" dirty="0" smtClean="0">
                <a:latin typeface="+mn-lt"/>
              </a:rPr>
              <a:t>“Channel raster” of TS 38.101-1 by 3 </a:t>
            </a:r>
            <a:r>
              <a:rPr lang="en-US" sz="2400" dirty="0" smtClean="0">
                <a:latin typeface="+mn-lt"/>
                <a:sym typeface="+mn-ea"/>
              </a:rPr>
              <a:t>agreed CRs “Introduction of the UL 7.5kHz shift for NR TDD band n34 and n39” for Rel-17 (R4-2115088 [4]), Rel-16 (R4-2115087 [5]) and Rel-15 (R4-2114376 [6]) TS 38.101-1, respectively.</a:t>
            </a:r>
            <a:r>
              <a:rPr lang="en-US" sz="2400" dirty="0" smtClean="0">
                <a:latin typeface="+mn-lt"/>
              </a:rPr>
              <a:t> 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925" y="2564765"/>
            <a:ext cx="6899910" cy="1236345"/>
            <a:chOff x="565" y="4832"/>
            <a:chExt cx="9820" cy="1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5" y="4832"/>
              <a:ext cx="9820" cy="17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585" y="5441"/>
              <a:ext cx="3486" cy="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Rel-17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9525" y="3946525"/>
            <a:ext cx="6948805" cy="1140460"/>
            <a:chOff x="495" y="6739"/>
            <a:chExt cx="9890" cy="1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" y="6739"/>
              <a:ext cx="9890" cy="16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585" y="7279"/>
              <a:ext cx="3478" cy="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Rel-16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9525" y="5143500"/>
            <a:ext cx="6948805" cy="1426845"/>
            <a:chOff x="495" y="8495"/>
            <a:chExt cx="9890" cy="20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" y="8495"/>
              <a:ext cx="9890" cy="20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585" y="8794"/>
              <a:ext cx="3372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0000FF"/>
                  </a:solidFill>
                </a:rPr>
                <a:t>Rel-15 Optional</a:t>
              </a:r>
              <a:endParaRPr lang="en-US" altLang="zh-CN" b="1">
                <a:solidFill>
                  <a:srgbClr val="0000FF"/>
                </a:solidFill>
              </a:endParaRPr>
            </a:p>
          </p:txBody>
        </p:sp>
      </p:grp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7056755" y="2343150"/>
            <a:ext cx="5121275" cy="1202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NO additional changes have been introduced into Section 6/7 of TS 38.101-1 so far.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34390" y="6526530"/>
            <a:ext cx="5616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74740" y="6343650"/>
            <a:ext cx="684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7056755" y="3462655"/>
            <a:ext cx="5121275" cy="3299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2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b="1" dirty="0" smtClean="0">
                <a:solidFill>
                  <a:srgbClr val="00B050"/>
                </a:solidFill>
                <a:latin typeface="+mn-lt"/>
                <a:sym typeface="+mn-ea"/>
              </a:rPr>
              <a:t>UL 7.5kHz shift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”</a:t>
            </a:r>
            <a:r>
              <a:rPr lang="en-US" sz="2400" dirty="0" smtClean="0">
                <a:latin typeface="+mn-lt"/>
                <a:sym typeface="+mn-ea"/>
              </a:rPr>
              <a:t> for NR </a:t>
            </a:r>
            <a:r>
              <a:rPr lang="en-US" sz="2400" b="1" dirty="0" smtClean="0">
                <a:latin typeface="+mn-lt"/>
                <a:sym typeface="+mn-ea"/>
              </a:rPr>
              <a:t>TDD</a:t>
            </a:r>
            <a:r>
              <a:rPr lang="en-US" sz="2400" dirty="0" smtClean="0">
                <a:latin typeface="+mn-lt"/>
                <a:sym typeface="+mn-ea"/>
              </a:rPr>
              <a:t> band n34 and n39 has been mandatory requirement since Rel-16 TS 38.101-1, and is optional in </a:t>
            </a:r>
            <a:r>
              <a:rPr lang="en-US" sz="2400" dirty="0" smtClean="0">
                <a:latin typeface="+mn-lt"/>
                <a:sym typeface="+mn-ea"/>
              </a:rPr>
              <a:t>Rel-15 TS 38.101-1.</a:t>
            </a:r>
            <a:endParaRPr lang="en-US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2.1</a:t>
            </a:r>
            <a:r>
              <a:rPr lang="en-US" sz="2400" dirty="0" smtClean="0">
                <a:latin typeface="+mn-lt"/>
                <a:sym typeface="+mn-ea"/>
              </a:rPr>
              <a:t>: All FDD NR bands support DSS in all supported SCS, while TDD NR bands n34, n38, n39 support DSS for SCS 15KHz only.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3125470"/>
            <a:ext cx="5431790" cy="28022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(1/2) 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635" y="690245"/>
            <a:ext cx="12176760" cy="1023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38.101-4-fb0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requirements for FDD DSS with 7.5kHz shift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requirements/5.2.2.1 FDD/5.2.2.1.4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requirements/5.2.3.1 FDD/</a:t>
            </a:r>
            <a:r>
              <a:rPr lang="en-US" sz="1800" dirty="0" smtClean="0">
                <a:latin typeface="+mn-lt"/>
              </a:rPr>
              <a:t>5.2.3.1.4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1702435"/>
            <a:ext cx="12332335" cy="1344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38.101-4-g60 (2021-09), besides FDD, there are also demod requirements for </a:t>
            </a:r>
            <a:r>
              <a:rPr lang="en-US" altLang="zh-CN" sz="2400" b="1" dirty="0" smtClean="0">
                <a:latin typeface="+mn-lt"/>
              </a:rPr>
              <a:t>TDD</a:t>
            </a:r>
            <a:r>
              <a:rPr lang="en-US" altLang="zh-CN" sz="2400" dirty="0" smtClean="0">
                <a:latin typeface="+mn-lt"/>
              </a:rPr>
              <a:t> DSS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</a:t>
            </a:r>
            <a:r>
              <a:rPr lang="en-US" altLang="zh-CN" sz="1800" b="1" dirty="0" smtClean="0">
                <a:latin typeface="+mn-lt"/>
              </a:rPr>
              <a:t>5.2.2.2.4</a:t>
            </a:r>
            <a:r>
              <a:rPr lang="en-US" altLang="zh-CN" sz="1800" dirty="0" smtClean="0">
                <a:latin typeface="+mn-lt"/>
              </a:rPr>
              <a:t>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requirements/5.2.3.2 TDD/</a:t>
            </a:r>
            <a:r>
              <a:rPr lang="en-US" sz="1800" b="1" dirty="0" smtClean="0">
                <a:latin typeface="+mn-lt"/>
              </a:rPr>
              <a:t>5.2.3.2.4</a:t>
            </a:r>
            <a:r>
              <a:rPr lang="en-US" sz="1800" dirty="0" smtClean="0">
                <a:latin typeface="+mn-lt"/>
              </a:rPr>
              <a:t>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0" y="3110865"/>
            <a:ext cx="5647055" cy="28168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94310" y="5975350"/>
            <a:ext cx="11996420" cy="75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3</a:t>
            </a:r>
            <a:r>
              <a:rPr lang="en-US" sz="2400" dirty="0" smtClean="0">
                <a:latin typeface="+mn-lt"/>
                <a:sym typeface="+mn-ea"/>
              </a:rPr>
              <a:t>: Demod requirements for TDD DSS with 7.5kHz shift has been defined since </a:t>
            </a:r>
            <a:r>
              <a:rPr lang="en-US" sz="2400" dirty="0" smtClean="0">
                <a:latin typeface="+mn-lt"/>
                <a:sym typeface="+mn-ea"/>
              </a:rPr>
              <a:t>Rel-16 TS 38.101-4.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(2/2)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655" y="3849370"/>
            <a:ext cx="5795645" cy="284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4</a:t>
            </a:r>
            <a:r>
              <a:rPr lang="en-US" sz="2400" dirty="0" smtClean="0">
                <a:latin typeface="+mn-lt"/>
                <a:sym typeface="+mn-ea"/>
              </a:rPr>
              <a:t>: As per Section 5.1.1.3 and 5.1.1.4 of Rel-16 TS 38.101-4, “Alternative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for DSS, while “Rate-matching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for DSS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" y="953135"/>
            <a:ext cx="615950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730" y="974725"/>
            <a:ext cx="6153150" cy="45656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RAN2 TS 38.306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8256905" y="925195"/>
            <a:ext cx="3933825" cy="45440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5</a:t>
            </a:r>
            <a:r>
              <a:rPr lang="en-US" sz="2400" dirty="0" smtClean="0">
                <a:latin typeface="+mn-lt"/>
                <a:sym typeface="+mn-ea"/>
              </a:rPr>
              <a:t>: In Rel-15 TS 38.306, “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” has been defined as a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per Band NR UE radio access capabiliy “BandNR parameter”.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6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  <a:sym typeface="+mn-ea"/>
              </a:rPr>
              <a:t>In Rel-15 TS 38.306,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been defined as an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per </a:t>
            </a:r>
            <a:r>
              <a:rPr lang="en-US" sz="2400" dirty="0" smtClean="0">
                <a:latin typeface="+mn-lt"/>
                <a:sym typeface="+mn-ea"/>
              </a:rPr>
              <a:t>Feature Set (FS) NR </a:t>
            </a:r>
            <a:r>
              <a:rPr lang="en-US" sz="2400" dirty="0" smtClean="0">
                <a:latin typeface="+mn-lt"/>
                <a:sym typeface="+mn-ea"/>
              </a:rPr>
              <a:t>UE radio access capabiliy </a:t>
            </a:r>
            <a:r>
              <a:rPr lang="en-US" sz="2400" dirty="0" smtClean="0">
                <a:latin typeface="+mn-lt"/>
                <a:sym typeface="+mn-ea"/>
              </a:rPr>
              <a:t>“FeatureSetDownlink parameter”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3423285"/>
            <a:ext cx="8079105" cy="1715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10" y="1043305"/>
            <a:ext cx="8223885" cy="1727200"/>
            <a:chOff x="666" y="1345"/>
            <a:chExt cx="12752" cy="246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" y="1345"/>
              <a:ext cx="12753" cy="134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" y="2653"/>
              <a:ext cx="12677" cy="116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35" y="5881370"/>
            <a:ext cx="1217676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n-lt"/>
                <a:sym typeface="+mn-ea"/>
              </a:rPr>
              <a:t> Observation 7</a:t>
            </a:r>
            <a:r>
              <a:rPr lang="en-US" sz="2400" dirty="0" smtClean="0">
                <a:latin typeface="+mn-lt"/>
                <a:sym typeface="+mn-ea"/>
              </a:rPr>
              <a:t>: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has not been defined as NR UE </a:t>
            </a:r>
            <a:r>
              <a:rPr lang="en-US" sz="2400" dirty="0" smtClean="0">
                <a:latin typeface="+mn-lt"/>
                <a:sym typeface="+mn-ea"/>
              </a:rPr>
              <a:t>radio access capabiliy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RAN2 TS 38.331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5833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" y="5487670"/>
            <a:ext cx="12176760" cy="86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n-lt"/>
                <a:sym typeface="+mn-ea"/>
              </a:rPr>
              <a:t> Observation 7.1</a:t>
            </a:r>
            <a:r>
              <a:rPr lang="en-US" sz="2400" dirty="0" smtClean="0">
                <a:latin typeface="+mn-lt"/>
                <a:sym typeface="+mn-ea"/>
              </a:rPr>
              <a:t>: UE shall bar the cell if the UE does not support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on the frequency band and SCS of the cell, when frequencyShift7p5khz is present in SIB1.</a:t>
            </a:r>
            <a:endParaRPr lang="en-US" sz="2400" dirty="0" smtClean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" y="728345"/>
            <a:ext cx="12108180" cy="29737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3698240"/>
            <a:ext cx="8700135" cy="173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(1/2)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81050"/>
            <a:ext cx="11635105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6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 In TS 38.508-1, there are DSS related information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frequencyShift7p5khz</a:t>
            </a:r>
            <a:r>
              <a:rPr lang="en-US" sz="2800" dirty="0" smtClean="0">
                <a:latin typeface="+mn-lt"/>
              </a:rPr>
              <a:t>” as below. However, the Value/remark for </a:t>
            </a:r>
            <a:r>
              <a:rPr lang="en-US" sz="2800" dirty="0" smtClean="0">
                <a:latin typeface="+mn-lt"/>
                <a:sym typeface="+mn-ea"/>
              </a:rPr>
              <a:t>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</a:t>
            </a:r>
            <a:r>
              <a:rPr lang="en-US" sz="2800" dirty="0" smtClean="0">
                <a:latin typeface="+mn-lt"/>
              </a:rPr>
              <a:t>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Not present</a:t>
            </a:r>
            <a:r>
              <a:rPr lang="en-US" sz="2800" dirty="0" smtClean="0">
                <a:latin typeface="+mn-lt"/>
              </a:rPr>
              <a:t>”.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2160905"/>
            <a:ext cx="5726430" cy="2580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545" y="2160905"/>
            <a:ext cx="5705475" cy="25800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35" y="5463540"/>
            <a:ext cx="124364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8</a:t>
            </a:r>
            <a:r>
              <a:rPr lang="en-US" sz="2800" dirty="0" smtClean="0">
                <a:latin typeface="+mn-lt"/>
                <a:sym typeface="+mn-ea"/>
              </a:rPr>
              <a:t>: For the existing RAN5 specs, unless otherwise stated, the default value/remark for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800" dirty="0" smtClean="0">
                <a:latin typeface="+mn-lt"/>
                <a:sym typeface="+mn-ea"/>
              </a:rPr>
              <a:t>”.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ID" val="0"/>
  <p:tag name="RS_CLASSIFICATION" val="UNRESTRICTED"/>
</p:tagLst>
</file>

<file path=ppt/tags/tag12.xml><?xml version="1.0" encoding="utf-8"?>
<p:tagLst xmlns:p="http://schemas.openxmlformats.org/presentationml/2006/main">
  <p:tag name="RS_CLASSIFICATIONID" val="0"/>
  <p:tag name="RS_CLASSIFICATION" val="UNRESTRICTED"/>
</p:tagLst>
</file>

<file path=ppt/tags/tag13.xml><?xml version="1.0" encoding="utf-8"?>
<p:tagLst xmlns:p="http://schemas.openxmlformats.org/presentationml/2006/main">
  <p:tag name="RS_CLASSIFICATIONID" val="0"/>
  <p:tag name="RS_CLASSIFICATION" val="UNRESTRICTED"/>
</p:tagLst>
</file>

<file path=ppt/tags/tag14.xml><?xml version="1.0" encoding="utf-8"?>
<p:tagLst xmlns:p="http://schemas.openxmlformats.org/presentationml/2006/main">
  <p:tag name="RS_CLASSIFICATIONID" val="0"/>
  <p:tag name="RS_CLASSIFICATION" val="UNRESTRICTED"/>
</p:tagLst>
</file>

<file path=ppt/tags/tag15.xml><?xml version="1.0" encoding="utf-8"?>
<p:tagLst xmlns:p="http://schemas.openxmlformats.org/presentationml/2006/main">
  <p:tag name="RS_CLASSIFICATIONID" val="0"/>
  <p:tag name="RS_CLASSIFICATION" val="UNRESTRICTED"/>
</p:tagLst>
</file>

<file path=ppt/tags/tag16.xml><?xml version="1.0" encoding="utf-8"?>
<p:tagLst xmlns:p="http://schemas.openxmlformats.org/presentationml/2006/main">
  <p:tag name="RS_CLASSIFICATIONID" val="0"/>
  <p:tag name="RS_CLASSIFICATION" val="UNRESTRICTED"/>
</p:tagLst>
</file>

<file path=ppt/tags/tag17.xml><?xml version="1.0" encoding="utf-8"?>
<p:tagLst xmlns:p="http://schemas.openxmlformats.org/presentationml/2006/main">
  <p:tag name="RS_CLASSIFICATIONID" val="0"/>
  <p:tag name="RS_CLASSIFICATION" val="UNRESTRICTED"/>
</p:tagLst>
</file>

<file path=ppt/tags/tag18.xml><?xml version="1.0" encoding="utf-8"?>
<p:tagLst xmlns:p="http://schemas.openxmlformats.org/presentationml/2006/main">
  <p:tag name="RS_CLASSIFICATIONID" val="0"/>
  <p:tag name="RS_CLASSIFICATION" val="UNRESTRICTED"/>
</p:tagLst>
</file>

<file path=ppt/tags/tag19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20.xml><?xml version="1.0" encoding="utf-8"?>
<p:tagLst xmlns:p="http://schemas.openxmlformats.org/presentationml/2006/main">
  <p:tag name="RS_CLASSIFICATIONID" val="0"/>
  <p:tag name="RS_CLASSIFICATION" val="UNRESTRICTED"/>
</p:tagLst>
</file>

<file path=ppt/tags/tag21.xml><?xml version="1.0" encoding="utf-8"?>
<p:tagLst xmlns:p="http://schemas.openxmlformats.org/presentationml/2006/main">
  <p:tag name="RS_CLASSIFICATIONID" val="0"/>
  <p:tag name="RS_CLASSIFICATION" val="UNRESTRICTED"/>
</p:tagLst>
</file>

<file path=ppt/tags/tag22.xml><?xml version="1.0" encoding="utf-8"?>
<p:tagLst xmlns:p="http://schemas.openxmlformats.org/presentationml/2006/main">
  <p:tag name="RS_CLASSIFICATION_RESETFORMATTING" val="True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12297</Words>
  <Application>WPS 演示</Application>
  <PresentationFormat>自定义</PresentationFormat>
  <Paragraphs>162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Wingdings</vt:lpstr>
      <vt:lpstr>微软雅黑</vt:lpstr>
      <vt:lpstr>Arial Unicode MS</vt:lpstr>
      <vt:lpstr>Office 主题</vt:lpstr>
      <vt:lpstr>Discussion on how to handle Dynamic Spectrum Sharing (DSS) Conformance Testing</vt:lpstr>
      <vt:lpstr>Background - RAN4 DSS for B34/n34 B39/n39 WI Progress</vt:lpstr>
      <vt:lpstr>Background - DSS Conformance Test for B34/n34 B39/n39</vt:lpstr>
      <vt:lpstr>Background - RAN4 TS 38.101-1 </vt:lpstr>
      <vt:lpstr>Background - RAN4 TS 38.101-4 (1/2)  </vt:lpstr>
      <vt:lpstr>Background - RAN4 TS 38.101-4 (2/2) </vt:lpstr>
      <vt:lpstr>Background - RAN2 TS 38.306</vt:lpstr>
      <vt:lpstr>Background - RAN2 TS 38.331</vt:lpstr>
      <vt:lpstr>Background - RAN5 TS 38.508-1 (1/2)</vt:lpstr>
      <vt:lpstr>Background - RAN5 TS 38.508-1 (2/2)</vt:lpstr>
      <vt:lpstr>Background - RAN5 TS 38.508-2</vt:lpstr>
      <vt:lpstr>Background - RAN5 TS 38.521-1 (1/2)</vt:lpstr>
      <vt:lpstr>Background - RAN5 TS 38.521-1 (2/2)</vt:lpstr>
      <vt:lpstr>Background - RAN5 TS 38.521-1 (2/2)</vt:lpstr>
      <vt:lpstr>Background - RAN5 TS 38.521-4 </vt:lpstr>
      <vt:lpstr>Background - RAN5 TS 38.522 (1/3)</vt:lpstr>
      <vt:lpstr>Background - RAN5 TS 38.522 (2/3)</vt:lpstr>
      <vt:lpstr>Background - RAN5 TS 38.522 (3/3)</vt:lpstr>
      <vt:lpstr>Which RAN5 specs will be impacted by the DSS Conformance Testing for B34/n34 and B39/n39?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1144</cp:revision>
  <dcterms:created xsi:type="dcterms:W3CDTF">2018-09-20T03:53:00Z</dcterms:created>
  <dcterms:modified xsi:type="dcterms:W3CDTF">2021-11-19T04:09:33Z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