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08" r:id="rId5"/>
    <p:sldId id="311" r:id="rId6"/>
    <p:sldId id="312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61"/>
        <p:guide pos="37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Way forward </a:t>
            </a:r>
            <a:r>
              <a:rPr lang="en-US" altLang="zh-CN" sz="2800" dirty="0">
                <a:latin typeface="+mn-lt"/>
              </a:rPr>
              <a:t>on how to </a:t>
            </a:r>
            <a:r>
              <a:rPr lang="en-US" altLang="zh-CN" sz="2800" dirty="0" smtClean="0">
                <a:latin typeface="+mn-lt"/>
              </a:rPr>
              <a:t>bring contributions to </a:t>
            </a:r>
            <a:r>
              <a:rPr lang="en-US" altLang="zh-CN" sz="2800" dirty="0" smtClean="0">
                <a:latin typeface="+mn-lt"/>
                <a:sym typeface="+mn-ea"/>
              </a:rPr>
              <a:t>"</a:t>
            </a:r>
            <a:r>
              <a:rPr lang="en-US" altLang="zh-CN" sz="2800" dirty="0" smtClean="0">
                <a:latin typeface="+mn-lt"/>
              </a:rPr>
              <a:t>NR_CADC_NR_LTE_DC_R16-UEConTest</a:t>
            </a:r>
            <a:r>
              <a:rPr lang="en-US" altLang="zh-CN" sz="2800" dirty="0" smtClean="0">
                <a:latin typeface="+mn-lt"/>
                <a:sym typeface="+mn-ea"/>
              </a:rPr>
              <a:t>“ WI </a:t>
            </a:r>
            <a:r>
              <a:rPr lang="en-US" altLang="zh-CN" sz="2800" dirty="0" smtClean="0">
                <a:latin typeface="+mn-lt"/>
              </a:rPr>
              <a:t>and "</a:t>
            </a:r>
            <a:r>
              <a:rPr lang="en-US" altLang="zh-CN" sz="2800" dirty="0" smtClean="0">
                <a:latin typeface="+mn-lt"/>
              </a:rPr>
              <a:t>NR_CADC_NR_LTE_DC_R17-UEConTest</a:t>
            </a:r>
            <a:r>
              <a:rPr lang="en-US" altLang="zh-CN" sz="2800" dirty="0" smtClean="0">
                <a:latin typeface="+mn-lt"/>
              </a:rPr>
              <a:t>“ WI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5227638"/>
            <a:ext cx="11703050" cy="10334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Huawei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smtClean="0"/>
              <a:t>, DISH, Ericsson, Qualcomm, Bureau </a:t>
            </a:r>
            <a:r>
              <a:rPr lang="en-US" altLang="zh-CN" sz="2800" dirty="0" err="1" smtClean="0"/>
              <a:t>Veritas</a:t>
            </a:r>
            <a:endParaRPr lang="en-US" altLang="zh-CN" sz="2800" dirty="0" smtClean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93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	 </a:t>
            </a:r>
            <a:r>
              <a:rPr lang="en-US" altLang="zh-CN" sz="2400" b="1" dirty="0" smtClean="0"/>
              <a:t>R5-21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7504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8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19</a:t>
            </a:r>
            <a:r>
              <a:rPr lang="en-GB" altLang="zh-CN" sz="2400" b="1" dirty="0" smtClean="0"/>
              <a:t> </a:t>
            </a:r>
            <a:r>
              <a:rPr lang="en-US" altLang="en-GB" sz="2400" b="1" dirty="0" smtClean="0"/>
              <a:t>November</a:t>
            </a:r>
            <a:r>
              <a:rPr lang="en-GB" altLang="zh-CN" sz="2400" b="1" dirty="0" smtClean="0"/>
              <a:t> 2021</a:t>
            </a:r>
            <a:endParaRPr lang="en-GB" altLang="zh-CN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55980"/>
            <a:ext cx="11635105" cy="75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In RAN5#91-e, the following proposals have been agreed in R5-212566 [1].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007" b="8720"/>
          <a:stretch>
            <a:fillRect/>
          </a:stretch>
        </p:blipFill>
        <p:spPr>
          <a:xfrm>
            <a:off x="1252855" y="1522730"/>
            <a:ext cx="9429115" cy="482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Way Forward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55980"/>
            <a:ext cx="11635105" cy="5768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Considering the efficiency of e-meetings, it is suggested to add the following additional </a:t>
            </a:r>
            <a:r>
              <a:rPr lang="en-US" sz="2800" b="1" dirty="0" smtClean="0">
                <a:solidFill>
                  <a:srgbClr val="0000FF"/>
                </a:solidFill>
                <a:latin typeface="+mn-lt"/>
                <a:sym typeface="+mn-ea"/>
              </a:rPr>
              <a:t>Proposal 4</a:t>
            </a:r>
            <a:r>
              <a:rPr lang="en-US" sz="2800" dirty="0" smtClean="0">
                <a:latin typeface="+mn-lt"/>
                <a:sym typeface="+mn-ea"/>
              </a:rPr>
              <a:t> to update the “Way Forward” as below.</a:t>
            </a:r>
            <a:endParaRPr lang="en-US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600" dirty="0" smtClean="0">
                <a:latin typeface="+mn-lt"/>
                <a:sym typeface="+mn-ea"/>
              </a:rPr>
              <a:t> </a:t>
            </a:r>
            <a:r>
              <a:rPr lang="en-GB" altLang="zh-CN" sz="2600" b="1" dirty="0" smtClean="0">
                <a:solidFill>
                  <a:srgbClr val="0000FF"/>
                </a:solidFill>
                <a:latin typeface="+mn-lt"/>
                <a:sym typeface="+mn-ea"/>
              </a:rPr>
              <a:t>Proposal </a:t>
            </a:r>
            <a:r>
              <a:rPr lang="en-US" altLang="en-GB" sz="2600" b="1" dirty="0" smtClean="0">
                <a:solidFill>
                  <a:srgbClr val="0000FF"/>
                </a:solidFill>
                <a:latin typeface="+mn-lt"/>
                <a:sym typeface="+mn-ea"/>
              </a:rPr>
              <a:t>4</a:t>
            </a:r>
            <a:r>
              <a:rPr lang="en-GB" altLang="zh-CN" sz="2600" b="1" dirty="0" smtClean="0">
                <a:solidFill>
                  <a:srgbClr val="0000FF"/>
                </a:solidFill>
                <a:latin typeface="+mn-lt"/>
                <a:sym typeface="+mn-ea"/>
              </a:rPr>
              <a:t>: </a:t>
            </a:r>
            <a:r>
              <a:rPr lang="en-US" altLang="zh-CN" sz="2600" dirty="0" smtClean="0">
                <a:solidFill>
                  <a:srgbClr val="0000FF"/>
                </a:solidFill>
                <a:latin typeface="+mn-lt"/>
                <a:sym typeface="+mn-ea"/>
              </a:rPr>
              <a:t>As an exception, if the updated draft WP can not be available before the "3GU Opening", the deadline for operators' tagging the configurations with "interested operators" shall be extended pending on the rapporteurs' decision.</a:t>
            </a:r>
            <a:endParaRPr lang="en-US" altLang="zh-CN" sz="26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3464" r="1007" b="8720"/>
          <a:stretch>
            <a:fillRect/>
          </a:stretch>
        </p:blipFill>
        <p:spPr>
          <a:xfrm>
            <a:off x="1487170" y="1586230"/>
            <a:ext cx="9052560" cy="3949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Reference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55980"/>
            <a:ext cx="11635105" cy="5768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algn="l" eaLnBrk="1" latinLnBrk="0" hangingPunct="1">
              <a:lnSpc>
                <a:spcPts val="4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[1] </a:t>
            </a:r>
            <a:r>
              <a:rPr lang="en-US" sz="2800" dirty="0" smtClean="0">
                <a:latin typeface="+mn-lt"/>
                <a:sym typeface="+mn-ea"/>
              </a:rPr>
              <a:t>R5-212566   </a:t>
            </a:r>
            <a:r>
              <a:rPr lang="en-US" altLang="zh-CN" sz="2800" dirty="0" smtClean="0">
                <a:latin typeface="+mn-lt"/>
                <a:sym typeface="+mn-ea"/>
              </a:rPr>
              <a:t>Way forwa</a:t>
            </a:r>
            <a:r>
              <a:rPr lang="en-US" sz="2800" dirty="0" smtClean="0">
                <a:latin typeface="+mn-lt"/>
                <a:sym typeface="+mn-ea"/>
              </a:rPr>
              <a:t>rd on how to bring contributions to </a:t>
            </a:r>
            <a:r>
              <a:rPr lang="en-US" sz="2800" dirty="0" smtClean="0">
                <a:latin typeface="+mn-lt"/>
                <a:sym typeface="+mn-ea"/>
              </a:rPr>
              <a:t>"</a:t>
            </a:r>
            <a:r>
              <a:rPr lang="en-US" sz="2800" dirty="0" smtClean="0">
                <a:latin typeface="+mn-lt"/>
                <a:sym typeface="+mn-ea"/>
              </a:rPr>
              <a:t>NR_CADC_NR_LTE_DC_R16-UEConTest</a:t>
            </a:r>
            <a:r>
              <a:rPr lang="en-US" sz="2800" dirty="0" smtClean="0">
                <a:latin typeface="+mn-lt"/>
                <a:sym typeface="+mn-ea"/>
              </a:rPr>
              <a:t>“ WI </a:t>
            </a:r>
            <a:r>
              <a:rPr lang="en-US" sz="2800" dirty="0" smtClean="0">
                <a:latin typeface="+mn-lt"/>
                <a:sym typeface="+mn-ea"/>
              </a:rPr>
              <a:t>and "NR_CADC_NR_LTE_DC_R17-UEConTest“ WI; 3GPP TSG-RAN5 Meeting #91-e, Electronic Meeting, 17 – 28 May 2021; CMCC, Huawei, Hisilicon, Ericsson, Qualcomm, Bureau Veritas</a:t>
            </a:r>
            <a:endParaRPr lang="en-US" sz="28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WPS 演示</Application>
  <PresentationFormat>自定义</PresentationFormat>
  <Paragraphs>33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Way forward on how to bring contributions to "NR_CADC_NR_LTE_DC_R16-UEConTest“ WI and "NR_CADC_NR_LTE_DC_R17-UEConTest“ WI</vt:lpstr>
      <vt:lpstr>Background</vt:lpstr>
      <vt:lpstr>Way Forward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1047</cp:revision>
  <dcterms:created xsi:type="dcterms:W3CDTF">2018-09-20T03:53:00Z</dcterms:created>
  <dcterms:modified xsi:type="dcterms:W3CDTF">2021-10-29T14:52:47Z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