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9" r:id="rId6"/>
    <p:sldId id="262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- RAN5#93-e (Nov-21)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387" y="1189607"/>
            <a:ext cx="11590795" cy="5353236"/>
          </a:xfrm>
        </p:spPr>
        <p:txBody>
          <a:bodyPr>
            <a:normAutofit/>
          </a:bodyPr>
          <a:lstStyle/>
          <a:p>
            <a:r>
              <a:rPr lang="en-US" sz="2500" dirty="0"/>
              <a:t>Progress</a:t>
            </a:r>
          </a:p>
          <a:p>
            <a:pPr lvl="1"/>
            <a:r>
              <a:rPr lang="en-US" sz="2500" dirty="0"/>
              <a:t>Maintenance of 14 RRC Test case CR’s were agreed, TP changes for 8.1.3.1.3, 8.1.3.1.4 and 8.2.6.2.2 were agreed.</a:t>
            </a:r>
          </a:p>
          <a:p>
            <a:pPr lvl="1"/>
            <a:r>
              <a:rPr lang="en-US" sz="2500" dirty="0"/>
              <a:t>2 </a:t>
            </a:r>
            <a:r>
              <a:rPr lang="en-US" dirty="0"/>
              <a:t>new TC - 8.1.1.3.7b (</a:t>
            </a:r>
            <a:r>
              <a:rPr lang="en-US" dirty="0" err="1"/>
              <a:t>Deprioritization</a:t>
            </a:r>
            <a:r>
              <a:rPr lang="en-US" dirty="0"/>
              <a:t>) and TC 8.2.7.2.1 (NRDC) were added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FR2 power levels are missing in few test cases </a:t>
            </a:r>
          </a:p>
          <a:p>
            <a:pPr lvl="1"/>
            <a:r>
              <a:rPr lang="sv-SE" dirty="0"/>
              <a:t>TC 8.1.4.1.9.1 may have updates based on RAN2 LS response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- RAN5#93-e (Nov-21)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Maintenance of 4 RRC Test case CR agreed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FR2 Power levels are missing for few test cases</a:t>
            </a:r>
          </a:p>
          <a:p>
            <a:pPr marL="457200" lvl="1" indent="0">
              <a:buNone/>
            </a:pPr>
            <a:endParaRPr lang="sv-SE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152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- RAN5#93-e (Nov-21)</a:t>
            </a:r>
            <a:br>
              <a:rPr lang="sv-SE" sz="2800" dirty="0"/>
            </a:br>
            <a:r>
              <a:rPr lang="sv-SE" sz="4000" dirty="0"/>
              <a:t>NE-DC(Option 4)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387" y="1189607"/>
            <a:ext cx="11590795" cy="5353236"/>
          </a:xfrm>
        </p:spPr>
        <p:txBody>
          <a:bodyPr>
            <a:normAutofit/>
          </a:bodyPr>
          <a:lstStyle/>
          <a:p>
            <a:r>
              <a:rPr lang="en-US" sz="2500" dirty="0"/>
              <a:t>Progress</a:t>
            </a:r>
          </a:p>
          <a:p>
            <a:pPr lvl="1"/>
            <a:r>
              <a:rPr lang="en-US" sz="2500" dirty="0"/>
              <a:t>3 new NEDC test cases were agreed</a:t>
            </a:r>
          </a:p>
          <a:p>
            <a:pPr lvl="1"/>
            <a:r>
              <a:rPr lang="en-US" sz="2400" dirty="0"/>
              <a:t>RRC WP was updated to add 33 new NE-DC </a:t>
            </a:r>
            <a:r>
              <a:rPr lang="en-US" sz="2400"/>
              <a:t>test cases</a:t>
            </a:r>
            <a:endParaRPr lang="en-US" sz="2500" dirty="0"/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Few more NE-DC test cases will be added to RRC WP, for ex – CGI Measurement Reporting (NR, EUTRA)</a:t>
            </a:r>
          </a:p>
        </p:txBody>
      </p:sp>
    </p:spTree>
    <p:extLst>
      <p:ext uri="{BB962C8B-B14F-4D97-AF65-F5344CB8AC3E}">
        <p14:creationId xmlns:p14="http://schemas.microsoft.com/office/powerpoint/2010/main" val="40293949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9949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400" dirty="0"/>
              <a:t>RRC - RAN5#93-e (Nov-21) </a:t>
            </a:r>
            <a:br>
              <a:rPr lang="sv-SE" sz="2400" dirty="0"/>
            </a:br>
            <a:r>
              <a:rPr lang="sv-SE" sz="300" dirty="0"/>
              <a:t> </a:t>
            </a:r>
            <a:br>
              <a:rPr lang="sv-SE" sz="2400" dirty="0"/>
            </a:br>
            <a:r>
              <a:rPr lang="sv-SE" sz="2800" b="1" dirty="0"/>
              <a:t>Status of test frequencies for protocol testing</a:t>
            </a:r>
            <a:endParaRPr lang="en-GB" sz="24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D3C7194-3320-49FC-B8BC-E43EDCAE2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251750"/>
            <a:ext cx="10770031" cy="5404772"/>
          </a:xfrm>
        </p:spPr>
        <p:txBody>
          <a:bodyPr>
            <a:normAutofit fontScale="92500" lnSpcReduction="20000"/>
          </a:bodyPr>
          <a:lstStyle/>
          <a:p>
            <a:r>
              <a:rPr lang="sv-SE" sz="1600" dirty="0"/>
              <a:t>Status of NR CA test frequencies in TS 38.508-1 for protocol testing</a:t>
            </a:r>
            <a:endParaRPr lang="sv-SE" sz="20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r>
              <a:rPr lang="sv-SE" sz="1600" dirty="0"/>
              <a:t>Status of NR-DC and NR-DC with NR CA test frequencies in TS 38.508-1 for protocol testing</a:t>
            </a:r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r>
              <a:rPr lang="sv-SE" sz="1600" dirty="0"/>
              <a:t>Status of EN-DC with NR CA test frequencies in TS 38.508-1 for protocol testing</a:t>
            </a:r>
            <a:endParaRPr lang="sv-SE" sz="20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1000" dirty="0"/>
          </a:p>
          <a:p>
            <a:pPr lvl="1"/>
            <a:r>
              <a:rPr lang="en-GB" sz="1000" dirty="0"/>
              <a:t>Note 1: No NR CA FR2 inter-band configurations introduced in 38.508-1 clause 4.3.1.2 yet.</a:t>
            </a:r>
            <a:endParaRPr lang="en-US" sz="1000" dirty="0">
              <a:solidFill>
                <a:srgbClr val="FF0000"/>
              </a:solidFill>
            </a:endParaRPr>
          </a:p>
          <a:p>
            <a:pPr lvl="1"/>
            <a:r>
              <a:rPr lang="en-GB" sz="1000" dirty="0"/>
              <a:t>Note 2: No test frequencies introduced in TS 38.508-1 clause </a:t>
            </a:r>
            <a:r>
              <a:rPr lang="en-US" sz="1000" dirty="0"/>
              <a:t>4.3.1.3.2.1 referenced by clause 6.2.3.6 yet for NR-DC+CA combination for protocol testing.</a:t>
            </a:r>
          </a:p>
          <a:p>
            <a:pPr lvl="1"/>
            <a:r>
              <a:rPr lang="en-GB" sz="1000" dirty="0"/>
              <a:t>Note 3: No NR-DC configuration of this type defined in TS 38.101-1 , TS 38.101-2 or TS 38.101-3 in Rel-15, Rel-16 or Rel-17.</a:t>
            </a:r>
            <a:endParaRPr lang="en-US" sz="1000" dirty="0"/>
          </a:p>
          <a:p>
            <a:pPr lvl="1"/>
            <a:r>
              <a:rPr lang="en-GB" sz="1000" dirty="0"/>
              <a:t>Note 4: No test frequencies introduced in TS 38.508-1 clause 6.2.3.2 yet for EN-DC with NR CA protocol testing. </a:t>
            </a:r>
          </a:p>
          <a:p>
            <a:pPr lvl="1"/>
            <a:r>
              <a:rPr lang="en-GB" sz="1000" dirty="0"/>
              <a:t>Note 5: Applicable 3CC NR-DC + NR CA test frequencies are included in clause </a:t>
            </a:r>
            <a:r>
              <a:rPr lang="en-US" sz="1000" dirty="0"/>
              <a:t>4.3.1.3.2.1 (e.g. DC_n1A-n258G, DC_n78A-n258G and DC_n79A-n257G) but current protocol applicability column needs to be updated.</a:t>
            </a:r>
          </a:p>
          <a:p>
            <a:pPr lvl="1"/>
            <a:r>
              <a:rPr lang="en-GB" sz="1000" dirty="0"/>
              <a:t>Note 6: Applicable EN-DC + NR CA test frequencies are included in clause </a:t>
            </a:r>
            <a:r>
              <a:rPr lang="en-US" sz="1000" dirty="0"/>
              <a:t>4.3.1.4.1.2 (e.g. DC_19A_n77(2A)) but current protocol applicability column needs to be updated.</a:t>
            </a:r>
          </a:p>
          <a:p>
            <a:pPr lvl="1"/>
            <a:r>
              <a:rPr lang="en-US" sz="1000" dirty="0"/>
              <a:t>Note 7: </a:t>
            </a:r>
            <a:r>
              <a:rPr lang="en-GB" sz="1000" dirty="0"/>
              <a:t>No NR-DC configurations within FR1 introduced in 38.508-1 clause 4.3.1.1 yet.</a:t>
            </a:r>
          </a:p>
          <a:p>
            <a:pPr marL="0" indent="0">
              <a:buNone/>
            </a:pPr>
            <a:endParaRPr lang="sv-SE" sz="2000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2D3194A-3EDB-4B2B-B66D-2D85E5ECF6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225832"/>
              </p:ext>
            </p:extLst>
          </p:nvPr>
        </p:nvGraphicFramePr>
        <p:xfrm>
          <a:off x="1421224" y="1633837"/>
          <a:ext cx="6816764" cy="7117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3039713679"/>
                    </a:ext>
                  </a:extLst>
                </a:gridCol>
                <a:gridCol w="1704191">
                  <a:extLst>
                    <a:ext uri="{9D8B030D-6E8A-4147-A177-3AD203B41FA5}">
                      <a16:colId xmlns:a16="http://schemas.microsoft.com/office/drawing/2014/main" val="204283829"/>
                    </a:ext>
                  </a:extLst>
                </a:gridCol>
                <a:gridCol w="1704191">
                  <a:extLst>
                    <a:ext uri="{9D8B030D-6E8A-4147-A177-3AD203B41FA5}">
                      <a16:colId xmlns:a16="http://schemas.microsoft.com/office/drawing/2014/main" val="983571421"/>
                    </a:ext>
                  </a:extLst>
                </a:gridCol>
                <a:gridCol w="1704191">
                  <a:extLst>
                    <a:ext uri="{9D8B030D-6E8A-4147-A177-3AD203B41FA5}">
                      <a16:colId xmlns:a16="http://schemas.microsoft.com/office/drawing/2014/main" val="928611972"/>
                    </a:ext>
                  </a:extLst>
                </a:gridCol>
              </a:tblGrid>
              <a:tr h="1974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Frequency range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Intra-band 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Intra-Band Non-Contiguous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Inter-band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113994"/>
                  </a:ext>
                </a:extLst>
              </a:tr>
              <a:tr h="17594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CA FR1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72362"/>
                  </a:ext>
                </a:extLst>
              </a:tr>
              <a:tr h="18597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CA 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Ready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Ready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6966516"/>
                  </a:ext>
                </a:extLst>
              </a:tr>
              <a:tr h="13156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CA FR1+FR2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447536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A7177671-99DF-4056-9558-A8EBF8100D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363431"/>
              </p:ext>
            </p:extLst>
          </p:nvPr>
        </p:nvGraphicFramePr>
        <p:xfrm>
          <a:off x="1421224" y="4193680"/>
          <a:ext cx="6892264" cy="8716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3066">
                  <a:extLst>
                    <a:ext uri="{9D8B030D-6E8A-4147-A177-3AD203B41FA5}">
                      <a16:colId xmlns:a16="http://schemas.microsoft.com/office/drawing/2014/main" val="3039713679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204283829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983571421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928611972"/>
                    </a:ext>
                  </a:extLst>
                </a:gridCol>
              </a:tblGrid>
              <a:tr h="35597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Frequency range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EN-DC with NR CA Intra-band Contiguous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EN-DC with NR CA Intra-Band Non-Contiguous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EN-DC with NR CA Inter-band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113994"/>
                  </a:ext>
                </a:extLst>
              </a:tr>
              <a:tr h="18507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E-UTRA + NR CA FR1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Note 6)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72362"/>
                  </a:ext>
                </a:extLst>
              </a:tr>
              <a:tr h="17823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E-UTRA + NR CA 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Ready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1)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6966516"/>
                  </a:ext>
                </a:extLst>
              </a:tr>
              <a:tr h="9299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E-UTRA + NR CA FR1+FR2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4475363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C0170169-0A46-4F73-97CC-9B71D26E2E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358173"/>
              </p:ext>
            </p:extLst>
          </p:nvPr>
        </p:nvGraphicFramePr>
        <p:xfrm>
          <a:off x="4664990" y="2844914"/>
          <a:ext cx="6779162" cy="929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9964">
                  <a:extLst>
                    <a:ext uri="{9D8B030D-6E8A-4147-A177-3AD203B41FA5}">
                      <a16:colId xmlns:a16="http://schemas.microsoft.com/office/drawing/2014/main" val="3039713679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204283829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983571421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928611972"/>
                    </a:ext>
                  </a:extLst>
                </a:gridCol>
              </a:tblGrid>
              <a:tr h="29662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Frequency range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NR-DC with NR CA Intra-band Contiguous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NR-DC with NR SC NR CA Intra-Band Non-Contiguous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NR-DC with NR CA Inter-band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113994"/>
                  </a:ext>
                </a:extLst>
              </a:tr>
              <a:tr h="13592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FR2 + NR CA FR1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>
                          <a:effectLst/>
                        </a:rPr>
                        <a:t>N/A (note 3)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6966516"/>
                  </a:ext>
                </a:extLst>
              </a:tr>
              <a:tr h="1387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FR1 + NR CA FR2</a:t>
                      </a: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</a:rPr>
                        <a:t>N/A (note 3)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5562273"/>
                  </a:ext>
                </a:extLst>
              </a:tr>
              <a:tr h="1258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FR1 + NR CA 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Not Ready (Note 5)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</a:rPr>
                        <a:t>N/A (note 3)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4475363"/>
                  </a:ext>
                </a:extLst>
              </a:tr>
              <a:tr h="10519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FR2 + NR CA FR1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4206700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EEE2161-F694-4E75-BEB5-80933DEC66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903567"/>
              </p:ext>
            </p:extLst>
          </p:nvPr>
        </p:nvGraphicFramePr>
        <p:xfrm>
          <a:off x="1421223" y="2850468"/>
          <a:ext cx="3079689" cy="6606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67799">
                  <a:extLst>
                    <a:ext uri="{9D8B030D-6E8A-4147-A177-3AD203B41FA5}">
                      <a16:colId xmlns:a16="http://schemas.microsoft.com/office/drawing/2014/main" val="374348119"/>
                    </a:ext>
                  </a:extLst>
                </a:gridCol>
                <a:gridCol w="1311890">
                  <a:extLst>
                    <a:ext uri="{9D8B030D-6E8A-4147-A177-3AD203B41FA5}">
                      <a16:colId xmlns:a16="http://schemas.microsoft.com/office/drawing/2014/main" val="819044773"/>
                    </a:ext>
                  </a:extLst>
                </a:gridCol>
              </a:tblGrid>
              <a:tr h="1843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Frequency range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NR-DC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2837652"/>
                  </a:ext>
                </a:extLst>
              </a:tr>
              <a:tr h="14307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NR-DC FR1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7)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219892"/>
                  </a:ext>
                </a:extLst>
              </a:tr>
              <a:tr h="1484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NR-DC 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</a:rPr>
                        <a:t>N/A (Note 3)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58414072"/>
                  </a:ext>
                </a:extLst>
              </a:tr>
              <a:tr h="17144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NR-DC FR1+FR2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Ready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78691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2032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99ab104867f52778eb12040e7f8dfcda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0ad21422d1bc2bd4aa317071306b9571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B1BB3F9-9D81-42A8-8A8A-2ADD0A0F182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F489507-BB87-4456-9B5A-FE125DD0E2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92459B8-C6A4-4D8C-9D54-DF3E78ABF1F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750</TotalTime>
  <Words>628</Words>
  <Application>Microsoft Office PowerPoint</Application>
  <PresentationFormat>Widescreen</PresentationFormat>
  <Paragraphs>113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RRC - RAN5#93-e (Nov-21) SA NR (Option 2) </vt:lpstr>
      <vt:lpstr>RRC - RAN5#93-e (Nov-21) EN-DC (Option 3) </vt:lpstr>
      <vt:lpstr>RRC - RAN5#93-e (Nov-21) NE-DC(Option 4) </vt:lpstr>
      <vt:lpstr>RRC - RAN5#93-e (Nov-21)    Status of test frequencies for protocol testing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93</cp:revision>
  <dcterms:created xsi:type="dcterms:W3CDTF">2019-05-16T22:21:00Z</dcterms:created>
  <dcterms:modified xsi:type="dcterms:W3CDTF">2021-11-26T12:37:31Z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