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59" r:id="rId2"/>
    <p:sldId id="293" r:id="rId3"/>
    <p:sldId id="341" r:id="rId4"/>
    <p:sldId id="350" r:id="rId5"/>
    <p:sldId id="348" r:id="rId6"/>
    <p:sldId id="347" r:id="rId7"/>
    <p:sldId id="261" r:id="rId8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1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41"/>
            <p14:sldId id="350"/>
            <p14:sldId id="348"/>
            <p14:sldId id="347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126" d="100"/>
          <a:sy n="126" d="100"/>
        </p:scale>
        <p:origin x="1284" y="12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tp://ftp.3gpp.org/TSG_RAN/WG5_Test_ex-T1/TSGR5_91_Electronic/Docs/R5-212657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(June-21)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TSG-RAN5#91-e		     	     R5-212660</a:t>
            </a:r>
          </a:p>
          <a:p>
            <a:r>
              <a:rPr lang="en-US" sz="2000" kern="0" dirty="0"/>
              <a:t>Electronic Meeting, 17 – 28 May 2021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Rel-15 5GS work item delivery phase.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since previous report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for next delivery</a:t>
            </a:r>
          </a:p>
          <a:p>
            <a:pPr marL="700087" lvl="1" indent="-342900"/>
            <a:r>
              <a:rPr lang="sv-SE" sz="1800" dirty="0"/>
              <a:t>SA Option 2 (SA NR)</a:t>
            </a:r>
          </a:p>
          <a:p>
            <a:pPr marL="700087" lvl="1" indent="-342900"/>
            <a:r>
              <a:rPr lang="sv-SE" sz="1800" dirty="0"/>
              <a:t>NSA Option 3 (EN-DC)</a:t>
            </a:r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SINCE PREVIOUS REPORT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67" y="1247994"/>
            <a:ext cx="7494588" cy="1827908"/>
          </a:xfrm>
        </p:spPr>
        <p:txBody>
          <a:bodyPr/>
          <a:lstStyle/>
          <a:p>
            <a:r>
              <a:rPr lang="en-US" sz="1400" dirty="0"/>
              <a:t>SA NR (SA Option 2) Phase 11 completed. SA NR overall completion 86%</a:t>
            </a:r>
          </a:p>
          <a:p>
            <a:r>
              <a:rPr lang="en-US" sz="1400" dirty="0"/>
              <a:t>EN-DC (NSA Option 3)  Phase 12 completed. EN-DC overall completion 92%</a:t>
            </a:r>
          </a:p>
          <a:p>
            <a:r>
              <a:rPr lang="en-US" sz="1400" dirty="0"/>
              <a:t>Target completion moved 6 months to RAN5#93-e (Nov-21)</a:t>
            </a:r>
          </a:p>
          <a:p>
            <a:r>
              <a:rPr lang="en-US" sz="1400" dirty="0"/>
              <a:t>More time may be needed to complete FR2 and IMS test cases</a:t>
            </a:r>
          </a:p>
          <a:p>
            <a:r>
              <a:rPr lang="en-US" sz="1400" dirty="0"/>
              <a:t>For further details including list of completed test cases see RAN5 workplan in </a:t>
            </a:r>
            <a:r>
              <a:rPr lang="en-GB" sz="1400" u="sng" dirty="0">
                <a:hlinkClick r:id="rId2"/>
              </a:rPr>
              <a:t>R5-212657</a:t>
            </a:r>
            <a:endParaRPr lang="en-GB" sz="1400" u="sng" dirty="0"/>
          </a:p>
          <a:p>
            <a:endParaRPr lang="en-GB" sz="1600" u="sng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641D5844-BE41-4298-B87E-21FB07B53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56" y="2936506"/>
            <a:ext cx="2870204" cy="1253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EC963E-D23C-43EE-B6AF-7A11AFFA24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2114" y="2933561"/>
            <a:ext cx="3686175" cy="8858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5D0F55-77E3-4904-BAB5-6055D21D2B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9472" y="3946825"/>
            <a:ext cx="559117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(R5-212377)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838804-F21E-40FC-A724-BC09AC5934D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54" y="1363980"/>
            <a:ext cx="8193306" cy="48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pPr>
              <a:defRPr/>
            </a:pPr>
            <a:r>
              <a:rPr lang="en-US" sz="1600" dirty="0"/>
              <a:t>RF/Performance/RRM test cases:</a:t>
            </a:r>
          </a:p>
          <a:p>
            <a:pPr lvl="1">
              <a:defRPr/>
            </a:pPr>
            <a:r>
              <a:rPr lang="en-US" altLang="zh-CN" sz="1200" dirty="0"/>
              <a:t>FR1</a:t>
            </a:r>
          </a:p>
          <a:p>
            <a:pPr lvl="2">
              <a:defRPr/>
            </a:pPr>
            <a:r>
              <a:rPr lang="en-US" altLang="zh-CN" sz="1200" dirty="0"/>
              <a:t>RF: Complete remaining 1 (UL-MIMO) out of 121 FR1 test cases (TS 38.521-1).</a:t>
            </a:r>
          </a:p>
          <a:p>
            <a:pPr lvl="2">
              <a:defRPr/>
            </a:pPr>
            <a:r>
              <a:rPr lang="en-US" sz="1200" dirty="0"/>
              <a:t>RRM: Complete remaining 1 out of 83 FR1 test cases (TS 38.533).</a:t>
            </a:r>
            <a:endParaRPr lang="en-US" altLang="zh-CN" sz="1050" dirty="0"/>
          </a:p>
          <a:p>
            <a:pPr lvl="1">
              <a:defRPr/>
            </a:pPr>
            <a:r>
              <a:rPr lang="en-US" altLang="zh-CN" sz="1200" dirty="0"/>
              <a:t>FR2 &amp; FR1+FR2:</a:t>
            </a:r>
          </a:p>
          <a:p>
            <a:pPr lvl="2">
              <a:defRPr/>
            </a:pPr>
            <a:r>
              <a:rPr lang="sv-SE" sz="1200" dirty="0">
                <a:solidFill>
                  <a:srgbClr val="FF0000"/>
                </a:solidFill>
              </a:rPr>
              <a:t>All FR2 test cases will not be feasible to complete by RAN5#92-e. </a:t>
            </a:r>
            <a:endParaRPr lang="en-US" altLang="zh-CN" sz="1200" dirty="0"/>
          </a:p>
          <a:p>
            <a:pPr lvl="2">
              <a:defRPr/>
            </a:pPr>
            <a:r>
              <a:rPr lang="sv-SE" sz="1200" dirty="0"/>
              <a:t>RF: Progress remaining 190 out of 221 FR2 single carrier and CA test cases (TS 38.521-2).</a:t>
            </a:r>
            <a:endParaRPr lang="en-GB" sz="1200" dirty="0">
              <a:solidFill>
                <a:srgbClr val="FF0000"/>
              </a:solidFill>
            </a:endParaRPr>
          </a:p>
          <a:p>
            <a:pPr lvl="2"/>
            <a:r>
              <a:rPr lang="en-US" sz="1100" dirty="0"/>
              <a:t>RF performance: Progress remaining 2 out of 9 FR2 test cases (TS 38.521-4).</a:t>
            </a:r>
          </a:p>
          <a:p>
            <a:pPr lvl="3"/>
            <a:r>
              <a:rPr lang="sv-SE" sz="1100" dirty="0"/>
              <a:t>Continue progressing test tolerance analysis considering SNR testability issue pending for FR2 Demod and CSI test cases (TS 38.521-4).</a:t>
            </a:r>
            <a:endParaRPr lang="en-US" sz="1100" dirty="0"/>
          </a:p>
          <a:p>
            <a:pPr lvl="2"/>
            <a:r>
              <a:rPr lang="en-US" sz="1100" dirty="0"/>
              <a:t>RRM: Progress remaining 58 out of 63 FR2 and 3 out of 7 FR1+FR2 test cases (TS 38.533).</a:t>
            </a:r>
          </a:p>
          <a:p>
            <a:r>
              <a:rPr lang="en-US" sz="1500" dirty="0"/>
              <a:t>RAN Protocol test cases (TS 38.523-1):</a:t>
            </a:r>
          </a:p>
          <a:p>
            <a:pPr lvl="1"/>
            <a:r>
              <a:rPr lang="en-US" sz="1200" dirty="0"/>
              <a:t>Layer 2: Complete remaining 1 out of 77 FR1, 1 out of 77 FR2 and 1 out of 7 FR1+FR2 test cases.</a:t>
            </a:r>
          </a:p>
          <a:p>
            <a:pPr lvl="1"/>
            <a:r>
              <a:rPr lang="en-US" sz="1200" dirty="0"/>
              <a:t>Idle mode: Complete remaining 36 out of 60 FR2 test cases.</a:t>
            </a:r>
          </a:p>
          <a:p>
            <a:pPr lvl="1"/>
            <a:r>
              <a:rPr lang="en-US" sz="1200" dirty="0"/>
              <a:t>RRC: Complete remaining 1 out of 83 FR1, 49 out of 83 FR2 and 10 out of 26 FR1+FR2 test cases.</a:t>
            </a:r>
          </a:p>
          <a:p>
            <a:pPr lvl="1"/>
            <a:r>
              <a:rPr lang="en-US" sz="1200" dirty="0"/>
              <a:t>Multilayer/Services: Complete remaining 1 out of 27 FR1 and 9 out of 27 FR2 test cases.</a:t>
            </a:r>
          </a:p>
          <a:p>
            <a:r>
              <a:rPr lang="en-US" sz="1500" dirty="0"/>
              <a:t>IMS Protocol test cases (TS 34.229-5):</a:t>
            </a:r>
          </a:p>
          <a:p>
            <a:pPr lvl="1"/>
            <a:r>
              <a:rPr lang="sv-SE" sz="1200" dirty="0">
                <a:solidFill>
                  <a:srgbClr val="FF0000"/>
                </a:solidFill>
              </a:rPr>
              <a:t>All IMS test cases will not be feasible to complete by RAN5#92-e. </a:t>
            </a:r>
            <a:endParaRPr lang="en-US" altLang="zh-CN" sz="1200" dirty="0"/>
          </a:p>
          <a:p>
            <a:pPr lvl="1"/>
            <a:r>
              <a:rPr lang="en-US" sz="1200" dirty="0"/>
              <a:t>Progress 67 out of 121 IMS test cases (FR1 and FR2). </a:t>
            </a:r>
          </a:p>
          <a:p>
            <a:pPr lvl="2"/>
            <a:endParaRPr lang="en-US" sz="1100" dirty="0">
              <a:highlight>
                <a:srgbClr val="FFFF00"/>
              </a:highlight>
            </a:endParaRPr>
          </a:p>
          <a:p>
            <a:pPr marL="0" indent="0">
              <a:buNone/>
            </a:pPr>
            <a:br>
              <a:rPr lang="en-US" sz="900" dirty="0">
                <a:highlight>
                  <a:srgbClr val="FFFF00"/>
                </a:highlight>
              </a:rPr>
            </a:br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 for next delivery: </a:t>
            </a:r>
            <a:br>
              <a:rPr lang="sv-SE" sz="1800" b="1" dirty="0"/>
            </a:br>
            <a:endParaRPr lang="sv-SE" sz="1800" b="1" dirty="0"/>
          </a:p>
          <a:p>
            <a:r>
              <a:rPr lang="en-US" sz="2000" dirty="0"/>
              <a:t>SA Option 2 (SA NR) - Phase 12 - Target RAN5#92-e AUG-21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2781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 for next deliverY: </a:t>
            </a:r>
            <a:br>
              <a:rPr lang="sv-SE" sz="2000" b="1" dirty="0"/>
            </a:br>
            <a:endParaRPr lang="sv-SE" sz="400" b="1" dirty="0"/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Phase 13 content - Target RAN5#92-e AUG-21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87769"/>
            <a:ext cx="8606925" cy="4156195"/>
          </a:xfrm>
        </p:spPr>
        <p:txBody>
          <a:bodyPr/>
          <a:lstStyle/>
          <a:p>
            <a:r>
              <a:rPr lang="en-US" sz="1800" dirty="0"/>
              <a:t>RF/Performance/RRM test cases</a:t>
            </a:r>
          </a:p>
          <a:p>
            <a:pPr lvl="1"/>
            <a:r>
              <a:rPr lang="en-US" sz="1400" dirty="0"/>
              <a:t>FR1:</a:t>
            </a:r>
          </a:p>
          <a:p>
            <a:pPr lvl="2"/>
            <a:r>
              <a:rPr lang="en-US" sz="1400" dirty="0"/>
              <a:t>RF: Complete remaining 25 out of 127 FR1 (anchor-agnostic) test cases (TS 38.521-3).</a:t>
            </a:r>
          </a:p>
          <a:p>
            <a:pPr lvl="1"/>
            <a:r>
              <a:rPr lang="en-US" sz="1400" dirty="0"/>
              <a:t>FR2 &amp; FR1+FR2:</a:t>
            </a:r>
          </a:p>
          <a:p>
            <a:pPr lvl="2"/>
            <a:r>
              <a:rPr lang="sv-SE" sz="1400" dirty="0">
                <a:solidFill>
                  <a:srgbClr val="FF0000"/>
                </a:solidFill>
              </a:rPr>
              <a:t>All FR2 test cases will not be feasible to complete by RAN5#91-e. </a:t>
            </a:r>
            <a:endParaRPr lang="en-US" altLang="zh-CN" sz="1400" dirty="0"/>
          </a:p>
          <a:p>
            <a:pPr lvl="2"/>
            <a:r>
              <a:rPr lang="en-US" sz="1400" dirty="0"/>
              <a:t>RF: Progress remaining 59 out of 69 FR2 and 1 out of 1 FR1+FR2 test cases (TS 38.521-3).</a:t>
            </a:r>
          </a:p>
          <a:p>
            <a:pPr lvl="3"/>
            <a:r>
              <a:rPr lang="en-US" sz="1400" dirty="0"/>
              <a:t>Progress depending on progress of associated NR SA FR2 test cases.</a:t>
            </a:r>
          </a:p>
          <a:p>
            <a:pPr lvl="2"/>
            <a:r>
              <a:rPr lang="en-US" sz="1400" dirty="0"/>
              <a:t>RF performance: Progress remaining 2 out of 9 FR2 test cases (TS 38.521-4).</a:t>
            </a:r>
          </a:p>
          <a:p>
            <a:pPr lvl="3"/>
            <a:r>
              <a:rPr lang="sv-SE" sz="1400" dirty="0"/>
              <a:t>Progress test tolerance analysis considering SNR testability issue pending for FR2 Demod and CSI test cases (TS 38.521-4).</a:t>
            </a:r>
            <a:endParaRPr lang="en-US" sz="1400" dirty="0"/>
          </a:p>
          <a:p>
            <a:pPr lvl="2"/>
            <a:r>
              <a:rPr lang="en-US" sz="1400" dirty="0"/>
              <a:t>RRM: Progress remaining 44 out of 53 FR2 and 1 out of 5 FR1+FR2 test cases (TS 38.533).</a:t>
            </a:r>
          </a:p>
          <a:p>
            <a:r>
              <a:rPr lang="en-US" sz="1800" dirty="0"/>
              <a:t>RAN Protocol test cases (TS 38.523-1):</a:t>
            </a:r>
          </a:p>
          <a:p>
            <a:pPr lvl="1"/>
            <a:r>
              <a:rPr lang="en-US" sz="1400" dirty="0"/>
              <a:t>RRC: Complete remaining 4 out of 49 FR1, 8 out of 49 FR2 and 4 out of 4 FR1+FR2 test cases.</a:t>
            </a:r>
            <a:br>
              <a:rPr lang="en-US" sz="1400" dirty="0"/>
            </a:br>
            <a:endParaRPr lang="en-US" sz="1400" strike="sngStrike" dirty="0"/>
          </a:p>
          <a:p>
            <a:pPr marL="0" indent="0">
              <a:buNone/>
            </a:pPr>
            <a:br>
              <a:rPr lang="en-US" sz="1000" dirty="0">
                <a:highlight>
                  <a:srgbClr val="FFFF00"/>
                </a:highlight>
              </a:rPr>
            </a:b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87737</TotalTime>
  <Words>692</Words>
  <Application>Microsoft Office PowerPoint</Application>
  <PresentationFormat>On-screen Show (4:3)</PresentationFormat>
  <Paragraphs>87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Ericsson Capital TT</vt:lpstr>
      <vt:lpstr>PresentationTemplate2011</vt:lpstr>
      <vt:lpstr>RAN5 5G NR STATUS,  DELIVERY phases and targets (June-21)   </vt:lpstr>
      <vt:lpstr>Introduction &amp; CONTENT</vt:lpstr>
      <vt:lpstr>Progress SINCE PREVIOUS REPORT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2320</cp:revision>
  <cp:lastPrinted>2019-05-21T13:30:52Z</cp:lastPrinted>
  <dcterms:created xsi:type="dcterms:W3CDTF">2016-08-26T13:27:01Z</dcterms:created>
  <dcterms:modified xsi:type="dcterms:W3CDTF">2021-06-10T12:15:46Z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