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08" r:id="rId5"/>
    <p:sldId id="293" r:id="rId6"/>
  </p:sldIdLst>
  <p:sldSz cx="12190095" cy="6859270"/>
  <p:notesSz cx="6858000" cy="9144000"/>
  <p:custDataLst>
    <p:tags r:id="rId1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61"/>
        <p:guide pos="383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gs" Target="tags/tag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smtClean="0">
                <a:latin typeface="+mn-lt"/>
              </a:rPr>
              <a:t>Way forward </a:t>
            </a:r>
            <a:r>
              <a:rPr lang="en-US" altLang="zh-CN" sz="2800" dirty="0">
                <a:latin typeface="+mn-lt"/>
              </a:rPr>
              <a:t>on how to </a:t>
            </a:r>
            <a:r>
              <a:rPr lang="en-US" altLang="zh-CN" sz="2800" dirty="0" smtClean="0">
                <a:latin typeface="+mn-lt"/>
              </a:rPr>
              <a:t>bring contributions to </a:t>
            </a:r>
            <a:r>
              <a:rPr lang="en-US" altLang="zh-CN" sz="2800" dirty="0" smtClean="0">
                <a:latin typeface="+mn-lt"/>
                <a:sym typeface="+mn-ea"/>
              </a:rPr>
              <a:t>"</a:t>
            </a:r>
            <a:r>
              <a:rPr lang="en-US" altLang="zh-CN" sz="2800" dirty="0" smtClean="0">
                <a:latin typeface="+mn-lt"/>
              </a:rPr>
              <a:t>NR_CADC_NR_LTE_DC_R16-UEConTest</a:t>
            </a:r>
            <a:r>
              <a:rPr lang="en-US" altLang="zh-CN" sz="2800" dirty="0" smtClean="0">
                <a:latin typeface="+mn-lt"/>
                <a:sym typeface="+mn-ea"/>
              </a:rPr>
              <a:t>“ WI </a:t>
            </a:r>
            <a:r>
              <a:rPr lang="en-US" altLang="zh-CN" sz="2800" dirty="0" smtClean="0">
                <a:latin typeface="+mn-lt"/>
              </a:rPr>
              <a:t>and "</a:t>
            </a:r>
            <a:r>
              <a:rPr lang="en-US" altLang="zh-CN" sz="2800" dirty="0" smtClean="0">
                <a:latin typeface="+mn-lt"/>
              </a:rPr>
              <a:t>NR_CADC_NR_LTE_DC_R17-UEConTest</a:t>
            </a:r>
            <a:r>
              <a:rPr lang="en-US" altLang="zh-CN" sz="2800" dirty="0" smtClean="0">
                <a:latin typeface="+mn-lt"/>
              </a:rPr>
              <a:t>“ WI</a:t>
            </a:r>
            <a:endParaRPr lang="en-US" altLang="zh-CN" sz="2800" dirty="0">
              <a:latin typeface="+mn-lt"/>
            </a:endParaRPr>
          </a:p>
        </p:txBody>
      </p:sp>
      <p:sp>
        <p:nvSpPr>
          <p:cNvPr id="4098" name="副标题 2"/>
          <p:cNvSpPr>
            <a:spLocks noGrp="1" noChangeArrowheads="1"/>
          </p:cNvSpPr>
          <p:nvPr>
            <p:ph type="subTitle" idx="1"/>
          </p:nvPr>
        </p:nvSpPr>
        <p:spPr>
          <a:xfrm>
            <a:off x="215900" y="5227638"/>
            <a:ext cx="11703050" cy="1033462"/>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t>, Ericsson, Qualcomm, Bureau </a:t>
            </a:r>
            <a:r>
              <a:rPr lang="en-US" altLang="zh-CN" sz="2800" dirty="0" err="1" smtClean="0"/>
              <a:t>Veritas</a:t>
            </a:r>
            <a:endParaRPr lang="en-US" altLang="zh-CN" sz="2800" dirty="0" smtClean="0"/>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91</a:t>
            </a:r>
            <a:r>
              <a:rPr lang="en-GB" altLang="zh-CN" sz="2400" b="1" dirty="0" smtClean="0"/>
              <a:t>-e</a:t>
            </a:r>
            <a:r>
              <a:rPr lang="en-US" sz="2400" kern="0" dirty="0" smtClean="0"/>
              <a:t> 							 </a:t>
            </a:r>
            <a:r>
              <a:rPr lang="en-US" altLang="zh-CN" sz="2400" b="1" dirty="0" smtClean="0"/>
              <a:t>R5-212566</a:t>
            </a:r>
            <a:endParaRPr lang="en-US" altLang="zh-CN" sz="2400" b="1" dirty="0" smtClean="0"/>
          </a:p>
          <a:p>
            <a:pPr>
              <a:lnSpc>
                <a:spcPct val="100000"/>
              </a:lnSpc>
              <a:defRPr/>
            </a:pPr>
            <a:r>
              <a:rPr lang="en-GB" altLang="zh-CN" sz="2400" b="1" dirty="0" smtClean="0"/>
              <a:t>Electronic Meeting, 17 – 28 May 2021</a:t>
            </a:r>
            <a:endParaRPr lang="en-GB" altLang="zh-CN"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20638"/>
            <a:ext cx="11577638" cy="1009650"/>
          </a:xfrm>
        </p:spPr>
        <p:txBody>
          <a:bodyPr/>
          <a:lstStyle/>
          <a:p>
            <a:pPr eaLnBrk="1" hangingPunct="1"/>
            <a:r>
              <a:rPr lang="en-US" altLang="zh-CN" sz="3200" b="1" dirty="0" smtClean="0"/>
              <a:t>Way Forward</a:t>
            </a:r>
            <a:endParaRPr lang="en-US" altLang="zh-CN" sz="3200" b="1" dirty="0" smtClean="0"/>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6147" name="标题 1"/>
          <p:cNvSpPr>
            <a:spLocks noGrp="1" noChangeArrowheads="1"/>
          </p:cNvSpPr>
          <p:nvPr/>
        </p:nvSpPr>
        <p:spPr bwMode="auto">
          <a:xfrm>
            <a:off x="239713" y="1063625"/>
            <a:ext cx="11577637" cy="1009650"/>
          </a:xfrm>
          <a:prstGeom prst="rect">
            <a:avLst/>
          </a:prstGeom>
          <a:noFill/>
          <a:ln w="9525">
            <a:noFill/>
            <a:miter lim="800000"/>
          </a:ln>
        </p:spPr>
        <p:txBody>
          <a:bodyPr lIns="121917" tIns="60958" rIns="121917" bIns="60958" anchor="ctr"/>
          <a:lstStyle/>
          <a:p>
            <a:pPr>
              <a:lnSpc>
                <a:spcPct val="90000"/>
              </a:lnSpc>
            </a:pPr>
            <a:endParaRPr lang="en-US" altLang="zh-CN" sz="3200" b="1">
              <a:latin typeface="Calibri Light" panose="020F0302020204030204" pitchFamily="34" charset="0"/>
            </a:endParaRPr>
          </a:p>
        </p:txBody>
      </p:sp>
      <p:sp>
        <p:nvSpPr>
          <p:cNvPr id="6148" name="内容占位符 2"/>
          <p:cNvSpPr>
            <a:spLocks noGrp="1" noChangeArrowheads="1"/>
          </p:cNvSpPr>
          <p:nvPr/>
        </p:nvSpPr>
        <p:spPr bwMode="auto">
          <a:xfrm>
            <a:off x="314325" y="856107"/>
            <a:ext cx="11634788" cy="5496568"/>
          </a:xfrm>
          <a:prstGeom prst="rect">
            <a:avLst/>
          </a:prstGeom>
          <a:noFill/>
          <a:ln w="9525">
            <a:noFill/>
            <a:miter lim="800000"/>
          </a:ln>
        </p:spPr>
        <p:txBody>
          <a:bodyPr lIns="121917" tIns="60958" rIns="121917" bIns="60958"/>
          <a:lstStyle/>
          <a:p>
            <a:pPr>
              <a:buFont typeface="Arial" panose="020B0604020202020204" pitchFamily="34" charset="0"/>
              <a:buChar char="•"/>
            </a:pPr>
            <a:r>
              <a:rPr lang="en-US" altLang="zh-CN" sz="2800" dirty="0" smtClean="0">
                <a:latin typeface="+mn-lt"/>
              </a:rPr>
              <a:t> </a:t>
            </a:r>
            <a:r>
              <a:rPr lang="en-GB" altLang="zh-CN" sz="2800" b="1" dirty="0" smtClean="0">
                <a:latin typeface="+mn-lt"/>
              </a:rPr>
              <a:t>Proposal </a:t>
            </a:r>
            <a:r>
              <a:rPr lang="en-US" altLang="en-GB" sz="2800" b="1" dirty="0" smtClean="0">
                <a:latin typeface="+mn-lt"/>
              </a:rPr>
              <a:t>1</a:t>
            </a:r>
            <a:r>
              <a:rPr lang="en-GB" altLang="zh-CN" sz="2800" b="1" dirty="0" smtClean="0">
                <a:latin typeface="+mn-lt"/>
              </a:rPr>
              <a:t>:</a:t>
            </a:r>
            <a:r>
              <a:rPr lang="en-GB" altLang="zh-CN" sz="2800" dirty="0" smtClean="0"/>
              <a:t> </a:t>
            </a:r>
            <a:r>
              <a:rPr lang="en-US" altLang="zh-CN" sz="2800" dirty="0" smtClean="0">
                <a:latin typeface="+mn-lt"/>
              </a:rPr>
              <a:t>Operators are requested to take up "Pending" status R16/R17 band combos from the WP </a:t>
            </a:r>
            <a:r>
              <a:rPr lang="en-US" altLang="zh-CN" sz="2800" b="1" dirty="0" smtClean="0">
                <a:latin typeface="+mn-lt"/>
              </a:rPr>
              <a:t>BEFORE</a:t>
            </a:r>
            <a:r>
              <a:rPr lang="en-US" altLang="zh-CN" sz="2800" dirty="0" smtClean="0">
                <a:latin typeface="+mn-lt"/>
              </a:rPr>
              <a:t> </a:t>
            </a:r>
            <a:r>
              <a:rPr lang="en-US" altLang="zh-CN" sz="2800" b="1" dirty="0" smtClean="0">
                <a:latin typeface="+mn-lt"/>
              </a:rPr>
              <a:t>"3GU opening" </a:t>
            </a:r>
            <a:r>
              <a:rPr lang="en-US" altLang="zh-CN" sz="2800" dirty="0" smtClean="0">
                <a:latin typeface="+mn-lt"/>
              </a:rPr>
              <a:t>to allow for contributions and progress at the upcoming meeting. (i.e. Once taken up by operators, the band combo will be tagged with "interested operators" and the status will be changed into "Ongoing")</a:t>
            </a:r>
            <a:endParaRPr lang="en-US" altLang="zh-CN" sz="2800" dirty="0" smtClean="0">
              <a:latin typeface="+mn-lt"/>
            </a:endParaRPr>
          </a:p>
          <a:p>
            <a:pPr>
              <a:buFont typeface="Arial" panose="020B0604020202020204" pitchFamily="34" charset="0"/>
              <a:buChar char="•"/>
            </a:pPr>
            <a:endParaRPr lang="en-US" altLang="zh-CN" sz="2800" dirty="0" smtClean="0">
              <a:latin typeface="+mn-lt"/>
            </a:endParaRPr>
          </a:p>
          <a:p>
            <a:pPr>
              <a:buFont typeface="Arial" panose="020B0604020202020204" pitchFamily="34" charset="0"/>
              <a:buChar char="•"/>
            </a:pPr>
            <a:r>
              <a:rPr lang="en-US" altLang="zh-CN" sz="2800" dirty="0" smtClean="0">
                <a:latin typeface="+mn-lt"/>
              </a:rPr>
              <a:t> </a:t>
            </a:r>
            <a:r>
              <a:rPr lang="en-GB" altLang="zh-CN" sz="2800" b="1" dirty="0" smtClean="0">
                <a:latin typeface="+mn-lt"/>
              </a:rPr>
              <a:t>Proposal </a:t>
            </a:r>
            <a:r>
              <a:rPr lang="en-US" altLang="en-GB" sz="2800" b="1" dirty="0" smtClean="0">
                <a:latin typeface="+mn-lt"/>
              </a:rPr>
              <a:t>2</a:t>
            </a:r>
            <a:r>
              <a:rPr lang="en-GB" altLang="zh-CN" sz="2800" b="1" dirty="0" smtClean="0">
                <a:latin typeface="+mn-lt"/>
              </a:rPr>
              <a:t>:</a:t>
            </a:r>
            <a:r>
              <a:rPr lang="en-GB" altLang="zh-CN" sz="2800" b="1" dirty="0" smtClean="0"/>
              <a:t> </a:t>
            </a:r>
            <a:r>
              <a:rPr lang="en-US" altLang="zh-CN" sz="2800" dirty="0" smtClean="0">
                <a:latin typeface="+mn-lt"/>
              </a:rPr>
              <a:t>Updated "draft WPs" shall be sent out to the RAN5 reflector </a:t>
            </a:r>
            <a:r>
              <a:rPr lang="en-US" altLang="zh-CN" sz="2800" b="1" dirty="0" smtClean="0">
                <a:latin typeface="+mn-lt"/>
              </a:rPr>
              <a:t>prior to "3GU Opening"</a:t>
            </a:r>
            <a:r>
              <a:rPr lang="en-US" altLang="zh-CN" sz="2800" dirty="0" smtClean="0">
                <a:latin typeface="+mn-lt"/>
              </a:rPr>
              <a:t> for each RAN5 meeting. </a:t>
            </a:r>
            <a:endParaRPr lang="en-US" altLang="zh-CN" sz="2800" dirty="0" smtClean="0">
              <a:latin typeface="+mn-lt"/>
            </a:endParaRPr>
          </a:p>
          <a:p>
            <a:pPr>
              <a:buFont typeface="Arial" panose="020B0604020202020204" pitchFamily="34" charset="0"/>
              <a:buChar char="•"/>
            </a:pPr>
            <a:endParaRPr lang="en-US" altLang="zh-CN" sz="2800" dirty="0" smtClean="0">
              <a:latin typeface="+mn-lt"/>
            </a:endParaRPr>
          </a:p>
          <a:p>
            <a:pPr>
              <a:buFont typeface="Arial" panose="020B0604020202020204" pitchFamily="34" charset="0"/>
              <a:buChar char="•"/>
            </a:pPr>
            <a:r>
              <a:rPr lang="en-US" altLang="zh-CN" sz="2800" dirty="0" smtClean="0">
                <a:latin typeface="+mn-lt"/>
              </a:rPr>
              <a:t> </a:t>
            </a:r>
            <a:r>
              <a:rPr lang="en-GB" altLang="zh-CN" sz="2800" b="1" dirty="0" smtClean="0">
                <a:latin typeface="+mn-lt"/>
              </a:rPr>
              <a:t>Proposal </a:t>
            </a:r>
            <a:r>
              <a:rPr lang="en-US" altLang="en-GB" sz="2800" b="1" dirty="0" smtClean="0">
                <a:latin typeface="+mn-lt"/>
              </a:rPr>
              <a:t>3</a:t>
            </a:r>
            <a:r>
              <a:rPr lang="en-GB" altLang="zh-CN" sz="2800" b="1" dirty="0" smtClean="0">
                <a:latin typeface="+mn-lt"/>
              </a:rPr>
              <a:t>: </a:t>
            </a:r>
            <a:r>
              <a:rPr lang="en-US" altLang="zh-CN" sz="2800" dirty="0" smtClean="0">
                <a:latin typeface="+mn-lt"/>
              </a:rPr>
              <a:t>Only the contributions for the R16/R17 band combos tagged with "interested operators" in the draft WPs sent out </a:t>
            </a:r>
            <a:r>
              <a:rPr lang="en-US" altLang="zh-CN" sz="2800" b="1" dirty="0" smtClean="0">
                <a:latin typeface="+mn-lt"/>
              </a:rPr>
              <a:t>prior to "3GU Opening" </a:t>
            </a:r>
            <a:r>
              <a:rPr lang="en-US" altLang="zh-CN" sz="2800" dirty="0" smtClean="0">
                <a:latin typeface="+mn-lt"/>
              </a:rPr>
              <a:t>can be accepted by RAN5.</a:t>
            </a:r>
            <a:endParaRPr lang="en-US" altLang="zh-CN" sz="2800" dirty="0" smtClean="0">
              <a:latin typeface="+mn-lt"/>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895</Words>
  <Application>WPS 演示</Application>
  <PresentationFormat>自定义</PresentationFormat>
  <Paragraphs>17</Paragraphs>
  <Slides>3</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vt:i4>
      </vt:variant>
    </vt:vector>
  </HeadingPairs>
  <TitlesOfParts>
    <vt:vector size="13" baseType="lpstr">
      <vt:lpstr>Arial</vt:lpstr>
      <vt:lpstr>宋体</vt:lpstr>
      <vt:lpstr>Wingdings</vt:lpstr>
      <vt:lpstr>Calibri</vt:lpstr>
      <vt:lpstr>Calibri Light</vt:lpstr>
      <vt:lpstr>Ericsson Capital TT</vt:lpstr>
      <vt:lpstr>Segoe Print</vt:lpstr>
      <vt:lpstr>微软雅黑</vt:lpstr>
      <vt:lpstr>Arial Unicode MS</vt:lpstr>
      <vt:lpstr>Office 主题</vt:lpstr>
      <vt:lpstr>Way forward on how to bring contributions to "NR_CADC_NR_LTE_DC_R16-UEConTest“ WI and "NR_CADC_NR_LTE_DC_R17-UEConTest“ WI</vt:lpstr>
      <vt:lpstr>Way Forward</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cmcc</cp:lastModifiedBy>
  <cp:revision>1042</cp:revision>
  <dcterms:created xsi:type="dcterms:W3CDTF">2018-09-20T03:53:00Z</dcterms:created>
  <dcterms:modified xsi:type="dcterms:W3CDTF">2021-05-06T09:49:39Z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2052-11.1.0.10463</vt:lpwstr>
  </property>
  <property fmtid="{D5CDD505-2E9C-101B-9397-08002B2CF9AE}" pid="10" name="ICV">
    <vt:lpwstr>06475E1BD0F54B2FAD5D6ECC63AF02E6</vt:lpwstr>
  </property>
</Properties>
</file>