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4"/>
  </p:notesMasterIdLst>
  <p:sldIdLst>
    <p:sldId id="275" r:id="rId3"/>
    <p:sldId id="422" r:id="rId4"/>
    <p:sldId id="423" r:id="rId5"/>
    <p:sldId id="427" r:id="rId6"/>
    <p:sldId id="424" r:id="rId7"/>
    <p:sldId id="425" r:id="rId8"/>
    <p:sldId id="426" r:id="rId9"/>
    <p:sldId id="428" r:id="rId10"/>
    <p:sldId id="430" r:id="rId11"/>
    <p:sldId id="429" r:id="rId12"/>
    <p:sldId id="276"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0" d="100"/>
          <a:sy n="110" d="100"/>
        </p:scale>
        <p:origin x="11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tableStyles" Target="tableStyles.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theme" Target="theme/theme1.xml" /><Relationship Id="rId2" Type="http://schemas.openxmlformats.org/officeDocument/2006/relationships/slideMaster" Target="slideMasters/slideMaster2.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5" Type="http://schemas.openxmlformats.org/officeDocument/2006/relationships/slide" Target="slides/slide3.xml" /><Relationship Id="rId15" Type="http://schemas.openxmlformats.org/officeDocument/2006/relationships/presProps" Target="presProps.xml" /><Relationship Id="rId10" Type="http://schemas.openxmlformats.org/officeDocument/2006/relationships/slide" Target="slides/slide8.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5/11/2021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10</a:t>
            </a:fld>
            <a:endParaRPr lang="en-US"/>
          </a:p>
        </p:txBody>
      </p:sp>
    </p:spTree>
    <p:extLst>
      <p:ext uri="{BB962C8B-B14F-4D97-AF65-F5344CB8AC3E}">
        <p14:creationId xmlns:p14="http://schemas.microsoft.com/office/powerpoint/2010/main" val="41415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9</a:t>
            </a:fld>
            <a:endParaRPr lang="en-US"/>
          </a:p>
        </p:txBody>
      </p:sp>
    </p:spTree>
    <p:extLst>
      <p:ext uri="{BB962C8B-B14F-4D97-AF65-F5344CB8AC3E}">
        <p14:creationId xmlns:p14="http://schemas.microsoft.com/office/powerpoint/2010/main" val="390537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Master" Target="../slideMasters/slideMaster2.xml" /><Relationship Id="rId4" Type="http://schemas.openxmlformats.org/officeDocument/2006/relationships/image" Target="../media/image5.jpeg"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 /><Relationship Id="rId2" Type="http://schemas.openxmlformats.org/officeDocument/2006/relationships/slideLayout" Target="../slideLayouts/slideLayout14.xml" /><Relationship Id="rId1" Type="http://schemas.openxmlformats.org/officeDocument/2006/relationships/slideLayout" Target="../slideLayouts/slideLayout13.xml" /><Relationship Id="rId6" Type="http://schemas.openxmlformats.org/officeDocument/2006/relationships/image" Target="../media/image2.jpeg" /><Relationship Id="rId5" Type="http://schemas.openxmlformats.org/officeDocument/2006/relationships/theme" Target="../theme/theme2.xml" /><Relationship Id="rId4"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3.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16.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6.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6.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16.xml" /></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EMEET_RF@LIST.ETSI.ORG" TargetMode="External" /><Relationship Id="rId2" Type="http://schemas.openxmlformats.org/officeDocument/2006/relationships/notesSlide" Target="../notesSlides/notesSlide5.xml" /><Relationship Id="rId1" Type="http://schemas.openxmlformats.org/officeDocument/2006/relationships/slideLayout" Target="../slideLayouts/slideLayout16.xml" /><Relationship Id="rId5" Type="http://schemas.openxmlformats.org/officeDocument/2006/relationships/hyperlink" Target="mailto:3GPP_TSG_RAN_WG5_FR2_MU@LIST.ETSI.ORG" TargetMode="External" /><Relationship Id="rId4" Type="http://schemas.openxmlformats.org/officeDocument/2006/relationships/hyperlink" Target="mailto:3GPP_TSG_RAN_WG5_EMEET@LIST.ETSI.ORG" TargetMode="Externa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16.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16.xml" /></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91_Electronic/Inbox/meeting_handling/" TargetMode="External" /><Relationship Id="rId2" Type="http://schemas.openxmlformats.org/officeDocument/2006/relationships/notesSlide" Target="../notesSlides/notesSlide8.xml" /><Relationship Id="rId1" Type="http://schemas.openxmlformats.org/officeDocument/2006/relationships/slideLayout" Target="../slideLayouts/slideLayout16.xml" /></Relationships>
</file>

<file path=ppt/slides/_rels/slide9.xml.rels><?xml version="1.0" encoding="UTF-8" standalone="yes"?>
<Relationships xmlns="http://schemas.openxmlformats.org/package/2006/relationships"><Relationship Id="rId3" Type="http://schemas.openxmlformats.org/officeDocument/2006/relationships/hyperlink" Target="ftp://3gpp.org/tsg_ran/WG5_Test_ex-T1/TSGR5_91_Electronic/Inbox/meeting_handling/R5-21xxx_RF_Action_Points_Start-meeting.doc" TargetMode="External" /><Relationship Id="rId2" Type="http://schemas.openxmlformats.org/officeDocument/2006/relationships/notesSlide" Target="../notesSlides/notesSlide9.xml" /><Relationship Id="rId1" Type="http://schemas.openxmlformats.org/officeDocument/2006/relationships/slideLayout" Target="../slideLayouts/slideLayout1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RAN5#91e </a:t>
            </a: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RF Opening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solidFill>
                <a:schemeClr val="tx1"/>
              </a:solidFill>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r>
              <a:rPr lang="en-US" sz="2400" dirty="0">
                <a:effectLst>
                  <a:outerShdw blurRad="38100" dist="38100" dir="2700000" algn="tl">
                    <a:srgbClr val="C0C0C0"/>
                  </a:outerShdw>
                </a:effectLst>
              </a:rPr>
              <a:t>Pradeep Gowda</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RAN5 Vice Chair </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RF/RRM Subgroup convenor</a:t>
            </a:r>
            <a:br>
              <a:rPr lang="en-US" sz="2400" dirty="0"/>
            </a:b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US" sz="3600" dirty="0"/>
              <a:t>Incoming RF/RRM LS’s</a:t>
            </a:r>
            <a:endParaRPr lang="en-US" sz="3600" dirty="0">
              <a:cs typeface="ヒラギノ角ゴ Pro W3"/>
            </a:endParaRPr>
          </a:p>
        </p:txBody>
      </p:sp>
      <p:graphicFrame>
        <p:nvGraphicFramePr>
          <p:cNvPr id="4" name="Table 3">
            <a:extLst>
              <a:ext uri="{FF2B5EF4-FFF2-40B4-BE49-F238E27FC236}">
                <a16:creationId xmlns:a16="http://schemas.microsoft.com/office/drawing/2014/main" id="{8C3D5237-6113-4A80-A6DE-D0067B2198F4}"/>
              </a:ext>
            </a:extLst>
          </p:cNvPr>
          <p:cNvGraphicFramePr>
            <a:graphicFrameLocks noGrp="1"/>
          </p:cNvGraphicFramePr>
          <p:nvPr>
            <p:extLst>
              <p:ext uri="{D42A27DB-BD31-4B8C-83A1-F6EECF244321}">
                <p14:modId xmlns:p14="http://schemas.microsoft.com/office/powerpoint/2010/main" val="210014460"/>
              </p:ext>
            </p:extLst>
          </p:nvPr>
        </p:nvGraphicFramePr>
        <p:xfrm>
          <a:off x="1417109" y="965413"/>
          <a:ext cx="6216873" cy="2106173"/>
        </p:xfrm>
        <a:graphic>
          <a:graphicData uri="http://schemas.openxmlformats.org/drawingml/2006/table">
            <a:tbl>
              <a:tblPr firstRow="1" firstCol="1" bandRow="1">
                <a:tableStyleId>{5C22544A-7EE6-4342-B048-85BDC9FD1C3A}</a:tableStyleId>
              </a:tblPr>
              <a:tblGrid>
                <a:gridCol w="1073666">
                  <a:extLst>
                    <a:ext uri="{9D8B030D-6E8A-4147-A177-3AD203B41FA5}">
                      <a16:colId xmlns:a16="http://schemas.microsoft.com/office/drawing/2014/main" val="1519126326"/>
                    </a:ext>
                  </a:extLst>
                </a:gridCol>
                <a:gridCol w="883177">
                  <a:extLst>
                    <a:ext uri="{9D8B030D-6E8A-4147-A177-3AD203B41FA5}">
                      <a16:colId xmlns:a16="http://schemas.microsoft.com/office/drawing/2014/main" val="4032540261"/>
                    </a:ext>
                  </a:extLst>
                </a:gridCol>
                <a:gridCol w="4260030">
                  <a:extLst>
                    <a:ext uri="{9D8B030D-6E8A-4147-A177-3AD203B41FA5}">
                      <a16:colId xmlns:a16="http://schemas.microsoft.com/office/drawing/2014/main" val="3102951224"/>
                    </a:ext>
                  </a:extLst>
                </a:gridCol>
              </a:tblGrid>
              <a:tr h="322567">
                <a:tc>
                  <a:txBody>
                    <a:bodyPr/>
                    <a:lstStyle/>
                    <a:p>
                      <a:pPr marL="0" marR="0" algn="ctr">
                        <a:spcBef>
                          <a:spcPts val="0"/>
                        </a:spcBef>
                        <a:spcAft>
                          <a:spcPts val="0"/>
                        </a:spcAft>
                      </a:pPr>
                      <a:r>
                        <a:rPr lang="en-US" sz="1050" dirty="0" err="1">
                          <a:effectLst/>
                        </a:rPr>
                        <a:t>Tdoc</a:t>
                      </a:r>
                      <a:r>
                        <a:rPr lang="en-US" sz="1050" dirty="0">
                          <a:effectLst/>
                        </a:rPr>
                        <a:t>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AI</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Incoming Liaison Statements</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r>
                        <a:rPr lang="en-US" sz="1050" kern="1200" dirty="0">
                          <a:solidFill>
                            <a:schemeClr val="dk1"/>
                          </a:solidFill>
                          <a:effectLst/>
                          <a:latin typeface="+mn-lt"/>
                          <a:ea typeface="+mn-ea"/>
                          <a:cs typeface="+mn-cs"/>
                        </a:rPr>
                        <a:t>R5-212016</a:t>
                      </a:r>
                    </a:p>
                  </a:txBody>
                  <a:tcPr marL="68580" marR="68580" marT="0" marB="0" anchor="b"/>
                </a:tc>
                <a:tc>
                  <a:txBody>
                    <a:bodyPr/>
                    <a:lstStyle/>
                    <a:p>
                      <a:pPr marL="0" marR="0">
                        <a:spcBef>
                          <a:spcPts val="0"/>
                        </a:spcBef>
                        <a:spcAft>
                          <a:spcPts val="0"/>
                        </a:spcAft>
                      </a:pPr>
                      <a:r>
                        <a:rPr lang="en-US" sz="1050" dirty="0">
                          <a:effectLst/>
                        </a:rPr>
                        <a:t>3</a:t>
                      </a:r>
                      <a:endParaRPr lang="en-US" sz="16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Reply LS to RAN4 on the capability of transparent </a:t>
                      </a:r>
                      <a:r>
                        <a:rPr lang="en-US" sz="1050" dirty="0" err="1">
                          <a:effectLst/>
                        </a:rPr>
                        <a:t>TxD</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r>
                        <a:rPr lang="en-US" sz="1050" kern="1200" dirty="0">
                          <a:solidFill>
                            <a:schemeClr val="dk1"/>
                          </a:solidFill>
                          <a:effectLst/>
                          <a:latin typeface="+mn-lt"/>
                          <a:ea typeface="+mn-ea"/>
                          <a:cs typeface="+mn-cs"/>
                        </a:rPr>
                        <a:t>R5-212017</a:t>
                      </a:r>
                    </a:p>
                  </a:txBody>
                  <a:tcPr marL="68580" marR="68580" marT="0" marB="0" anchor="b"/>
                </a:tc>
                <a:tc>
                  <a:txBody>
                    <a:bodyPr/>
                    <a:lstStyle/>
                    <a:p>
                      <a:pPr marL="0" marR="0">
                        <a:spcBef>
                          <a:spcPts val="0"/>
                        </a:spcBef>
                        <a:spcAft>
                          <a:spcPts val="0"/>
                        </a:spcAft>
                      </a:pPr>
                      <a:r>
                        <a:rPr lang="en-US" sz="1050">
                          <a:effectLst/>
                        </a:rPr>
                        <a:t>3</a:t>
                      </a: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LS on antenna assumption and measurement grids for FR2 PC3 UE </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813610"/>
                  </a:ext>
                </a:extLst>
              </a:tr>
              <a:tr h="569236">
                <a:tc>
                  <a:txBody>
                    <a:bodyPr/>
                    <a:lstStyle/>
                    <a:p>
                      <a:pPr marL="0" marR="0">
                        <a:spcBef>
                          <a:spcPts val="0"/>
                        </a:spcBef>
                        <a:spcAft>
                          <a:spcPts val="0"/>
                        </a:spcAft>
                      </a:pPr>
                      <a:r>
                        <a:rPr lang="en-US" sz="1050" kern="1200" dirty="0">
                          <a:solidFill>
                            <a:schemeClr val="dk1"/>
                          </a:solidFill>
                          <a:effectLst/>
                          <a:latin typeface="+mn-lt"/>
                          <a:ea typeface="+mn-ea"/>
                          <a:cs typeface="+mn-cs"/>
                        </a:rPr>
                        <a:t>R5-212018</a:t>
                      </a:r>
                    </a:p>
                  </a:txBody>
                  <a:tcPr marL="68580" marR="68580" marT="0" marB="0" anchor="b"/>
                </a:tc>
                <a:tc>
                  <a:txBody>
                    <a:bodyPr/>
                    <a:lstStyle/>
                    <a:p>
                      <a:pPr marL="0" marR="0">
                        <a:spcBef>
                          <a:spcPts val="0"/>
                        </a:spcBef>
                        <a:spcAft>
                          <a:spcPts val="0"/>
                        </a:spcAft>
                      </a:pPr>
                      <a:r>
                        <a:rPr lang="en-US" sz="1050">
                          <a:effectLst/>
                        </a:rPr>
                        <a:t>3</a:t>
                      </a: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LS on band-dependent parameters for the FR2 demodulation setup</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81816051"/>
                  </a:ext>
                </a:extLst>
              </a:tr>
              <a:tr h="322567">
                <a:tc>
                  <a:txBody>
                    <a:bodyPr/>
                    <a:lstStyle/>
                    <a:p>
                      <a:pPr marL="0" marR="0">
                        <a:spcBef>
                          <a:spcPts val="0"/>
                        </a:spcBef>
                        <a:spcAft>
                          <a:spcPts val="0"/>
                        </a:spcAft>
                      </a:pPr>
                      <a:r>
                        <a:rPr lang="en-US" sz="1050" kern="1200" dirty="0">
                          <a:solidFill>
                            <a:schemeClr val="dk1"/>
                          </a:solidFill>
                          <a:effectLst/>
                          <a:latin typeface="+mn-lt"/>
                          <a:ea typeface="+mn-ea"/>
                          <a:cs typeface="+mn-cs"/>
                        </a:rPr>
                        <a:t>R5-212019</a:t>
                      </a:r>
                    </a:p>
                  </a:txBody>
                  <a:tcPr marL="68580" marR="68580" marT="0" marB="0" anchor="b"/>
                </a:tc>
                <a:tc>
                  <a:txBody>
                    <a:bodyPr/>
                    <a:lstStyle/>
                    <a:p>
                      <a:pPr marL="0" marR="0">
                        <a:spcBef>
                          <a:spcPts val="0"/>
                        </a:spcBef>
                        <a:spcAft>
                          <a:spcPts val="0"/>
                        </a:spcAft>
                      </a:pPr>
                      <a:r>
                        <a:rPr lang="en-US" sz="1050">
                          <a:effectLst/>
                        </a:rPr>
                        <a:t>3</a:t>
                      </a: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Definition of an OTA Testing Method for 5G FR1</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58592592"/>
                  </a:ext>
                </a:extLst>
              </a:tr>
            </a:tbl>
          </a:graphicData>
        </a:graphic>
      </p:graphicFrame>
    </p:spTree>
    <p:extLst>
      <p:ext uri="{BB962C8B-B14F-4D97-AF65-F5344CB8AC3E}">
        <p14:creationId xmlns:p14="http://schemas.microsoft.com/office/powerpoint/2010/main" val="35422973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RAN5#91e RF Documents landscape</a:t>
            </a:r>
          </a:p>
          <a:p>
            <a:r>
              <a:rPr lang="en-US" sz="2400" dirty="0">
                <a:cs typeface="ヒラギノ角ゴ Pro W3"/>
              </a:rPr>
              <a:t>RAN5#91e RF Document handling plan</a:t>
            </a:r>
          </a:p>
          <a:p>
            <a:r>
              <a:rPr lang="en-US" sz="2400" dirty="0"/>
              <a:t>Prior meeting(s) RF Action point update</a:t>
            </a:r>
          </a:p>
          <a:p>
            <a:r>
              <a:rPr lang="en-US" sz="2400" dirty="0"/>
              <a:t>Incoming RF/RRM LS’s</a:t>
            </a:r>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a:t>
            </a:r>
          </a:p>
          <a:p>
            <a:pPr marL="1066785" lvl="1" indent="-457200">
              <a:buFont typeface="+mj-lt"/>
              <a:buAutoNum type="arabicPeriod"/>
            </a:pPr>
            <a:r>
              <a:rPr lang="en-US" sz="1200" dirty="0"/>
              <a:t>Non-FR2 MU discussion papers and related CRs </a:t>
            </a:r>
            <a:r>
              <a:rPr lang="en-US" sz="1200"/>
              <a:t>18 May </a:t>
            </a:r>
            <a:r>
              <a:rPr lang="en-US" sz="1200" dirty="0"/>
              <a:t>13h – 15h UTC (6 – 8 PDT)(Pradeep) (</a:t>
            </a:r>
            <a:r>
              <a:rPr lang="en-US" sz="1200" dirty="0" err="1"/>
              <a:t>Tohru</a:t>
            </a:r>
            <a:r>
              <a:rPr lang="en-US" sz="1200" dirty="0"/>
              <a:t> meeting id: RAN5#91e RF 2)</a:t>
            </a:r>
          </a:p>
          <a:p>
            <a:pPr marL="1066785" lvl="1" indent="-457200">
              <a:buFont typeface="+mj-lt"/>
              <a:buAutoNum type="arabicPeriod"/>
            </a:pPr>
            <a:r>
              <a:rPr lang="en-US" sz="1200" dirty="0"/>
              <a:t>FR2 MU session discussions </a:t>
            </a:r>
            <a:r>
              <a:rPr lang="en-US" sz="1200"/>
              <a:t>19 May </a:t>
            </a:r>
            <a:r>
              <a:rPr lang="en-US" sz="1200" dirty="0"/>
              <a:t>13h – 15h UTC (6 – 8 PDT ) (Ron) (</a:t>
            </a:r>
            <a:r>
              <a:rPr lang="en-US" sz="1200" dirty="0" err="1"/>
              <a:t>Tohru</a:t>
            </a:r>
            <a:r>
              <a:rPr lang="en-US" sz="1200" dirty="0"/>
              <a:t> meeting id: RAN5#91e FR2 MU)</a:t>
            </a:r>
          </a:p>
          <a:p>
            <a:pPr marL="1066785" lvl="1" indent="-457200">
              <a:buFont typeface="+mj-lt"/>
              <a:buAutoNum type="arabicPeriod"/>
            </a:pPr>
            <a:r>
              <a:rPr lang="en-US" sz="1200" dirty="0"/>
              <a:t>FR2 MU session discussions 24 May 13h – 15h UTC (6 – 8 PDT) (Ron) (</a:t>
            </a:r>
            <a:r>
              <a:rPr lang="en-US" sz="1200" dirty="0" err="1"/>
              <a:t>Tohru</a:t>
            </a:r>
            <a:r>
              <a:rPr lang="en-US" sz="1200" dirty="0"/>
              <a:t> meeting id: RAN5#91e FR2 MU)</a:t>
            </a:r>
          </a:p>
          <a:p>
            <a:pPr marL="1066785" lvl="1" indent="-457200">
              <a:buFont typeface="+mj-lt"/>
              <a:buAutoNum type="arabicPeriod"/>
            </a:pPr>
            <a:r>
              <a:rPr lang="en-US" sz="1200" dirty="0"/>
              <a:t>Concluding RF Discussion  26 May 13h – 15h UTC (6 – 8 PDT) (Pradeep) (</a:t>
            </a:r>
            <a:r>
              <a:rPr lang="en-US" sz="1200" dirty="0" err="1"/>
              <a:t>Tohru</a:t>
            </a:r>
            <a:r>
              <a:rPr lang="en-US" sz="1200" dirty="0"/>
              <a:t> meeting id: RAN5#91e RF Close)</a:t>
            </a:r>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a:t>
            </a:r>
            <a:r>
              <a:rPr lang="en-GB" altLang="en-US" sz="1200"/>
              <a:t>6-8am PDT)</a:t>
            </a:r>
            <a:endParaRPr lang="en-GB" altLang="en-US" sz="1200" dirty="0"/>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~690 AI5.x t-docs across different WIC</a:t>
            </a:r>
          </a:p>
          <a:p>
            <a:pPr lvl="1" fontAlgn="ctr"/>
            <a:r>
              <a:rPr lang="en-US" sz="1600" dirty="0"/>
              <a:t>~287 CR’s with 3GU Issues/Overlap</a:t>
            </a:r>
          </a:p>
          <a:p>
            <a:pPr fontAlgn="ctr"/>
            <a:r>
              <a:rPr lang="en-US" sz="2000" dirty="0"/>
              <a:t>Delegates to provide the following via email to convener/secretary by May 18</a:t>
            </a:r>
            <a:r>
              <a:rPr lang="en-US" sz="2000" baseline="30000" dirty="0"/>
              <a:t>th</a:t>
            </a:r>
            <a:r>
              <a:rPr lang="en-US" sz="2000" dirty="0"/>
              <a:t> 16:00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endParaRPr lang="en-US" sz="934" dirty="0">
              <a:ea typeface="+mn-ea"/>
            </a:endParaRP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RAN5#91e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000" dirty="0">
                <a:cs typeface="ヒラギノ角ゴ Pro W3"/>
              </a:rPr>
              <a:t>Email exploders to be used for document discussions</a:t>
            </a:r>
          </a:p>
          <a:p>
            <a:pPr lvl="1"/>
            <a:r>
              <a:rPr lang="de-DE" sz="1600" dirty="0">
                <a:cs typeface="ヒラギノ角ゴ Pro W3"/>
              </a:rPr>
              <a:t>Use </a:t>
            </a:r>
            <a:r>
              <a:rPr lang="en-GB" sz="1600" dirty="0"/>
              <a:t>3GPP_TSG_RAN_WG5_EMEET_RF </a:t>
            </a:r>
            <a:r>
              <a:rPr lang="de-DE" sz="1600" dirty="0"/>
              <a:t> </a:t>
            </a:r>
            <a:r>
              <a:rPr lang="de-DE" sz="1600" dirty="0">
                <a:cs typeface="ヒラギノ角ゴ Pro W3"/>
                <a:hlinkClick r:id="rId3"/>
              </a:rPr>
              <a:t>3GPP_TSG_RAN_WG5_EMEET_RF@LIST.ETSI.ORG</a:t>
            </a:r>
            <a:r>
              <a:rPr lang="de-DE" sz="1600" dirty="0">
                <a:cs typeface="ヒラギノ角ゴ Pro W3"/>
              </a:rPr>
              <a:t> for all AI5.x related documents except the below</a:t>
            </a:r>
            <a:endParaRPr lang="en-US" sz="1600" dirty="0">
              <a:cs typeface="ヒラギノ角ゴ Pro W3"/>
            </a:endParaRPr>
          </a:p>
          <a:p>
            <a:pPr lvl="1"/>
            <a:r>
              <a:rPr lang="en-US" sz="1600" dirty="0">
                <a:cs typeface="ヒラギノ角ゴ Pro W3"/>
              </a:rPr>
              <a:t>Use </a:t>
            </a:r>
            <a:r>
              <a:rPr lang="en-GB" sz="1600" dirty="0"/>
              <a:t>3GPP_TSG_RAN_WG5_EMEET</a:t>
            </a:r>
            <a:r>
              <a:rPr lang="en-US" sz="1600" dirty="0"/>
              <a:t> </a:t>
            </a:r>
            <a:r>
              <a:rPr lang="en-US" sz="1600" dirty="0">
                <a:cs typeface="ヒラギノ角ゴ Pro W3"/>
                <a:hlinkClick r:id="rId4"/>
              </a:rPr>
              <a:t>3GPP_TSG_RAN_WG5_EMEET@LIST.ETSI.ORG</a:t>
            </a:r>
            <a:r>
              <a:rPr lang="en-US" sz="1600" dirty="0">
                <a:cs typeface="ヒラギノ角ゴ Pro W3"/>
              </a:rPr>
              <a:t> for</a:t>
            </a:r>
          </a:p>
          <a:p>
            <a:pPr lvl="3"/>
            <a:r>
              <a:rPr lang="en-GB" altLang="en-US" sz="1400" dirty="0"/>
              <a:t>joint AI documents</a:t>
            </a:r>
          </a:p>
          <a:p>
            <a:pPr lvl="3"/>
            <a:r>
              <a:rPr lang="da-DK" altLang="en-US" sz="1400" dirty="0"/>
              <a:t>for </a:t>
            </a:r>
            <a:r>
              <a:rPr lang="en-GB" altLang="en-US" sz="1400" dirty="0"/>
              <a:t>common topics (impact RF and SIG Group)</a:t>
            </a:r>
          </a:p>
          <a:p>
            <a:pPr lvl="3"/>
            <a:r>
              <a:rPr lang="en-US" altLang="en-US" sz="1400" dirty="0"/>
              <a:t>38.508-1 clauses 1 to 4, Annexes; 38.508-2; 38.509; 36.508, 36.509</a:t>
            </a:r>
            <a:endParaRPr lang="da-DK" altLang="en-US" sz="1400" dirty="0"/>
          </a:p>
          <a:p>
            <a:pPr lvl="1"/>
            <a:r>
              <a:rPr lang="en-US" altLang="en-US" sz="1600" dirty="0"/>
              <a:t>Use </a:t>
            </a:r>
            <a:r>
              <a:rPr lang="de-DE" altLang="en-US" sz="1600" dirty="0"/>
              <a:t>3GPP_TSG_RAN_WG5_FR2_MU </a:t>
            </a:r>
            <a:r>
              <a:rPr lang="de-DE" altLang="en-US" sz="1600" dirty="0">
                <a:hlinkClick r:id="rId5"/>
              </a:rPr>
              <a:t>3GPP_TSG_RAN_WG5_FR2_MU@LIST.ETSI.ORG</a:t>
            </a:r>
            <a:r>
              <a:rPr lang="de-DE" altLang="en-US" sz="1600" dirty="0"/>
              <a:t> for all FR2 MU (RF, RRM, DEMOD) related documents</a:t>
            </a:r>
            <a:endParaRPr lang="en-US" altLang="en-US" sz="1600" dirty="0"/>
          </a:p>
          <a:p>
            <a:pPr lvl="1"/>
            <a:r>
              <a:rPr lang="en-US" altLang="en-US" sz="1600" dirty="0"/>
              <a:t>Email discussion to be suspended over the weekend– refer Slide #5 </a:t>
            </a:r>
            <a:r>
              <a:rPr lang="en-US" sz="1600" dirty="0"/>
              <a:t>of R5-212001</a:t>
            </a:r>
            <a:endParaRPr lang="en-US" altLang="en-US" sz="1600" dirty="0"/>
          </a:p>
          <a:p>
            <a:pPr lvl="1"/>
            <a:r>
              <a:rPr lang="en-US" sz="1600" dirty="0">
                <a:cs typeface="ヒラギノ角ゴ Pro W3"/>
              </a:rPr>
              <a:t>Don’t use RAN5 exploders for RAN5#91e topics during meeting period.</a:t>
            </a: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pPr fontAlgn="ctr"/>
            <a:r>
              <a:rPr lang="en-US" sz="2000" dirty="0"/>
              <a:t>RAN4 dependent RAN5 CR's plan for RAN5#91e</a:t>
            </a:r>
          </a:p>
          <a:p>
            <a:pPr lvl="1"/>
            <a:r>
              <a:rPr lang="en-US" sz="1600" dirty="0"/>
              <a:t>RAN4 and RAN5 meetings run concurrently </a:t>
            </a:r>
          </a:p>
          <a:p>
            <a:pPr lvl="1"/>
            <a:r>
              <a:rPr lang="en-US" sz="1600" dirty="0"/>
              <a:t>Discussions on RAN5 CR and revisions shall be handled via email on </a:t>
            </a:r>
            <a:r>
              <a:rPr lang="en-GB" sz="1600" dirty="0"/>
              <a:t>RAN5#EMEET RF </a:t>
            </a:r>
            <a:r>
              <a:rPr lang="en-US" sz="1600" dirty="0"/>
              <a:t>reflector.</a:t>
            </a:r>
          </a:p>
          <a:p>
            <a:pPr lvl="1"/>
            <a:r>
              <a:rPr lang="en-US" sz="1600" dirty="0"/>
              <a:t>Author to provide convener /secretary the RAN4 CR verdict as soon as it is available</a:t>
            </a:r>
          </a:p>
          <a:p>
            <a:pPr lvl="1"/>
            <a:r>
              <a:rPr lang="en-US" sz="1600" dirty="0"/>
              <a:t>Revisions of RAN5 CR , which has dependent RAN4 CR verdict, shall be uploaded by t-doc revision deadline Thu 27 May 15:00 UTC, to be considered for RAN5 CR verdict.</a:t>
            </a:r>
          </a:p>
          <a:p>
            <a:pPr lvl="1"/>
            <a:r>
              <a:rPr lang="en-US" sz="1600" dirty="0"/>
              <a:t>If RAN4 CR verdict is issued on Friday (May28th), allowing time for revisions and discussions to be handled post RAN4 CR verdict ,the corresponding RAN5 CR verdict will be issued by Tuesday(June 1st) 20:00 UTC.</a:t>
            </a:r>
          </a:p>
          <a:p>
            <a:pPr lvl="2"/>
            <a:r>
              <a:rPr lang="en-US" sz="1400" dirty="0"/>
              <a:t>Deadline to upload final t-doc June 2nd 20:00 UTC</a:t>
            </a:r>
            <a:endParaRPr lang="en-US" sz="1067" dirty="0"/>
          </a:p>
          <a:p>
            <a:pPr fontAlgn="ctr"/>
            <a:r>
              <a:rPr lang="en-US" sz="2000" dirty="0"/>
              <a:t>Guidelines to handle of TEI16_Test NR RF/RRM spec CR’s aligned to RP guidance(in RP-200931).</a:t>
            </a:r>
          </a:p>
          <a:p>
            <a:pPr lvl="1"/>
            <a:r>
              <a:rPr lang="en-US" sz="1600" dirty="0"/>
              <a:t>All CR contributions to TS38.521-3 under AI5.4.x (WIC </a:t>
            </a:r>
            <a:r>
              <a:rPr lang="en-US" sz="1600" dirty="0" err="1"/>
              <a:t>TEIx_Test</a:t>
            </a:r>
            <a:r>
              <a:rPr lang="en-US" sz="1600" dirty="0"/>
              <a:t>) shall be towards the list of tests in the WP endorsed in R5-206840</a:t>
            </a:r>
          </a:p>
          <a:p>
            <a:pPr marL="1219170" lvl="2" indent="0">
              <a:buNone/>
            </a:pPr>
            <a:r>
              <a:rPr lang="en-US" sz="1400" dirty="0"/>
              <a:t>- Maintenance WIC (</a:t>
            </a:r>
            <a:r>
              <a:rPr lang="en-US" sz="1400" dirty="0" err="1"/>
              <a:t>TEIx_Test</a:t>
            </a:r>
            <a:r>
              <a:rPr lang="en-US" sz="1400" dirty="0"/>
              <a:t>) shall not be used for any other NR RF/RRM/DEMOD Spec (TS/TR 38 series) CR’s . </a:t>
            </a:r>
          </a:p>
          <a:p>
            <a:pPr lvl="1"/>
            <a:r>
              <a:rPr lang="en-US" sz="1600" dirty="0"/>
              <a:t>Until ‘5G system with NR and LTE - 5GS_NR_LTE-UEConTest’ WI is completed , if any other NR RF/RRM/DEMOD specs are deemed necessary to be added under 5G NR maintenance agenda (under AI5.4.x)  ,proponents shall bring a justification discussion paper (not CR’s) indicating which NR spec needs to be added under 5G NR maintenance agenda and the background for it to be considered for AI inclusion in the following meeting.</a:t>
            </a:r>
          </a:p>
          <a:p>
            <a:pPr lvl="1"/>
            <a:endParaRPr lang="en-US" sz="1800" dirty="0"/>
          </a:p>
          <a:p>
            <a:pPr lvl="1"/>
            <a:endParaRPr lang="en-US" sz="1800" dirty="0"/>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R5-212001</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Ron/Jakub and verdict summary will be provided to Convener/Secretary periodically during the 2 weeks.</a:t>
            </a:r>
          </a:p>
          <a:p>
            <a:endParaRPr lang="en-US" sz="24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r>
              <a:rPr lang="en-US" sz="2000" dirty="0"/>
              <a:t>Documents NOT Deferred/ NOT Flagged or NOT commented by end of first week of e-meeting will be set to ‘P.AGREED’ (for CR’s)/’Noted’ (for documents)/’endorsed’(for </a:t>
            </a:r>
            <a:r>
              <a:rPr lang="en-US" sz="2000" dirty="0" err="1"/>
              <a:t>draftCR’s</a:t>
            </a:r>
            <a:r>
              <a:rPr lang="en-US" sz="2000" dirty="0"/>
              <a:t>) status in the RF</a:t>
            </a:r>
            <a:r>
              <a:rPr lang="en-US" sz="2000" dirty="0">
                <a:solidFill>
                  <a:srgbClr val="00B0F0"/>
                </a:solidFill>
              </a:rPr>
              <a:t> </a:t>
            </a:r>
            <a:r>
              <a:rPr lang="en-US" sz="2000" dirty="0"/>
              <a:t>MH.xls sent on May 21</a:t>
            </a:r>
            <a:r>
              <a:rPr lang="en-US" sz="2000" baseline="30000" dirty="0"/>
              <a:t>st</a:t>
            </a:r>
            <a:r>
              <a:rPr lang="en-US" sz="2000" dirty="0"/>
              <a:t> </a:t>
            </a:r>
            <a:endParaRPr lang="en-US" sz="2000" baseline="30000" dirty="0"/>
          </a:p>
          <a:p>
            <a:pPr lvl="1"/>
            <a:r>
              <a:rPr lang="en-US" sz="1600" dirty="0"/>
              <a:t>P.AGREED/Noted/endorsed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000" dirty="0"/>
              <a:t>Post conclusion of discussions, revised t-docs will be assigned final t-docs in 2 batches</a:t>
            </a:r>
          </a:p>
          <a:p>
            <a:pPr lvl="1"/>
            <a:r>
              <a:rPr lang="en-US" sz="1800" dirty="0"/>
              <a:t>First batch by May 26</a:t>
            </a:r>
            <a:r>
              <a:rPr lang="en-US" sz="1800" baseline="30000" dirty="0"/>
              <a:t>th</a:t>
            </a:r>
            <a:r>
              <a:rPr lang="en-US" sz="1800" dirty="0"/>
              <a:t> 12:00 UTC</a:t>
            </a:r>
          </a:p>
          <a:p>
            <a:pPr lvl="1"/>
            <a:r>
              <a:rPr lang="en-US" sz="1800" dirty="0"/>
              <a:t>Second batch by May 27</a:t>
            </a:r>
            <a:r>
              <a:rPr lang="en-US" sz="1800" baseline="30000" dirty="0"/>
              <a:t>th</a:t>
            </a:r>
            <a:r>
              <a:rPr lang="en-US" sz="1800" dirty="0"/>
              <a:t> 16:00 UTC</a:t>
            </a:r>
          </a:p>
          <a:p>
            <a:r>
              <a:rPr lang="en-US" sz="2000" dirty="0"/>
              <a:t>All “final” t-docs are to be uploaded “after” final verdict is indicated in the RF meeting handling </a:t>
            </a:r>
            <a:r>
              <a:rPr lang="en-US" sz="2000" dirty="0" err="1"/>
              <a:t>xls</a:t>
            </a:r>
            <a:r>
              <a:rPr lang="en-US" sz="2000" dirty="0"/>
              <a:t>.</a:t>
            </a:r>
          </a:p>
          <a:p>
            <a:r>
              <a:rPr lang="en-US" sz="2000" dirty="0"/>
              <a:t>RF meeting handling </a:t>
            </a:r>
            <a:r>
              <a:rPr lang="en-US" sz="2000" dirty="0" err="1"/>
              <a:t>xls</a:t>
            </a:r>
            <a:r>
              <a:rPr lang="en-US" sz="2000" dirty="0"/>
              <a:t> will be uploaded into </a:t>
            </a:r>
            <a:r>
              <a:rPr lang="en-GB" sz="2000" dirty="0">
                <a:hlinkClick r:id="rId3">
                  <a:extLst>
                    <a:ext uri="{A12FA001-AC4F-418D-AE19-62706E023703}">
                      <ahyp:hlinkClr xmlns:ahyp="http://schemas.microsoft.com/office/drawing/2018/hyperlinkcolor" val="tx"/>
                    </a:ext>
                  </a:extLst>
                </a:hlinkClick>
              </a:rPr>
              <a:t>http://www.3gpp.org/ftp/tsg_ran/WG5_Test_ex-T1/TSGR5_91_Electronic/Inbox/meeting_handling/</a:t>
            </a:r>
            <a:r>
              <a:rPr lang="en-GB" sz="2000" dirty="0"/>
              <a:t> </a:t>
            </a:r>
            <a:r>
              <a:rPr lang="en-US" sz="2000" dirty="0"/>
              <a:t>with the updated status on each day in PST time zone (except Saturday/Sunday)</a:t>
            </a:r>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r>
              <a:rPr lang="en-US" sz="2400" dirty="0">
                <a:hlinkClick r:id="rId3"/>
              </a:rPr>
              <a:t>ftp://3gpp.org/tsg_ran/WG5_Test_ex-T1/TSGR5_91_Electronic/Inbox/meeting_handling/R5-21xxx_RF_Action_Points_Start-meeting.doc</a:t>
            </a:r>
            <a:endParaRPr lang="en-US" sz="2400" dirty="0"/>
          </a:p>
          <a:p>
            <a:pPr marL="0" indent="0">
              <a:buNone/>
            </a:pPr>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GB" sz="3600" dirty="0"/>
              <a:t>Prior meeting(s) RF Action point update</a:t>
            </a:r>
            <a:endParaRPr lang="en-US" sz="3600" dirty="0"/>
          </a:p>
        </p:txBody>
      </p:sp>
    </p:spTree>
    <p:extLst>
      <p:ext uri="{BB962C8B-B14F-4D97-AF65-F5344CB8AC3E}">
        <p14:creationId xmlns:p14="http://schemas.microsoft.com/office/powerpoint/2010/main" val="17285382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29812</TotalTime>
  <Words>1301</Words>
  <Application>Microsoft Office PowerPoint</Application>
  <PresentationFormat>Widescreen</PresentationFormat>
  <Paragraphs>106</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Nokia White Master with headline</vt:lpstr>
      <vt:lpstr>2_Office Theme</vt:lpstr>
      <vt:lpstr>   RAN5#91e RF Opening Session  </vt:lpstr>
      <vt:lpstr>Agenda</vt:lpstr>
      <vt:lpstr>Conference calls</vt:lpstr>
      <vt:lpstr>RAN5#91e RF Documents landscape</vt:lpstr>
      <vt:lpstr>RAN5#91e RF document handling plan</vt:lpstr>
      <vt:lpstr>RAN5#91e RF document handling plan Cntd…</vt:lpstr>
      <vt:lpstr>RAN5#91e RF document handling plan Cntd…</vt:lpstr>
      <vt:lpstr>RAN5#91e RF document handling plan Cntd…</vt:lpstr>
      <vt:lpstr>Prior meeting(s) RF Action point update</vt:lpstr>
      <vt:lpstr>Incoming RF/RRM LS’s</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606</cp:revision>
  <dcterms:created xsi:type="dcterms:W3CDTF">2018-05-24T11:49:12Z</dcterms:created>
  <dcterms:modified xsi:type="dcterms:W3CDTF">2021-05-11T13:32:26Z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