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26"/>
  </p:notesMasterIdLst>
  <p:handoutMasterIdLst>
    <p:handoutMasterId r:id="rId27"/>
  </p:handoutMasterIdLst>
  <p:sldIdLst>
    <p:sldId id="259" r:id="rId2"/>
    <p:sldId id="348" r:id="rId3"/>
    <p:sldId id="349" r:id="rId4"/>
    <p:sldId id="352" r:id="rId5"/>
    <p:sldId id="355" r:id="rId6"/>
    <p:sldId id="353" r:id="rId7"/>
    <p:sldId id="354" r:id="rId8"/>
    <p:sldId id="356" r:id="rId9"/>
    <p:sldId id="360" r:id="rId10"/>
    <p:sldId id="361" r:id="rId11"/>
    <p:sldId id="368" r:id="rId12"/>
    <p:sldId id="362" r:id="rId13"/>
    <p:sldId id="364" r:id="rId14"/>
    <p:sldId id="363" r:id="rId15"/>
    <p:sldId id="365" r:id="rId16"/>
    <p:sldId id="366" r:id="rId17"/>
    <p:sldId id="367" r:id="rId18"/>
    <p:sldId id="358" r:id="rId19"/>
    <p:sldId id="371" r:id="rId20"/>
    <p:sldId id="372" r:id="rId21"/>
    <p:sldId id="359" r:id="rId22"/>
    <p:sldId id="374" r:id="rId23"/>
    <p:sldId id="373" r:id="rId24"/>
    <p:sldId id="261" r:id="rId25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2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8"/>
            <p14:sldId id="349"/>
            <p14:sldId id="352"/>
            <p14:sldId id="355"/>
            <p14:sldId id="353"/>
            <p14:sldId id="354"/>
            <p14:sldId id="356"/>
            <p14:sldId id="360"/>
            <p14:sldId id="361"/>
            <p14:sldId id="368"/>
            <p14:sldId id="362"/>
            <p14:sldId id="364"/>
            <p14:sldId id="363"/>
            <p14:sldId id="365"/>
            <p14:sldId id="366"/>
            <p14:sldId id="367"/>
            <p14:sldId id="358"/>
            <p14:sldId id="371"/>
            <p14:sldId id="372"/>
            <p14:sldId id="359"/>
            <p14:sldId id="374"/>
            <p14:sldId id="37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99CCFF"/>
    <a:srgbClr val="9E9E9F"/>
    <a:srgbClr val="9FB7D3"/>
    <a:srgbClr val="8BC5FF"/>
    <a:srgbClr val="6A8FBF"/>
    <a:srgbClr val="00A9D4"/>
    <a:srgbClr val="007B78"/>
    <a:srgbClr val="89BA17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60" d="100"/>
          <a:sy n="160" d="100"/>
        </p:scale>
        <p:origin x="1704" y="13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4090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06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3474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755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252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676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120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484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69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34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04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47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265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042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475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201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88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38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120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07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5_Test_ex-T1/TSGR5_82_Athens/Docs/R5-192615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</a:t>
            </a:r>
            <a:r>
              <a:rPr lang="en-US" sz="4000" dirty="0" err="1"/>
              <a:t>FR1</a:t>
            </a:r>
            <a:r>
              <a:rPr lang="en-US" sz="4000" dirty="0"/>
              <a:t> Test Tolerance review training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err="1"/>
              <a:t>3GPP</a:t>
            </a:r>
            <a:r>
              <a:rPr lang="en-US" sz="2400" kern="0" dirty="0"/>
              <a:t> </a:t>
            </a:r>
            <a:r>
              <a:rPr lang="en-US" sz="2400" kern="0" dirty="0" err="1"/>
              <a:t>TSG-RAN5#90-e</a:t>
            </a:r>
            <a:r>
              <a:rPr lang="en-US" sz="2400" kern="0" dirty="0"/>
              <a:t>		     	     </a:t>
            </a:r>
            <a:r>
              <a:rPr lang="en-US" sz="2400" kern="0" dirty="0" err="1"/>
              <a:t>R5-211206</a:t>
            </a:r>
            <a:r>
              <a:rPr lang="en-US" sz="2400" kern="0" dirty="0" err="1">
                <a:highlight>
                  <a:srgbClr val="FABB00"/>
                </a:highlight>
              </a:rPr>
              <a:t>r1</a:t>
            </a:r>
            <a:endParaRPr lang="en-US" sz="2400" kern="0" dirty="0">
              <a:highlight>
                <a:srgbClr val="FABB00"/>
              </a:highlight>
            </a:endParaRP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05th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2751575"/>
          </a:xfrm>
        </p:spPr>
        <p:txBody>
          <a:bodyPr/>
          <a:lstStyle/>
          <a:p>
            <a:r>
              <a:rPr lang="en-US" sz="1800" dirty="0"/>
              <a:t>Calculate the sensitivity factor</a:t>
            </a:r>
          </a:p>
          <a:p>
            <a:pPr lvl="1"/>
            <a:r>
              <a:rPr lang="en-US" sz="1400" dirty="0"/>
              <a:t>Sensitivity factor is defined as the ratio of how the parameters critical to verdict are affected by the parameters that are set by the test equipment, </a:t>
            </a:r>
          </a:p>
          <a:p>
            <a:pPr lvl="1"/>
            <a:r>
              <a:rPr lang="en-US" sz="1400" dirty="0"/>
              <a:t>In other words, how sensitive each parameter is to each test equipment uncertainty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(2/4)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584FA0-8036-4DD3-B14F-475BE7E45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4073165"/>
            <a:ext cx="2162477" cy="22196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19252A-4F95-42FF-9EA1-09F2CBC20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35" y="2417120"/>
            <a:ext cx="5657273" cy="12042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04A7BE-C307-42AB-A9E4-0CB109C50F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835" y="2177678"/>
            <a:ext cx="5657272" cy="19585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9557EE-1B1C-4BC3-8C76-882B3F3B2248}"/>
              </a:ext>
            </a:extLst>
          </p:cNvPr>
          <p:cNvSpPr txBox="1">
            <a:spLocks/>
          </p:cNvSpPr>
          <p:nvPr/>
        </p:nvSpPr>
        <p:spPr bwMode="auto">
          <a:xfrm>
            <a:off x="2514600" y="3681431"/>
            <a:ext cx="6187088" cy="2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400" dirty="0"/>
              <a:t>The sensitivity of Cell 1 Es/</a:t>
            </a:r>
            <a:r>
              <a:rPr lang="en-US" sz="1400" dirty="0" err="1"/>
              <a:t>Iot</a:t>
            </a:r>
            <a:r>
              <a:rPr lang="en-US" sz="1400" dirty="0"/>
              <a:t> to </a:t>
            </a:r>
            <a:r>
              <a:rPr lang="en-US" sz="1400" dirty="0" err="1"/>
              <a:t>Noc</a:t>
            </a:r>
            <a:r>
              <a:rPr lang="en-US" sz="1400" dirty="0"/>
              <a:t> (</a:t>
            </a:r>
            <a:r>
              <a:rPr lang="en-US" sz="1400" dirty="0" err="1"/>
              <a:t>AWGN</a:t>
            </a:r>
            <a:r>
              <a:rPr lang="en-US" sz="1400" dirty="0"/>
              <a:t>) is 0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The sensitivity of Cell 1 Es/</a:t>
            </a:r>
            <a:r>
              <a:rPr lang="en-US" sz="1400" dirty="0" err="1"/>
              <a:t>Iot</a:t>
            </a:r>
            <a:r>
              <a:rPr lang="en-US" sz="1400" dirty="0"/>
              <a:t> to Cell 1 Es/</a:t>
            </a:r>
            <a:r>
              <a:rPr lang="en-US" sz="1400" dirty="0" err="1"/>
              <a:t>Noc</a:t>
            </a:r>
            <a:r>
              <a:rPr lang="en-US" sz="1400" dirty="0"/>
              <a:t> is 1.000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The sensitivity of Cell 1 Es/</a:t>
            </a:r>
            <a:r>
              <a:rPr lang="en-US" sz="1400" dirty="0" err="1"/>
              <a:t>Iot</a:t>
            </a:r>
            <a:r>
              <a:rPr lang="en-US" sz="1400" dirty="0"/>
              <a:t> to Cell 2 Es/</a:t>
            </a:r>
            <a:r>
              <a:rPr lang="en-US" sz="1400" dirty="0" err="1"/>
              <a:t>Noc</a:t>
            </a:r>
            <a:r>
              <a:rPr lang="en-US" sz="1400" dirty="0"/>
              <a:t> is 0.975, = (interference from Cell 2/Total interference) = 6.310/(6.310+0.158)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In many </a:t>
            </a:r>
            <a:r>
              <a:rPr lang="en-US" sz="1400" dirty="0" err="1"/>
              <a:t>RRM</a:t>
            </a:r>
            <a:r>
              <a:rPr lang="en-US" sz="1400" dirty="0"/>
              <a:t> test cases sensitivity can be derived by inspection and equals to zero or one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Sometimes, like in case of sensitivity of Cell 1 Es/</a:t>
            </a:r>
            <a:r>
              <a:rPr lang="en-US" sz="1400" dirty="0" err="1"/>
              <a:t>Iot</a:t>
            </a:r>
            <a:r>
              <a:rPr lang="en-US" sz="1400" dirty="0"/>
              <a:t> to Cell 2 Es/</a:t>
            </a:r>
            <a:r>
              <a:rPr lang="en-US" sz="1400" dirty="0" err="1"/>
              <a:t>Noc</a:t>
            </a:r>
            <a:r>
              <a:rPr lang="en-US" sz="1400" dirty="0"/>
              <a:t> the value is an intermediate value and pie-chart can be useful to illustrate it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The sensitivity factors are differentiated per-controlled-parameter, per-uncertainty, and per-time-period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621723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For each controlled parameter, in each time period, multiply each uncertainty by its sensitivity factor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result is how much effect the uncertainty will have on the controlled parameter. Example for </a:t>
            </a:r>
            <a:r>
              <a:rPr lang="en-US" sz="1800" dirty="0" err="1"/>
              <a:t>T2</a:t>
            </a:r>
            <a:endParaRPr lang="en-US" sz="1800" dirty="0"/>
          </a:p>
          <a:p>
            <a:pPr lvl="1">
              <a:spcAft>
                <a:spcPts val="600"/>
              </a:spcAft>
            </a:pPr>
            <a:r>
              <a:rPr lang="en-US" sz="1400" dirty="0">
                <a:ea typeface="+mn-ea"/>
                <a:cs typeface="+mn-cs"/>
              </a:rPr>
              <a:t>Cell 1 Es/</a:t>
            </a:r>
            <a:r>
              <a:rPr lang="en-US" sz="1400" dirty="0" err="1">
                <a:ea typeface="+mn-ea"/>
                <a:cs typeface="+mn-cs"/>
              </a:rPr>
              <a:t>Iot</a:t>
            </a:r>
            <a:r>
              <a:rPr lang="en-US" sz="1400" dirty="0">
                <a:ea typeface="+mn-ea"/>
                <a:cs typeface="+mn-cs"/>
              </a:rPr>
              <a:t> has a sensitivity factor of 0 to </a:t>
            </a:r>
            <a:r>
              <a:rPr lang="en-US" sz="1400" dirty="0" err="1">
                <a:ea typeface="+mn-ea"/>
                <a:cs typeface="+mn-cs"/>
              </a:rPr>
              <a:t>AWGN</a:t>
            </a:r>
            <a:r>
              <a:rPr lang="en-US" sz="1400" dirty="0">
                <a:ea typeface="+mn-ea"/>
                <a:cs typeface="+mn-cs"/>
              </a:rPr>
              <a:t> </a:t>
            </a:r>
            <a:r>
              <a:rPr lang="en-US" sz="1400" dirty="0" err="1">
                <a:ea typeface="+mn-ea"/>
                <a:cs typeface="+mn-cs"/>
              </a:rPr>
              <a:t>Noc</a:t>
            </a:r>
            <a:r>
              <a:rPr lang="en-US" sz="1400" dirty="0">
                <a:ea typeface="+mn-ea"/>
                <a:cs typeface="+mn-cs"/>
              </a:rPr>
              <a:t> uncertainty. So (+/-</a:t>
            </a:r>
            <a:r>
              <a:rPr lang="en-US" sz="1400" dirty="0" err="1">
                <a:ea typeface="+mn-ea"/>
                <a:cs typeface="+mn-cs"/>
              </a:rPr>
              <a:t>1dB</a:t>
            </a:r>
            <a:r>
              <a:rPr lang="en-US" sz="1400" dirty="0">
                <a:ea typeface="+mn-ea"/>
                <a:cs typeface="+mn-cs"/>
              </a:rPr>
              <a:t> x 0) = </a:t>
            </a:r>
            <a:r>
              <a:rPr lang="en-US" sz="1400" dirty="0" err="1">
                <a:ea typeface="+mn-ea"/>
                <a:cs typeface="+mn-cs"/>
              </a:rPr>
              <a:t>0dB</a:t>
            </a:r>
            <a:endParaRPr lang="en-US" sz="1400" dirty="0">
              <a:ea typeface="+mn-ea"/>
              <a:cs typeface="+mn-cs"/>
            </a:endParaRPr>
          </a:p>
          <a:p>
            <a:pPr lvl="1">
              <a:spcAft>
                <a:spcPts val="600"/>
              </a:spcAft>
            </a:pPr>
            <a:r>
              <a:rPr lang="en-US" sz="1400" dirty="0">
                <a:ea typeface="+mn-ea"/>
                <a:cs typeface="+mn-cs"/>
              </a:rPr>
              <a:t>Cell 1 Es/</a:t>
            </a:r>
            <a:r>
              <a:rPr lang="en-US" sz="1400" dirty="0" err="1">
                <a:ea typeface="+mn-ea"/>
                <a:cs typeface="+mn-cs"/>
              </a:rPr>
              <a:t>Iot</a:t>
            </a:r>
            <a:r>
              <a:rPr lang="en-US" sz="1400" dirty="0">
                <a:ea typeface="+mn-ea"/>
                <a:cs typeface="+mn-cs"/>
              </a:rPr>
              <a:t> has a sensitivity factor of 1 to Cell 1 Es/</a:t>
            </a:r>
            <a:r>
              <a:rPr lang="en-US" sz="1400" dirty="0" err="1">
                <a:ea typeface="+mn-ea"/>
                <a:cs typeface="+mn-cs"/>
              </a:rPr>
              <a:t>Noc</a:t>
            </a:r>
            <a:r>
              <a:rPr lang="en-US" sz="1400" dirty="0">
                <a:ea typeface="+mn-ea"/>
                <a:cs typeface="+mn-cs"/>
              </a:rPr>
              <a:t> uncertainty. So (+/-</a:t>
            </a:r>
            <a:r>
              <a:rPr lang="en-US" sz="1400" dirty="0" err="1">
                <a:ea typeface="+mn-ea"/>
                <a:cs typeface="+mn-cs"/>
              </a:rPr>
              <a:t>0.3dB</a:t>
            </a:r>
            <a:r>
              <a:rPr lang="en-US" sz="1400" dirty="0">
                <a:ea typeface="+mn-ea"/>
                <a:cs typeface="+mn-cs"/>
              </a:rPr>
              <a:t> x 1) = </a:t>
            </a:r>
            <a:r>
              <a:rPr lang="en-US" sz="1400" dirty="0" err="1">
                <a:ea typeface="+mn-ea"/>
                <a:cs typeface="+mn-cs"/>
              </a:rPr>
              <a:t>0.3dB</a:t>
            </a:r>
            <a:endParaRPr lang="en-US" sz="1400" dirty="0">
              <a:ea typeface="+mn-ea"/>
              <a:cs typeface="+mn-cs"/>
            </a:endParaRPr>
          </a:p>
          <a:p>
            <a:pPr lvl="1">
              <a:spcAft>
                <a:spcPts val="600"/>
              </a:spcAft>
            </a:pPr>
            <a:r>
              <a:rPr lang="en-US" sz="1400" dirty="0">
                <a:ea typeface="+mn-ea"/>
                <a:cs typeface="+mn-cs"/>
              </a:rPr>
              <a:t>Cell 1 Es/</a:t>
            </a:r>
            <a:r>
              <a:rPr lang="en-US" sz="1400" dirty="0" err="1">
                <a:ea typeface="+mn-ea"/>
                <a:cs typeface="+mn-cs"/>
              </a:rPr>
              <a:t>Iot</a:t>
            </a:r>
            <a:r>
              <a:rPr lang="en-US" sz="1400" dirty="0">
                <a:ea typeface="+mn-ea"/>
                <a:cs typeface="+mn-cs"/>
              </a:rPr>
              <a:t> has a sensitivity factor of 0.975 to Cell 2 Es/</a:t>
            </a:r>
            <a:r>
              <a:rPr lang="en-US" sz="1400" dirty="0" err="1">
                <a:ea typeface="+mn-ea"/>
                <a:cs typeface="+mn-cs"/>
              </a:rPr>
              <a:t>Noc</a:t>
            </a:r>
            <a:r>
              <a:rPr lang="en-US" sz="1400" dirty="0">
                <a:ea typeface="+mn-ea"/>
                <a:cs typeface="+mn-cs"/>
              </a:rPr>
              <a:t> uncertainty. So (+/-</a:t>
            </a:r>
            <a:r>
              <a:rPr lang="en-US" sz="1400" dirty="0" err="1">
                <a:ea typeface="+mn-ea"/>
                <a:cs typeface="+mn-cs"/>
              </a:rPr>
              <a:t>0.3dB</a:t>
            </a:r>
            <a:r>
              <a:rPr lang="en-US" sz="1400" dirty="0">
                <a:ea typeface="+mn-ea"/>
                <a:cs typeface="+mn-cs"/>
              </a:rPr>
              <a:t> x 0.975) = </a:t>
            </a:r>
            <a:r>
              <a:rPr lang="en-US" sz="1400" dirty="0" err="1">
                <a:ea typeface="+mn-ea"/>
                <a:cs typeface="+mn-cs"/>
              </a:rPr>
              <a:t>0.293dB</a:t>
            </a:r>
            <a:endParaRPr lang="en-US" sz="1400" dirty="0">
              <a:ea typeface="+mn-ea"/>
              <a:cs typeface="+mn-cs"/>
            </a:endParaRPr>
          </a:p>
          <a:p>
            <a:pPr lvl="1"/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(3/4)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33F4E0-E37F-47D0-A3D8-E0FF91B59D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14" y="2126362"/>
            <a:ext cx="4640667" cy="11547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59BB23-123C-48C3-A5E6-F5C526AF3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14" y="1904171"/>
            <a:ext cx="4444573" cy="16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58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Sum the effects of all the uncertainties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Uncertainties are normally added root-sum-square, as they are statistical 90% confidence values.</a:t>
            </a:r>
          </a:p>
          <a:p>
            <a:r>
              <a:rPr lang="en-US" sz="1800" dirty="0"/>
              <a:t>The overall uncertainties are per-controlled-parameter and per-time-period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(4/4)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3116BA-1A82-44C7-9830-13C387258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9" y="1518623"/>
            <a:ext cx="8014447" cy="379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29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this section applied test tolerance value are explicitly called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This part of the spreadsheet is usually filled at the end</a:t>
            </a:r>
          </a:p>
          <a:p>
            <a:pPr lvl="1"/>
            <a:r>
              <a:rPr lang="en-US" sz="1000" dirty="0"/>
              <a:t>After trying out values in section f) and checking the values in section g) to determine weather the conditions were met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D4E8D0-5A1C-4941-90AF-E8F0D7A17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680535"/>
            <a:ext cx="6192114" cy="6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30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section f) original specified settable key parameters from section a) are listed again together with re-derived parameters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Applied offset field is used to make provision of applied Test Tolerance and calculate new value (value modified by Test Tolerance)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 (1/2)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9C5BA1-9D27-4CEA-A12E-32B7A3FD0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20" y="2019606"/>
            <a:ext cx="8125959" cy="363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8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All parameters from section b) are now re-derived using values modified by Test Tolerance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same selection of parameters as in section b)</a:t>
            </a:r>
          </a:p>
          <a:p>
            <a:r>
              <a:rPr lang="en-US" sz="1800" dirty="0"/>
              <a:t>The same calculations methods…</a:t>
            </a:r>
          </a:p>
          <a:p>
            <a:r>
              <a:rPr lang="en-US" sz="1800" dirty="0"/>
              <a:t>…different values if any offset was applied</a:t>
            </a:r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 (2/2)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16FB12-FCF4-4180-B7C7-4ED2F9E88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728184"/>
            <a:ext cx="8120016" cy="193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72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List again the Controlled parameters critical to verdict, this time using the uncertainties from d) to calculate the Min and Max values: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Uncertainty values are per-controlled-parameter, and per-time-period. They are copied directly from section d)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 (1/4)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ABE97E-8812-41E0-8B64-1D6591687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8" y="1874233"/>
            <a:ext cx="6252550" cy="116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73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Determine the requirements for each parameter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 (2/4)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32B4E9-59AB-4F5E-B499-9FC673B4C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95" y="1463519"/>
            <a:ext cx="5199948" cy="27737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E0D8B4-59A7-4C8D-A12C-7781828F3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077" y="5261731"/>
            <a:ext cx="4758059" cy="12126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878596-FBC8-46EC-9A2C-3921FC0B8C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1206" y="4063051"/>
            <a:ext cx="4667135" cy="159139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CC531D-5CFB-42A4-B7C7-F868AED1EC27}"/>
              </a:ext>
            </a:extLst>
          </p:cNvPr>
          <p:cNvSpPr/>
          <p:nvPr/>
        </p:nvSpPr>
        <p:spPr>
          <a:xfrm>
            <a:off x="6017018" y="2135215"/>
            <a:ext cx="304992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ighlight>
                  <a:srgbClr val="FABB00"/>
                </a:highlight>
              </a:rPr>
              <a:t>The thin diagonal pattern shows cells that differ between different configurations for the test case. </a:t>
            </a:r>
          </a:p>
          <a:p>
            <a:pPr lvl="1"/>
            <a:r>
              <a:rPr lang="en-US" sz="1000" dirty="0">
                <a:highlight>
                  <a:srgbClr val="FABB00"/>
                </a:highlight>
              </a:rPr>
              <a:t>It is to remind to change those parameters when creating new tab by copying for other test configuration</a:t>
            </a:r>
          </a:p>
        </p:txBody>
      </p:sp>
    </p:spTree>
    <p:extLst>
      <p:ext uri="{BB962C8B-B14F-4D97-AF65-F5344CB8AC3E}">
        <p14:creationId xmlns:p14="http://schemas.microsoft.com/office/powerpoint/2010/main" val="1249957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Adjust the offsets applied in section f) and check values Min / Max values in section g) if the core requirements are met</a:t>
            </a:r>
          </a:p>
          <a:p>
            <a:pPr lvl="1"/>
            <a:r>
              <a:rPr lang="en-US" sz="1000" dirty="0"/>
              <a:t>In Test Case 6.1.1.1 for example if all offset values were set to </a:t>
            </a:r>
            <a:r>
              <a:rPr lang="en-US" sz="1000" dirty="0" err="1"/>
              <a:t>0dB</a:t>
            </a:r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r>
              <a:rPr lang="en-US" sz="1000" dirty="0"/>
              <a:t>The minimum </a:t>
            </a:r>
            <a:r>
              <a:rPr lang="en-US" sz="1000" dirty="0" err="1"/>
              <a:t>RSRP</a:t>
            </a:r>
            <a:r>
              <a:rPr lang="en-US" sz="1000" dirty="0"/>
              <a:t> difference between Cell 1 and Cell 2 is not big enough to meet the “</a:t>
            </a:r>
            <a:r>
              <a:rPr lang="en-US" sz="1000" dirty="0" err="1"/>
              <a:t>3dB</a:t>
            </a:r>
            <a:r>
              <a:rPr lang="en-US" sz="1000" dirty="0"/>
              <a:t> better ranked” requirement, and a good UE could fail the Test Case </a:t>
            </a:r>
          </a:p>
          <a:p>
            <a:pPr lvl="1"/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Section g) Check controlled parameters Min/Max (3/4)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16312B-8870-42C3-AF38-74D261BED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41" y="1918713"/>
            <a:ext cx="7016377" cy="332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15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Sometimes the amount of offset can be calculated from the uncertainty</a:t>
            </a:r>
          </a:p>
          <a:p>
            <a:pPr lvl="1"/>
            <a:r>
              <a:rPr lang="en-US" sz="1400" dirty="0"/>
              <a:t>For example, the offset is made equal to the (Cell 2 SS-</a:t>
            </a:r>
            <a:r>
              <a:rPr lang="en-US" sz="1400" dirty="0" err="1"/>
              <a:t>RSRP</a:t>
            </a:r>
            <a:r>
              <a:rPr lang="en-US" sz="1400" dirty="0"/>
              <a:t> – Cell 1 SS-</a:t>
            </a:r>
            <a:r>
              <a:rPr lang="en-US" sz="1400" dirty="0" err="1"/>
              <a:t>RSRP</a:t>
            </a:r>
            <a:r>
              <a:rPr lang="en-US" sz="1400" dirty="0"/>
              <a:t>) uncertainty: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r>
              <a:rPr lang="en-US" sz="1400" dirty="0">
                <a:highlight>
                  <a:srgbClr val="FABB00"/>
                </a:highlight>
              </a:rPr>
              <a:t>But this is a rare case. Most of the times the offset is found by trial and error and watching section g) carefully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Section g) Check controlled parameters Min/Max (4/4)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05FB7E-CCB0-4A93-B5BF-CD9DF395F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7" y="1757583"/>
            <a:ext cx="7536173" cy="167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96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analysis always includes text document</a:t>
            </a:r>
          </a:p>
          <a:p>
            <a:pPr lvl="1"/>
            <a:r>
              <a:rPr lang="en-US" sz="1600" dirty="0"/>
              <a:t>.doc file with written explanation of the analysis process</a:t>
            </a:r>
          </a:p>
          <a:p>
            <a:r>
              <a:rPr lang="en-US" sz="1800" dirty="0"/>
              <a:t>In most cases it contains also accompanying spreadsheet</a:t>
            </a:r>
          </a:p>
          <a:p>
            <a:pPr lvl="1"/>
            <a:r>
              <a:rPr lang="en-US" sz="1600" dirty="0"/>
              <a:t>.</a:t>
            </a:r>
            <a:r>
              <a:rPr lang="en-US" sz="1600" dirty="0" err="1"/>
              <a:t>xls</a:t>
            </a:r>
            <a:r>
              <a:rPr lang="en-US" sz="1600" dirty="0"/>
              <a:t> file with all necessary calculations</a:t>
            </a:r>
          </a:p>
          <a:p>
            <a:pPr lvl="1"/>
            <a:r>
              <a:rPr lang="en-US" sz="1600" dirty="0"/>
              <a:t>One document can contain more than one sheet if necessary – for sub-test with different values</a:t>
            </a:r>
          </a:p>
          <a:p>
            <a:pPr lvl="1"/>
            <a:r>
              <a:rPr lang="en-US" sz="1600" dirty="0"/>
              <a:t>Each calculation sheet is divided into sections a) – g) matching corresponding sections in .doc for easier reading</a:t>
            </a:r>
          </a:p>
          <a:p>
            <a:r>
              <a:rPr lang="en-US" sz="1800" dirty="0"/>
              <a:t>…And sometimes graphs</a:t>
            </a:r>
          </a:p>
          <a:p>
            <a:pPr lvl="1"/>
            <a:r>
              <a:rPr lang="en-US" sz="1600" dirty="0"/>
              <a:t>.</a:t>
            </a:r>
            <a:r>
              <a:rPr lang="en-US" sz="1600" dirty="0" err="1"/>
              <a:t>vsd</a:t>
            </a:r>
            <a:r>
              <a:rPr lang="en-US" sz="1600" dirty="0"/>
              <a:t> file, only when necessary</a:t>
            </a:r>
          </a:p>
          <a:p>
            <a:r>
              <a:rPr lang="en-US" sz="1800" dirty="0"/>
              <a:t>The above 1-3 files are zipped together and form the TT analysis </a:t>
            </a:r>
          </a:p>
          <a:p>
            <a:pPr lvl="1"/>
            <a:r>
              <a:rPr lang="en-US" sz="1600" dirty="0"/>
              <a:t>Zip file naming example: 38.533 6.1.1.1 </a:t>
            </a:r>
            <a:r>
              <a:rPr lang="en-US" sz="1600" dirty="0" err="1"/>
              <a:t>TT.zip</a:t>
            </a:r>
            <a:endParaRPr lang="en-US" sz="1600" dirty="0"/>
          </a:p>
          <a:p>
            <a:pPr marL="341313" indent="-342900"/>
            <a:r>
              <a:rPr lang="en-US" sz="1800" dirty="0"/>
              <a:t>TT analysis in form of a zip file is then attached to a CR to 38.903</a:t>
            </a:r>
          </a:p>
          <a:p>
            <a:pPr marL="698500" lvl="1" indent="-342900"/>
            <a:r>
              <a:rPr lang="en-US" sz="1600" dirty="0"/>
              <a:t>Using following text in CR body </a:t>
            </a:r>
          </a:p>
          <a:p>
            <a:pPr marL="1057275" lvl="2" indent="-342900"/>
            <a:r>
              <a:rPr lang="en-US" sz="1600" dirty="0"/>
              <a:t>” Add the following attached .zip file to TR 38.903 Annex A:</a:t>
            </a:r>
          </a:p>
          <a:p>
            <a:pPr marL="1057275" lvl="2" indent="-342900"/>
            <a:r>
              <a:rPr lang="en-US" sz="1600" dirty="0"/>
              <a:t>“38.533 6.1.1.1 </a:t>
            </a:r>
            <a:r>
              <a:rPr lang="en-US" sz="1600" dirty="0" err="1"/>
              <a:t>TT.zip</a:t>
            </a:r>
            <a:r>
              <a:rPr lang="en-US" sz="1600" dirty="0"/>
              <a:t>”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2400" b="1" dirty="0"/>
              <a:t> (1/2)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When the solution has been found it is summarized here in section e)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solution is often found by trial and error, sometimes after many iterations</a:t>
            </a:r>
          </a:p>
          <a:p>
            <a:r>
              <a:rPr lang="en-US" sz="1800" dirty="0"/>
              <a:t>The aim is to use the smallest offset needed to meet all requirements</a:t>
            </a:r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Back to 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D4E8D0-5A1C-4941-90AF-E8F0D7A17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680535"/>
            <a:ext cx="6192114" cy="6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13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the word document </a:t>
            </a:r>
          </a:p>
          <a:p>
            <a:pPr lvl="1"/>
            <a:r>
              <a:rPr lang="en-US" sz="1400" dirty="0"/>
              <a:t>Includes an extract of the Test Case copied from TS 38.133 Annex A</a:t>
            </a:r>
          </a:p>
          <a:p>
            <a:pPr lvl="1"/>
            <a:r>
              <a:rPr lang="en-US" sz="1400" dirty="0"/>
              <a:t>Includes explanation of the uncertainty values</a:t>
            </a:r>
          </a:p>
          <a:p>
            <a:pPr lvl="1"/>
            <a:r>
              <a:rPr lang="en-US" sz="1400" dirty="0"/>
              <a:t>Includes relevant Core requirement and side condition extracts from TS 38.133 and/or other specs when necessary</a:t>
            </a:r>
          </a:p>
          <a:p>
            <a:pPr lvl="1"/>
            <a:r>
              <a:rPr lang="en-US" sz="1400" dirty="0"/>
              <a:t>Often includes additional diagrams to explain the reasoning</a:t>
            </a:r>
          </a:p>
          <a:p>
            <a:pPr lvl="1"/>
            <a:r>
              <a:rPr lang="en-US" sz="1400" dirty="0"/>
              <a:t>Often includes information about differences/similarities across the sub-test cases covered by the analysis</a:t>
            </a:r>
          </a:p>
          <a:p>
            <a:pPr lvl="1"/>
            <a:r>
              <a:rPr lang="en-US" sz="1400" dirty="0"/>
              <a:t>Often includes information about differences/similarities across the other test cases covered by the analysis</a:t>
            </a: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The </a:t>
            </a:r>
            <a:r>
              <a:rPr lang="en-US" sz="2400" b="1" dirty="0" err="1"/>
              <a:t>analisys.doc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648501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Tolerance calculated in TT analysis must match what can be found 38.533 in Annex F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and in the test case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Test tolerance values 38.533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677098-C3F1-4236-84D2-91918D64B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5" y="1741441"/>
            <a:ext cx="5384800" cy="19875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46D950-C588-4455-A964-E67E3166D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3" y="3797627"/>
            <a:ext cx="5261187" cy="266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07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cases sharing one TT analysis are added one group into 38.903 Clause 8	Grouping of test cases defined in TS 38.533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 err="1"/>
              <a:t>v2</a:t>
            </a:r>
            <a:r>
              <a:rPr lang="en-US" sz="1800" dirty="0"/>
              <a:t> in the zip file name means that this is already second version of the analysis</a:t>
            </a:r>
          </a:p>
          <a:p>
            <a:pPr lvl="1"/>
            <a:r>
              <a:rPr lang="en-US" sz="1400" dirty="0"/>
              <a:t>Every time TT analysis is for any reason updated, “v” is incremented</a:t>
            </a:r>
          </a:p>
          <a:p>
            <a:pPr lvl="1"/>
            <a:r>
              <a:rPr lang="en-US" sz="1400" dirty="0"/>
              <a:t>versions in the zip file attached to 38.903 and the one in the grouping table need to match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Test case grouping in 38.903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19DBCD-0661-4608-81CB-82EFB0C3A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21" y="1859126"/>
            <a:ext cx="4771308" cy="111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1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this document</a:t>
            </a:r>
          </a:p>
          <a:p>
            <a:pPr lvl="1"/>
            <a:r>
              <a:rPr lang="en-US" sz="1600" dirty="0"/>
              <a:t>Why do we need an analysis</a:t>
            </a:r>
          </a:p>
          <a:p>
            <a:pPr lvl="1"/>
            <a:r>
              <a:rPr lang="en-US" sz="1600" dirty="0"/>
              <a:t>Review of the analysis for a simple intra-frequency re-selection test case 6.1.1.1 </a:t>
            </a:r>
          </a:p>
          <a:p>
            <a:pPr lvl="1"/>
            <a:r>
              <a:rPr lang="en-US" sz="1600" dirty="0"/>
              <a:t>High level summary of the analysis .doc</a:t>
            </a:r>
          </a:p>
          <a:p>
            <a:pPr lvl="1"/>
            <a:r>
              <a:rPr lang="en-US" sz="1600" dirty="0"/>
              <a:t>Test Tolerances in 38.533</a:t>
            </a:r>
          </a:p>
          <a:p>
            <a:pPr lvl="1"/>
            <a:r>
              <a:rPr lang="en-US" sz="1600" dirty="0"/>
              <a:t>Test Case Grouping in 38.903</a:t>
            </a:r>
          </a:p>
          <a:p>
            <a:r>
              <a:rPr lang="en-US" sz="1800" dirty="0"/>
              <a:t>The document focus is on .</a:t>
            </a:r>
            <a:r>
              <a:rPr lang="en-US" sz="1800" dirty="0" err="1"/>
              <a:t>xls</a:t>
            </a:r>
            <a:r>
              <a:rPr lang="en-US" sz="1800" dirty="0"/>
              <a:t> file</a:t>
            </a:r>
          </a:p>
          <a:p>
            <a:r>
              <a:rPr lang="en-US" sz="1800" dirty="0"/>
              <a:t>This document covers technical aspects of TT review</a:t>
            </a:r>
          </a:p>
          <a:p>
            <a:pPr lvl="1"/>
            <a:r>
              <a:rPr lang="en-US" sz="1400" dirty="0" err="1"/>
              <a:t>FR1</a:t>
            </a:r>
            <a:r>
              <a:rPr lang="en-US" sz="1400" dirty="0"/>
              <a:t> Test Tolerance review process is covered in </a:t>
            </a:r>
            <a:r>
              <a:rPr lang="en-US" sz="1400" dirty="0">
                <a:hlinkClick r:id="rId2"/>
              </a:rPr>
              <a:t>R5-192615</a:t>
            </a:r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(2/2)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400" dirty="0"/>
              <a:t>A few parameters are required to define a Test Case (in 38.133 Annex A)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These parameters go directly to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>
                <a:highlight>
                  <a:srgbClr val="FABB00"/>
                </a:highlight>
              </a:rPr>
              <a:t>All settable parameters are marked with pale yellow color in the excel. Those are ones that need to be filled, the rest calculates automatically.</a:t>
            </a:r>
          </a:p>
          <a:p>
            <a:r>
              <a:rPr lang="en-US" sz="1400" dirty="0">
                <a:highlight>
                  <a:srgbClr val="FABB00"/>
                </a:highlight>
              </a:rPr>
              <a:t>The thin diagonal pattern shows cells that differ between different configurations for the test case. </a:t>
            </a:r>
          </a:p>
          <a:p>
            <a:pPr lvl="1"/>
            <a:r>
              <a:rPr lang="en-US" sz="1000" dirty="0">
                <a:highlight>
                  <a:srgbClr val="FABB00"/>
                </a:highlight>
              </a:rPr>
              <a:t>It is to remind to change those parameters when creating new tab by copying for other test configuration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  <a:endParaRPr 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F3CA0F-6329-4890-B24F-59F9C4664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54" y="3924810"/>
            <a:ext cx="5115434" cy="9421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6DE2AA-92BD-4083-9727-A9C20560D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903" y="1409875"/>
            <a:ext cx="3687098" cy="201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Other parameters are derived in section b) of the spreadsheet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To check if they have been correctly calculated by </a:t>
            </a:r>
            <a:r>
              <a:rPr lang="en-US" sz="1800" dirty="0" err="1"/>
              <a:t>RAN4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Some additional parameters needed for the analysis are also derived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(1/3)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154CAF-587B-4BEF-B07E-A1F50A988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20" y="1506643"/>
            <a:ext cx="7030355" cy="7335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A3C8E4-AD64-45E2-BC7D-757FCB9D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20" y="2691304"/>
            <a:ext cx="4780693" cy="266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5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Example of derivation for absolute linear power: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Example of derivation for Es/</a:t>
            </a:r>
            <a:r>
              <a:rPr lang="en-US" sz="1800" dirty="0" err="1"/>
              <a:t>Iot</a:t>
            </a:r>
            <a:r>
              <a:rPr lang="en-US" sz="1800" dirty="0"/>
              <a:t>:</a:t>
            </a:r>
          </a:p>
          <a:p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(2/3)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49E6F3-1A12-47AB-812B-173062343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75" y="1382409"/>
            <a:ext cx="4386573" cy="17973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FCE78F-7D73-4272-9FAA-3B73C2BF9D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75" y="3774228"/>
            <a:ext cx="4675553" cy="184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82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Why do we need to derive parameters?</a:t>
            </a:r>
          </a:p>
          <a:p>
            <a:pPr lvl="1"/>
            <a:r>
              <a:rPr lang="en-US" sz="1400" dirty="0"/>
              <a:t>Absolute power in linear units is needed to calculate Es/</a:t>
            </a:r>
            <a:r>
              <a:rPr lang="en-US" sz="1400" dirty="0" err="1"/>
              <a:t>Iot</a:t>
            </a:r>
            <a:r>
              <a:rPr lang="en-US" sz="1400" dirty="0"/>
              <a:t> and to calculate sensitivity factors in the spreadsheet section d)</a:t>
            </a:r>
          </a:p>
          <a:p>
            <a:pPr lvl="1"/>
            <a:r>
              <a:rPr lang="en-US" sz="1400" dirty="0"/>
              <a:t>Some parameters need to stay within side conditions defined in 38.133</a:t>
            </a:r>
          </a:p>
          <a:p>
            <a:pPr lvl="1"/>
            <a:r>
              <a:rPr lang="en-US" sz="1400" dirty="0"/>
              <a:t>Some core requirement apply to the parameters which are not given directly in the test case. For example, in re-selection test cases, we need to derive SS-</a:t>
            </a:r>
            <a:r>
              <a:rPr lang="en-US" sz="1400" dirty="0" err="1"/>
              <a:t>RSRP</a:t>
            </a:r>
            <a:r>
              <a:rPr lang="en-US" sz="1400" dirty="0"/>
              <a:t> difference between cells to check if it fulfils the “better ranked” condition specified in 38.133 clause 4.2.2.3.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(3/3)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E16607-1E72-42CA-9A31-F299BD9BE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26" y="3341749"/>
            <a:ext cx="4758059" cy="12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37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system uncertainties apply to original specified parameters (from section a)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and match the values in 38.533 Annex F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uncertainties are orthogonal to each other and form a minimum set.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Superposition and other principles used in TT analysis can be found in 38.903 clauses 4 and 5</a:t>
            </a:r>
          </a:p>
          <a:p>
            <a:pPr lvl="1"/>
            <a:endParaRPr lang="en-US" sz="1400" dirty="0"/>
          </a:p>
          <a:p>
            <a:r>
              <a:rPr lang="en-US" sz="1800" dirty="0"/>
              <a:t>Derived parameters from section b) do not need uncertainties in section c)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c) uncertainties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9C16E6-51CD-42BB-897A-3FA28F3AB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511405"/>
            <a:ext cx="6199784" cy="641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4183E7-77CA-49C5-8ACA-DCBB71D7B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470" y="2806336"/>
            <a:ext cx="5111190" cy="79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91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Define the parameters that are critical to the verdict by</a:t>
            </a:r>
            <a:r>
              <a:rPr lang="en-GB" sz="1400" dirty="0"/>
              <a:t> </a:t>
            </a:r>
            <a:r>
              <a:rPr lang="en-US" sz="1800" dirty="0"/>
              <a:t>study of the test case and by careful reading of the relevant clauses in TS 38.133</a:t>
            </a:r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(1/4)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684C96-FBC1-4331-9092-C5F8E1918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478" y="1822526"/>
            <a:ext cx="4758059" cy="12126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312BF9-5551-45AD-BD7C-9AEAF2C65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875" y="1822526"/>
            <a:ext cx="2681007" cy="31332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6CB23AC-48FA-4D68-A99B-827E857627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3478" y="3822776"/>
            <a:ext cx="4978477" cy="168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406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1713</Words>
  <Application>Microsoft Office PowerPoint</Application>
  <PresentationFormat>On-screen Show (4:3)</PresentationFormat>
  <Paragraphs>290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Ericsson Capital TT</vt:lpstr>
      <vt:lpstr>PresentationTemplate2011</vt:lpstr>
      <vt:lpstr>RAN5 5G NR FR1 Test Tolerance review training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RAN5 5G NR FR1 Test Tolerance review trainig </dc:title>
  <dc:creator>Jakub Kolodziej</dc:creator>
  <cp:lastModifiedBy>Jakub Kolodziej</cp:lastModifiedBy>
  <cp:revision>126</cp:revision>
  <dcterms:created xsi:type="dcterms:W3CDTF">2020-12-17T12:44:44Z</dcterms:created>
  <dcterms:modified xsi:type="dcterms:W3CDTF">2021-02-23T10:12:19Z</dcterms:modified>
</cp:coreProperties>
</file>