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21"/>
  </p:notesMasterIdLst>
  <p:handoutMasterIdLst>
    <p:handoutMasterId r:id="rId22"/>
  </p:handoutMasterIdLst>
  <p:sldIdLst>
    <p:sldId id="259" r:id="rId2"/>
    <p:sldId id="349" r:id="rId3"/>
    <p:sldId id="353" r:id="rId4"/>
    <p:sldId id="352" r:id="rId5"/>
    <p:sldId id="358" r:id="rId6"/>
    <p:sldId id="356" r:id="rId7"/>
    <p:sldId id="355" r:id="rId8"/>
    <p:sldId id="359" r:id="rId9"/>
    <p:sldId id="360" r:id="rId10"/>
    <p:sldId id="361" r:id="rId11"/>
    <p:sldId id="362" r:id="rId12"/>
    <p:sldId id="363" r:id="rId13"/>
    <p:sldId id="364" r:id="rId14"/>
    <p:sldId id="365" r:id="rId15"/>
    <p:sldId id="366" r:id="rId16"/>
    <p:sldId id="367" r:id="rId17"/>
    <p:sldId id="372" r:id="rId18"/>
    <p:sldId id="357" r:id="rId19"/>
    <p:sldId id="261" r:id="rId20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2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349"/>
            <p14:sldId id="353"/>
            <p14:sldId id="352"/>
            <p14:sldId id="358"/>
            <p14:sldId id="356"/>
            <p14:sldId id="355"/>
            <p14:sldId id="359"/>
            <p14:sldId id="360"/>
            <p14:sldId id="361"/>
            <p14:sldId id="362"/>
            <p14:sldId id="363"/>
            <p14:sldId id="364"/>
            <p14:sldId id="365"/>
            <p14:sldId id="366"/>
            <p14:sldId id="367"/>
            <p14:sldId id="372"/>
            <p14:sldId id="357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87" d="100"/>
          <a:sy n="87" d="100"/>
        </p:scale>
        <p:origin x="1027" y="67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4922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1882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4380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6068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3474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2521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9691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752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104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169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624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042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0878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4552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654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5_Test_ex-T1/TSGR5_88_Electronic/Docs/R5-204848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</a:t>
            </a:r>
            <a:r>
              <a:rPr lang="en-US" sz="4000" dirty="0" err="1"/>
              <a:t>5G</a:t>
            </a:r>
            <a:r>
              <a:rPr lang="en-US" sz="4000" dirty="0"/>
              <a:t> NR </a:t>
            </a:r>
            <a:r>
              <a:rPr lang="en-US" sz="4000" dirty="0" err="1"/>
              <a:t>FR2</a:t>
            </a:r>
            <a:r>
              <a:rPr lang="en-US" sz="4000" dirty="0"/>
              <a:t> Test Tolerance review training</a:t>
            </a:r>
            <a:br>
              <a:rPr lang="en-US" sz="4000" dirty="0"/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 err="1"/>
              <a:t>3GPP</a:t>
            </a:r>
            <a:r>
              <a:rPr lang="en-US" sz="2400" kern="0" dirty="0"/>
              <a:t> </a:t>
            </a:r>
            <a:r>
              <a:rPr lang="en-US" sz="2400" kern="0" dirty="0" err="1"/>
              <a:t>TSG-RAN5#90-e</a:t>
            </a:r>
            <a:r>
              <a:rPr lang="en-US" sz="2400" kern="0" dirty="0"/>
              <a:t>		     	     </a:t>
            </a:r>
            <a:r>
              <a:rPr lang="en-US" sz="2400" kern="0" dirty="0" err="1"/>
              <a:t>R5</a:t>
            </a:r>
            <a:r>
              <a:rPr lang="en-US" sz="2400" kern="0" dirty="0"/>
              <a:t>-211207</a:t>
            </a:r>
          </a:p>
          <a:p>
            <a:r>
              <a:rPr lang="en-US" sz="2000" kern="0" dirty="0"/>
              <a:t>Electronic Meeting, 22</a:t>
            </a:r>
            <a:r>
              <a:rPr lang="en-US" sz="2000" kern="0" baseline="30000" dirty="0"/>
              <a:t>nd</a:t>
            </a:r>
            <a:r>
              <a:rPr lang="en-US" sz="2000" kern="0" dirty="0"/>
              <a:t> Feb – 05th March 2021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13142"/>
            <a:ext cx="8228379" cy="4645820"/>
          </a:xfrm>
        </p:spPr>
        <p:txBody>
          <a:bodyPr/>
          <a:lstStyle/>
          <a:p>
            <a:r>
              <a:rPr lang="en-US" sz="1800" dirty="0"/>
              <a:t>Methods for deriving the parameters in section b) in </a:t>
            </a:r>
            <a:r>
              <a:rPr lang="en-US" sz="1800" dirty="0" err="1"/>
              <a:t>FR2</a:t>
            </a:r>
            <a:r>
              <a:rPr lang="en-US" sz="1800" dirty="0"/>
              <a:t> follow the same principles as in </a:t>
            </a:r>
            <a:r>
              <a:rPr lang="en-US" sz="1800" dirty="0" err="1"/>
              <a:t>FR1</a:t>
            </a:r>
            <a:endParaRPr lang="en-US" sz="1800" dirty="0"/>
          </a:p>
          <a:p>
            <a:r>
              <a:rPr lang="en-US" sz="1800" dirty="0"/>
              <a:t>Main differences:</a:t>
            </a:r>
          </a:p>
          <a:p>
            <a:pPr lvl="1"/>
            <a:r>
              <a:rPr lang="en-US" sz="1400" dirty="0"/>
              <a:t>Including UE internal noise</a:t>
            </a:r>
          </a:p>
          <a:p>
            <a:pPr lvl="1"/>
            <a:r>
              <a:rPr lang="en-US" sz="1400" dirty="0"/>
              <a:t>Es/</a:t>
            </a:r>
            <a:r>
              <a:rPr lang="en-US" sz="1400" dirty="0" err="1"/>
              <a:t>Iot</a:t>
            </a:r>
            <a:r>
              <a:rPr lang="en-US" sz="1400" dirty="0"/>
              <a:t> at UE baseband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UE-measured SS-</a:t>
            </a:r>
            <a:r>
              <a:rPr lang="en-US" sz="1400" dirty="0" err="1"/>
              <a:t>RSRP</a:t>
            </a:r>
            <a:r>
              <a:rPr lang="en-US" sz="1400" dirty="0"/>
              <a:t> include the effect of UE gain and UE spherical coverage variation gain (only for spherical coverage </a:t>
            </a:r>
            <a:r>
              <a:rPr lang="en-US" sz="1400" dirty="0" err="1"/>
              <a:t>AoA</a:t>
            </a:r>
            <a:r>
              <a:rPr lang="en-US" sz="1400" dirty="0"/>
              <a:t>). In this case </a:t>
            </a:r>
            <a:r>
              <a:rPr lang="en-US" sz="1400" dirty="0" err="1"/>
              <a:t>AoA</a:t>
            </a:r>
            <a:r>
              <a:rPr lang="en-US" sz="1400" dirty="0"/>
              <a:t> is UE Rx Beam peak so spherical coverage midpoint is 0 in below example: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for </a:t>
            </a:r>
            <a:r>
              <a:rPr lang="en-GB" sz="2400" b="1" dirty="0" err="1"/>
              <a:t>T1</a:t>
            </a:r>
            <a:r>
              <a:rPr lang="en-GB" sz="2400" b="1" dirty="0"/>
              <a:t> (4/4)</a:t>
            </a:r>
            <a:endParaRPr 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FE1A94-249D-44EF-BD73-98AC05820F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587" y="3534176"/>
            <a:ext cx="2028825" cy="2476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9C26BE-2386-4F7D-86AD-9222F8D4C8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07" y="3781826"/>
            <a:ext cx="4162425" cy="2667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33507E2-4743-4EC2-9C0C-70707FE1F8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5132" y="4307009"/>
            <a:ext cx="3219450" cy="2095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0C2D65-A596-4B24-9E8A-F6EA872B59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9642" y="4221284"/>
            <a:ext cx="295275" cy="2952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244D02-EF19-4E9E-9707-156A0A88E5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25154" y="4516559"/>
            <a:ext cx="800100" cy="381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B3044E-7D13-48B1-83D9-2971F6062A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8090" y="4835046"/>
            <a:ext cx="752475" cy="3143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315FE8-5DE0-46A8-92E2-35FF5853780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65397" y="4632649"/>
            <a:ext cx="408622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910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Parameters derived in section b) of time phase </a:t>
            </a:r>
            <a:r>
              <a:rPr lang="en-US" sz="1800" dirty="0" err="1"/>
              <a:t>T2</a:t>
            </a:r>
            <a:r>
              <a:rPr lang="en-US" sz="1800" dirty="0"/>
              <a:t> tab of the spreadsheet follow the same principles and calculation methods as those used in </a:t>
            </a:r>
            <a:r>
              <a:rPr lang="en-US" sz="1800" dirty="0" err="1"/>
              <a:t>T1</a:t>
            </a:r>
            <a:r>
              <a:rPr lang="en-US" sz="1800" dirty="0"/>
              <a:t> tab and will be skipped in this presentation.</a:t>
            </a:r>
          </a:p>
          <a:p>
            <a:r>
              <a:rPr lang="en-US" sz="1800" dirty="0"/>
              <a:t>From now we will focus on time phase </a:t>
            </a:r>
            <a:r>
              <a:rPr lang="en-US" sz="1800" dirty="0" err="1"/>
              <a:t>T1</a:t>
            </a:r>
            <a:r>
              <a:rPr lang="en-US" sz="1800" dirty="0"/>
              <a:t> only.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for </a:t>
            </a:r>
            <a:r>
              <a:rPr lang="en-GB" sz="2400" b="1" dirty="0" err="1"/>
              <a:t>T2</a:t>
            </a:r>
            <a:r>
              <a:rPr lang="en-GB" sz="2400" b="1" dirty="0"/>
              <a:t> 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771369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Test system uncertainties for </a:t>
            </a:r>
            <a:r>
              <a:rPr lang="en-US" sz="1800" dirty="0" err="1"/>
              <a:t>FR2</a:t>
            </a:r>
            <a:r>
              <a:rPr lang="en-US" sz="1800" dirty="0"/>
              <a:t> follow the same principles as those for </a:t>
            </a:r>
            <a:r>
              <a:rPr lang="en-US" sz="1800" dirty="0" err="1"/>
              <a:t>FR1</a:t>
            </a:r>
            <a:r>
              <a:rPr lang="en-US" sz="1800" dirty="0"/>
              <a:t>…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>
                <a:highlight>
                  <a:srgbClr val="FFFF00"/>
                </a:highlight>
              </a:rPr>
              <a:t>… except that for now some values are provisional (not yet agreed)</a:t>
            </a:r>
          </a:p>
          <a:p>
            <a:pPr lvl="1"/>
            <a:r>
              <a:rPr lang="en-US" sz="1400" dirty="0">
                <a:highlight>
                  <a:srgbClr val="FFFF00"/>
                </a:highlight>
              </a:rPr>
              <a:t>(i.e. Average </a:t>
            </a:r>
            <a:r>
              <a:rPr lang="en-US" sz="1400" dirty="0" err="1">
                <a:highlight>
                  <a:srgbClr val="FFFF00"/>
                </a:highlight>
              </a:rPr>
              <a:t>Noc</a:t>
            </a:r>
            <a:r>
              <a:rPr lang="en-US" sz="1400" dirty="0">
                <a:highlight>
                  <a:srgbClr val="FFFF00"/>
                </a:highlight>
              </a:rPr>
              <a:t>, Es level, Es relative)</a:t>
            </a:r>
          </a:p>
          <a:p>
            <a:r>
              <a:rPr lang="en-US" sz="1800" dirty="0"/>
              <a:t>… and that UE gain and spherical coverage gain variations are specified as UE uncertainties in section c)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c) uncertainties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7255E7-E368-4F94-B806-69F72EC81D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37221"/>
            <a:ext cx="9144000" cy="16664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AB569A-7D38-40F9-ACD8-C3CE22BFDA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757" y="4366033"/>
            <a:ext cx="8573243" cy="77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91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Parameters in section d) follow the same principles as those for </a:t>
            </a:r>
            <a:r>
              <a:rPr lang="en-US" sz="1800" dirty="0" err="1"/>
              <a:t>FR1</a:t>
            </a:r>
            <a:r>
              <a:rPr lang="en-US" sz="1800" dirty="0"/>
              <a:t>…</a:t>
            </a:r>
          </a:p>
          <a:p>
            <a:endParaRPr lang="en-US" sz="1800" dirty="0"/>
          </a:p>
          <a:p>
            <a:r>
              <a:rPr lang="en-US" sz="1800" dirty="0"/>
              <a:t>… with additional UE uncertainties caused by spherical coverage and UE gain variations</a:t>
            </a:r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d) controlled parameters critical to verdict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184FD46-2470-4D78-9FD7-FB88A142D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553" y="2452242"/>
            <a:ext cx="3281039" cy="31679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DBE1D6-80BF-43A6-A992-CC9077E08D1C}"/>
              </a:ext>
            </a:extLst>
          </p:cNvPr>
          <p:cNvSpPr/>
          <p:nvPr/>
        </p:nvSpPr>
        <p:spPr>
          <a:xfrm>
            <a:off x="4344851" y="245224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sz="1400" dirty="0"/>
              <a:t>- In Rx Beam peak direction spherical coverage variation does not apply (greyed out, sensitivity factor =0)</a:t>
            </a:r>
          </a:p>
          <a:p>
            <a:pPr lvl="1"/>
            <a:r>
              <a:rPr lang="en-US" sz="1400" dirty="0"/>
              <a:t>- UE gain cancels out for Cell 2 – Cell 1 SS-</a:t>
            </a:r>
            <a:r>
              <a:rPr lang="en-US" sz="1400" dirty="0" err="1"/>
              <a:t>RSRP</a:t>
            </a:r>
            <a:r>
              <a:rPr lang="en-US" sz="1400" dirty="0"/>
              <a:t> measurements when both cells are from the same direction.</a:t>
            </a:r>
          </a:p>
          <a:p>
            <a:pPr lvl="1"/>
            <a:r>
              <a:rPr lang="en-US" sz="1400" dirty="0"/>
              <a:t>- More details on UE Reported </a:t>
            </a:r>
            <a:r>
              <a:rPr lang="en-US" sz="1400" dirty="0" err="1"/>
              <a:t>RSRP</a:t>
            </a:r>
            <a:r>
              <a:rPr lang="en-US" sz="1400" dirty="0"/>
              <a:t> and UE gain in TS 38.903 Annex </a:t>
            </a:r>
            <a:r>
              <a:rPr lang="en-US" sz="1400" dirty="0" err="1"/>
              <a:t>A.2.6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57F1364-D274-47C0-AE67-CBD4174BF3D6}"/>
              </a:ext>
            </a:extLst>
          </p:cNvPr>
          <p:cNvSpPr/>
          <p:nvPr/>
        </p:nvSpPr>
        <p:spPr>
          <a:xfrm>
            <a:off x="912000" y="5594887"/>
            <a:ext cx="80048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UE-related values have been added arithmetically to the overall uncertainty, as each could be systematic not random.</a:t>
            </a:r>
          </a:p>
        </p:txBody>
      </p:sp>
    </p:spTree>
    <p:extLst>
      <p:ext uri="{BB962C8B-B14F-4D97-AF65-F5344CB8AC3E}">
        <p14:creationId xmlns:p14="http://schemas.microsoft.com/office/powerpoint/2010/main" val="2695140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In this section applied test tolerance value are explicitly called</a:t>
            </a:r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… same as in </a:t>
            </a:r>
            <a:r>
              <a:rPr lang="en-US" sz="1800" dirty="0" err="1"/>
              <a:t>FR1</a:t>
            </a:r>
            <a:r>
              <a:rPr lang="en-US" sz="1800" dirty="0"/>
              <a:t>, this part of the spreadsheet is usually filled at the end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e) determine parameters to offset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17B1B7-0DE7-49A7-A6FC-83A4BBFF30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1465361"/>
            <a:ext cx="5014395" cy="5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5306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In section f) original specified key parameters from section a) are listed again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Applied offset field is used to make provision of applied Test Tolerance and calculate new value, the same as in </a:t>
            </a:r>
            <a:r>
              <a:rPr lang="en-US" sz="1800" dirty="0" err="1"/>
              <a:t>FR1</a:t>
            </a:r>
            <a:r>
              <a:rPr lang="en-US" sz="1800" dirty="0"/>
              <a:t>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f) parameters modified by test tolerances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8C6145-321A-43D4-A73B-408690645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85" y="1416900"/>
            <a:ext cx="8314140" cy="293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689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Same as for </a:t>
            </a:r>
            <a:r>
              <a:rPr lang="en-US" sz="1800" dirty="0" err="1"/>
              <a:t>FR1</a:t>
            </a:r>
            <a:r>
              <a:rPr lang="en-US" sz="1800" dirty="0"/>
              <a:t>, list again the Controlled parameters critical to verdict, this time using the uncertainties from d) to calculate the Min and Max values: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Uncertainty values are per-controlled-parameter, and per-band. They are copied directly from section d)</a:t>
            </a:r>
          </a:p>
          <a:p>
            <a:r>
              <a:rPr lang="en-US" sz="1800" dirty="0"/>
              <a:t>Offsets in section f) are adjusted and Min / Max values in section g) are compared against the conditions listed in the comment section </a:t>
            </a:r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g) Check controlled parameters Min/Max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A1C5CF-D75D-44DC-AD4D-B869FD4BA5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489" y="1661013"/>
            <a:ext cx="3305175" cy="17240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D9D9214-CB95-4F59-8B10-46C2AC2236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9278" y="1704974"/>
            <a:ext cx="1638300" cy="4857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DDAC53-38CF-4D16-831F-62B6D0D852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9278" y="2243573"/>
            <a:ext cx="1609725" cy="5429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A17775-3D83-4059-B1F0-964BC40118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0703" y="2810352"/>
            <a:ext cx="1695450" cy="571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8429ACB-5B9A-4E22-8491-FADF98EE59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3465" y="1774089"/>
            <a:ext cx="1752600" cy="5524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8B52FF-A802-4A91-A02E-B60645A329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65649" y="4531462"/>
            <a:ext cx="3915631" cy="123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3734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When the solution has been found it is summarized here in section e)</a:t>
            </a:r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The solution is often found by trial and error, sometimes after many iterations</a:t>
            </a:r>
          </a:p>
          <a:p>
            <a:r>
              <a:rPr lang="en-US" sz="1800" dirty="0"/>
              <a:t>The aim is to use the smallest offset needed to meet all requirements</a:t>
            </a:r>
            <a:endParaRPr lang="en-US" sz="10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Back to Section e) determine parameters to offset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9EA9AE-D07C-4DFD-B78C-A7E677316B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06" y="1465361"/>
            <a:ext cx="5014395" cy="5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130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82218F-60AB-4A57-9F04-8FAF1313E4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5084"/>
            <a:ext cx="8351839" cy="4326916"/>
          </a:xfrm>
        </p:spPr>
        <p:txBody>
          <a:bodyPr/>
          <a:lstStyle/>
          <a:p>
            <a:r>
              <a:rPr lang="en-US" dirty="0"/>
              <a:t>The analysis .doc</a:t>
            </a:r>
          </a:p>
          <a:p>
            <a:r>
              <a:rPr lang="en-US" dirty="0"/>
              <a:t>Applied Test Tolerances in 38.533</a:t>
            </a:r>
          </a:p>
          <a:p>
            <a:r>
              <a:rPr lang="en-US" dirty="0"/>
              <a:t>Test case grouping in 38.903 </a:t>
            </a:r>
          </a:p>
          <a:p>
            <a:endParaRPr lang="en-US" dirty="0"/>
          </a:p>
          <a:p>
            <a:r>
              <a:rPr lang="en-US" dirty="0"/>
              <a:t>… all follow the same principles as for </a:t>
            </a:r>
            <a:r>
              <a:rPr lang="en-US" dirty="0" err="1"/>
              <a:t>FR1</a:t>
            </a:r>
            <a:r>
              <a:rPr lang="en-US" dirty="0"/>
              <a:t> and will be skipped in this presentation.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BD205D-C558-434D-BCBD-0A9F856A1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 of the procedure</a:t>
            </a:r>
          </a:p>
        </p:txBody>
      </p:sp>
    </p:spTree>
    <p:extLst>
      <p:ext uri="{BB962C8B-B14F-4D97-AF65-F5344CB8AC3E}">
        <p14:creationId xmlns:p14="http://schemas.microsoft.com/office/powerpoint/2010/main" val="33732438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Content of this document</a:t>
            </a:r>
          </a:p>
          <a:p>
            <a:pPr lvl="1"/>
            <a:r>
              <a:rPr lang="en-US" sz="1600" dirty="0"/>
              <a:t>Basic information.</a:t>
            </a:r>
          </a:p>
          <a:p>
            <a:pPr lvl="1"/>
            <a:r>
              <a:rPr lang="en-US" sz="1600" dirty="0"/>
              <a:t>Review of the analysis for a test case </a:t>
            </a:r>
            <a:r>
              <a:rPr lang="en-GB" sz="1600" dirty="0"/>
              <a:t>5.7.1.1 </a:t>
            </a:r>
            <a:r>
              <a:rPr lang="en-US" sz="1600" dirty="0"/>
              <a:t>focusing on .</a:t>
            </a:r>
            <a:r>
              <a:rPr lang="en-US" sz="1600" dirty="0" err="1"/>
              <a:t>xls</a:t>
            </a:r>
            <a:r>
              <a:rPr lang="en-US" sz="1600" dirty="0"/>
              <a:t> file.</a:t>
            </a:r>
          </a:p>
          <a:p>
            <a:r>
              <a:rPr lang="en-US" sz="1800" dirty="0"/>
              <a:t>The document focus is on .</a:t>
            </a:r>
            <a:r>
              <a:rPr lang="en-US" sz="1800" dirty="0" err="1"/>
              <a:t>xls</a:t>
            </a:r>
            <a:r>
              <a:rPr lang="en-US" sz="1800" dirty="0"/>
              <a:t> file.</a:t>
            </a:r>
          </a:p>
          <a:p>
            <a:r>
              <a:rPr lang="en-US" sz="1800" dirty="0"/>
              <a:t>This document covers technical aspects of TT review</a:t>
            </a:r>
          </a:p>
          <a:p>
            <a:pPr lvl="1"/>
            <a:r>
              <a:rPr lang="en-US" sz="1400" dirty="0" err="1"/>
              <a:t>FR2</a:t>
            </a:r>
            <a:r>
              <a:rPr lang="en-US" sz="1400" dirty="0"/>
              <a:t> Test Tolerance review </a:t>
            </a:r>
            <a:r>
              <a:rPr lang="en-US" sz="1400" u="sng" dirty="0"/>
              <a:t>process</a:t>
            </a:r>
            <a:r>
              <a:rPr lang="en-US" sz="1400" dirty="0"/>
              <a:t> is covered in </a:t>
            </a:r>
            <a:r>
              <a:rPr lang="en-US" sz="1400" dirty="0" err="1">
                <a:hlinkClick r:id="rId2"/>
              </a:rPr>
              <a:t>R5</a:t>
            </a:r>
            <a:r>
              <a:rPr lang="en-US" sz="1400" dirty="0">
                <a:hlinkClick r:id="rId2"/>
              </a:rPr>
              <a:t>-204848</a:t>
            </a:r>
            <a:r>
              <a:rPr lang="en-US" sz="1400" dirty="0"/>
              <a:t>.</a:t>
            </a:r>
          </a:p>
          <a:p>
            <a:r>
              <a:rPr lang="en-US" sz="1800" dirty="0"/>
              <a:t>The </a:t>
            </a:r>
            <a:r>
              <a:rPr lang="en-US" sz="1800" dirty="0" err="1"/>
              <a:t>FR2</a:t>
            </a:r>
            <a:r>
              <a:rPr lang="en-US" sz="1800" dirty="0"/>
              <a:t> Test Tolerance framework is based on </a:t>
            </a:r>
            <a:r>
              <a:rPr lang="en-US" sz="1800" dirty="0" err="1"/>
              <a:t>FR1</a:t>
            </a:r>
            <a:r>
              <a:rPr lang="en-US" sz="1800" dirty="0"/>
              <a:t> which is covered in </a:t>
            </a:r>
            <a:r>
              <a:rPr lang="en-US" sz="1800" dirty="0" err="1"/>
              <a:t>R5</a:t>
            </a:r>
            <a:r>
              <a:rPr lang="en-US" sz="1800" dirty="0"/>
              <a:t>-211206. Most of the principles are the same. This document focuses on differences. It is advised to read </a:t>
            </a:r>
            <a:r>
              <a:rPr lang="en-US" sz="1800" dirty="0" err="1"/>
              <a:t>R5</a:t>
            </a:r>
            <a:r>
              <a:rPr lang="en-US" sz="1800" dirty="0"/>
              <a:t>-211206 first, followed by this document to get the understanding of both </a:t>
            </a:r>
            <a:r>
              <a:rPr lang="en-US" sz="1800" dirty="0" err="1"/>
              <a:t>FR1</a:t>
            </a:r>
            <a:r>
              <a:rPr lang="en-US" sz="1800" dirty="0"/>
              <a:t> and </a:t>
            </a:r>
            <a:r>
              <a:rPr lang="en-US" sz="1800" dirty="0" err="1"/>
              <a:t>FR2</a:t>
            </a:r>
            <a:r>
              <a:rPr lang="en-US" sz="1800" dirty="0"/>
              <a:t> TT analysis. </a:t>
            </a:r>
          </a:p>
          <a:p>
            <a:r>
              <a:rPr lang="en-US" sz="1800" dirty="0"/>
              <a:t>Scope</a:t>
            </a:r>
          </a:p>
          <a:p>
            <a:pPr lvl="1"/>
            <a:r>
              <a:rPr lang="en-GB" sz="1400" dirty="0"/>
              <a:t>This training covers an example </a:t>
            </a:r>
            <a:r>
              <a:rPr lang="en-GB" sz="1400" dirty="0" err="1"/>
              <a:t>RRM</a:t>
            </a:r>
            <a:r>
              <a:rPr lang="en-GB" sz="1400" dirty="0"/>
              <a:t> Test Case in 38.533, with the analysis stored in TS 38.903.</a:t>
            </a:r>
          </a:p>
          <a:p>
            <a:pPr lvl="1"/>
            <a:r>
              <a:rPr lang="en-GB" sz="1400" dirty="0"/>
              <a:t>The chosen test case is 5.7.1.1 – </a:t>
            </a:r>
            <a:r>
              <a:rPr lang="en-US" sz="1400" dirty="0"/>
              <a:t>intra-frequency measurement accuracy.</a:t>
            </a:r>
          </a:p>
          <a:p>
            <a:pPr lvl="1"/>
            <a:r>
              <a:rPr lang="en-GB" sz="1400" dirty="0"/>
              <a:t>At the time of creating this document no formally agreed </a:t>
            </a:r>
            <a:r>
              <a:rPr lang="en-GB" sz="1400" dirty="0" err="1"/>
              <a:t>FR2</a:t>
            </a:r>
            <a:r>
              <a:rPr lang="en-GB" sz="1400" dirty="0"/>
              <a:t> TT is completed. TT analysis used as example is draft which </a:t>
            </a:r>
            <a:r>
              <a:rPr lang="en-US" sz="1400" dirty="0"/>
              <a:t>contains the main features for the test cases covered.</a:t>
            </a:r>
            <a:endParaRPr lang="en-GB" sz="1400" dirty="0"/>
          </a:p>
          <a:p>
            <a:endParaRPr lang="en-US" sz="1800" dirty="0">
              <a:highlight>
                <a:srgbClr val="FFFF00"/>
              </a:highlight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 err="1"/>
              <a:t>OVERview</a:t>
            </a:r>
            <a:r>
              <a:rPr lang="en-US" sz="1800" b="1" dirty="0"/>
              <a:t> (1/2)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35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6" y="1406769"/>
            <a:ext cx="3599118" cy="3554456"/>
          </a:xfrm>
        </p:spPr>
        <p:txBody>
          <a:bodyPr/>
          <a:lstStyle/>
          <a:p>
            <a:r>
              <a:rPr lang="en-US" sz="1400" dirty="0"/>
              <a:t>A few parameters are required to define a Test Case in 38.133 Annex A – similar as in </a:t>
            </a:r>
            <a:r>
              <a:rPr lang="en-US" sz="1400" dirty="0" err="1"/>
              <a:t>FR1</a:t>
            </a:r>
            <a:r>
              <a:rPr lang="en-US" sz="1400" dirty="0"/>
              <a:t>.</a:t>
            </a:r>
          </a:p>
          <a:p>
            <a:endParaRPr lang="en-US" sz="1400" dirty="0"/>
          </a:p>
          <a:p>
            <a:r>
              <a:rPr lang="en-US" sz="1400" dirty="0"/>
              <a:t>Main differences here are additional rows (i.e. Angle of arrival configuration and Assumptions on UE beams). </a:t>
            </a:r>
          </a:p>
          <a:p>
            <a:r>
              <a:rPr lang="en-US" sz="1400" dirty="0"/>
              <a:t>Additionally, Es/</a:t>
            </a:r>
            <a:r>
              <a:rPr lang="en-US" sz="1400" dirty="0" err="1"/>
              <a:t>Iot</a:t>
            </a:r>
            <a:r>
              <a:rPr lang="en-US" sz="1400" dirty="0"/>
              <a:t> is specified at UE baseband, including the effect of UE internal noise. </a:t>
            </a:r>
          </a:p>
          <a:p>
            <a:r>
              <a:rPr lang="en-US" sz="1400" dirty="0"/>
              <a:t>In this particular case in time phase </a:t>
            </a:r>
            <a:r>
              <a:rPr lang="en-US" sz="1400" dirty="0" err="1"/>
              <a:t>T2</a:t>
            </a:r>
            <a:r>
              <a:rPr lang="en-US" sz="1400" dirty="0"/>
              <a:t> no artificial noise is transmitted, thus </a:t>
            </a:r>
            <a:r>
              <a:rPr lang="en-US" sz="1400" dirty="0" err="1"/>
              <a:t>Noc</a:t>
            </a:r>
            <a:r>
              <a:rPr lang="en-US" sz="1400" dirty="0"/>
              <a:t> and Es/</a:t>
            </a:r>
            <a:r>
              <a:rPr lang="en-US" sz="1400" dirty="0" err="1"/>
              <a:t>Noc</a:t>
            </a:r>
            <a:r>
              <a:rPr lang="en-US" sz="1400" dirty="0"/>
              <a:t> in </a:t>
            </a:r>
            <a:r>
              <a:rPr lang="en-US" sz="1400" dirty="0" err="1"/>
              <a:t>T2</a:t>
            </a:r>
            <a:r>
              <a:rPr lang="en-US" sz="1400" dirty="0"/>
              <a:t> are N/A. Only Es is considered a settable parameter in such case.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a) Original specified key parameters </a:t>
            </a:r>
          </a:p>
          <a:p>
            <a:r>
              <a:rPr lang="en-GB" sz="2400" b="1" dirty="0"/>
              <a:t>(1/4)</a:t>
            </a:r>
            <a:endParaRPr lang="en-US" sz="18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485266-E445-4EE2-97E5-FC2F8BE9E8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94" y="1406769"/>
            <a:ext cx="4595258" cy="390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767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endParaRPr lang="en-US" sz="1400" dirty="0"/>
          </a:p>
          <a:p>
            <a:r>
              <a:rPr lang="en-US" sz="1400" dirty="0"/>
              <a:t>In this particular case, not to overcomplicate already complicated tables, it was decided to split the time phases </a:t>
            </a:r>
            <a:r>
              <a:rPr lang="en-US" sz="1400" dirty="0" err="1"/>
              <a:t>T1</a:t>
            </a:r>
            <a:r>
              <a:rPr lang="en-US" sz="1400" dirty="0"/>
              <a:t> and </a:t>
            </a:r>
            <a:r>
              <a:rPr lang="en-US" sz="1400" dirty="0" err="1"/>
              <a:t>T2</a:t>
            </a:r>
            <a:r>
              <a:rPr lang="en-US" sz="1400" dirty="0"/>
              <a:t> on separate tabs.  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For time phase </a:t>
            </a:r>
            <a:r>
              <a:rPr lang="en-US" sz="1400" dirty="0" err="1"/>
              <a:t>T1</a:t>
            </a:r>
            <a:r>
              <a:rPr lang="en-US" sz="1400" dirty="0"/>
              <a:t>: Parameters highlighted on previous slide (</a:t>
            </a:r>
            <a:r>
              <a:rPr lang="en-US" sz="1400" dirty="0" err="1"/>
              <a:t>Noc</a:t>
            </a:r>
            <a:r>
              <a:rPr lang="en-US" sz="1400" dirty="0"/>
              <a:t> and Es/</a:t>
            </a:r>
            <a:r>
              <a:rPr lang="en-US" sz="1400" dirty="0" err="1"/>
              <a:t>Noc</a:t>
            </a:r>
            <a:r>
              <a:rPr lang="en-US" sz="1400" dirty="0"/>
              <a:t>) go directly to Test system part of section a) of the analysis .</a:t>
            </a:r>
            <a:r>
              <a:rPr lang="en-US" sz="1400" dirty="0" err="1"/>
              <a:t>xls</a:t>
            </a:r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Some other parameters such as subcarrier spacing, allocated </a:t>
            </a:r>
            <a:r>
              <a:rPr lang="en-US" sz="1400" dirty="0" err="1"/>
              <a:t>RBs</a:t>
            </a:r>
            <a:r>
              <a:rPr lang="en-US" sz="1400" dirty="0"/>
              <a:t>, channel bandwidth are also displayed in section a) as later are used during calculations. This is aligned with the approach used in </a:t>
            </a:r>
            <a:r>
              <a:rPr lang="en-US" sz="1400" dirty="0" err="1"/>
              <a:t>FR1</a:t>
            </a:r>
            <a:r>
              <a:rPr lang="en-US" sz="1400" dirty="0"/>
              <a:t>.</a:t>
            </a:r>
          </a:p>
          <a:p>
            <a:r>
              <a:rPr lang="en-US" sz="1400" dirty="0"/>
              <a:t>Main difference comparing to </a:t>
            </a:r>
            <a:r>
              <a:rPr lang="en-US" sz="1400" dirty="0" err="1"/>
              <a:t>FR1</a:t>
            </a:r>
            <a:r>
              <a:rPr lang="en-US" sz="1400" dirty="0"/>
              <a:t> here are:</a:t>
            </a:r>
          </a:p>
          <a:p>
            <a:pPr lvl="1"/>
            <a:r>
              <a:rPr lang="en-US" sz="1200" dirty="0">
                <a:highlight>
                  <a:srgbClr val="FFFF00"/>
                </a:highlight>
              </a:rPr>
              <a:t>Separation of time phases </a:t>
            </a:r>
            <a:r>
              <a:rPr lang="en-US" sz="1200" dirty="0" err="1">
                <a:highlight>
                  <a:srgbClr val="FFFF00"/>
                </a:highlight>
              </a:rPr>
              <a:t>T1</a:t>
            </a:r>
            <a:r>
              <a:rPr lang="en-US" sz="1200" dirty="0">
                <a:highlight>
                  <a:srgbClr val="FFFF00"/>
                </a:highlight>
              </a:rPr>
              <a:t> and </a:t>
            </a:r>
            <a:r>
              <a:rPr lang="en-US" sz="1200" dirty="0" err="1">
                <a:highlight>
                  <a:srgbClr val="FFFF00"/>
                </a:highlight>
              </a:rPr>
              <a:t>T2</a:t>
            </a:r>
            <a:r>
              <a:rPr lang="en-US" sz="1200" dirty="0">
                <a:highlight>
                  <a:srgbClr val="FFFF00"/>
                </a:highlight>
              </a:rPr>
              <a:t> using two different tabs.</a:t>
            </a:r>
          </a:p>
          <a:p>
            <a:pPr lvl="1"/>
            <a:r>
              <a:rPr lang="en-US" sz="1200" dirty="0"/>
              <a:t>More parameters introduced to section a) of the worksheet as more will be needed for further calculations </a:t>
            </a:r>
          </a:p>
          <a:p>
            <a:pPr lvl="1"/>
            <a:r>
              <a:rPr lang="en-US" sz="1200" dirty="0"/>
              <a:t>Introduction of parameters relating to the OTA nature of testing such as Angle of Arrival and RX Beam assumption which are needed in further calculations. 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a) Original specified key parameters</a:t>
            </a:r>
          </a:p>
          <a:p>
            <a:r>
              <a:rPr lang="en-GB" sz="2400" b="1" dirty="0"/>
              <a:t>(2/4) </a:t>
            </a:r>
            <a:endParaRPr lang="en-US" sz="18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CB89561-1398-4294-AECD-CD9C0E1C1B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383" y="3035225"/>
            <a:ext cx="6865571" cy="16199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19B542F-1030-4046-A2E9-2A83755A3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383" y="1834492"/>
            <a:ext cx="3909399" cy="3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754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endParaRPr lang="en-US" sz="1400" dirty="0"/>
          </a:p>
          <a:p>
            <a:r>
              <a:rPr lang="en-US" sz="1400" dirty="0"/>
              <a:t>Similar </a:t>
            </a:r>
            <a:r>
              <a:rPr lang="en-US" sz="1400" dirty="0" err="1"/>
              <a:t>excersice</a:t>
            </a:r>
            <a:r>
              <a:rPr lang="en-US" sz="1400" dirty="0"/>
              <a:t> is done for time phase </a:t>
            </a:r>
            <a:r>
              <a:rPr lang="en-US" sz="1400" dirty="0" err="1"/>
              <a:t>T2</a:t>
            </a:r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Parameters highlighted on previous slide (Es) go directly to Test system part of section a) of the analysis .</a:t>
            </a:r>
            <a:r>
              <a:rPr lang="en-US" sz="1400" dirty="0" err="1"/>
              <a:t>xls</a:t>
            </a:r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a) Original specified key parameters</a:t>
            </a:r>
          </a:p>
          <a:p>
            <a:r>
              <a:rPr lang="en-GB" sz="2400" b="1" dirty="0"/>
              <a:t>(3/4) </a:t>
            </a:r>
            <a:endParaRPr 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EACBDF-D8A2-41F4-BAC3-EF1DFFE7EC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284" y="1649279"/>
            <a:ext cx="3276884" cy="2819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DFA53C3-51B4-4D10-AEF6-D2E62110D1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18" y="2830515"/>
            <a:ext cx="8283658" cy="1806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347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endParaRPr lang="en-US" sz="1400" dirty="0"/>
          </a:p>
          <a:p>
            <a:r>
              <a:rPr lang="en-US" sz="1400" dirty="0"/>
              <a:t>Additionally, there are number of parameters in UE part of section a) which will be needed in further calculations (e.g. UE internal noise). </a:t>
            </a:r>
          </a:p>
          <a:p>
            <a:r>
              <a:rPr lang="en-US" sz="1400" dirty="0"/>
              <a:t>The parameters are per band and the source of each value is given in the comment section. </a:t>
            </a:r>
          </a:p>
          <a:p>
            <a:r>
              <a:rPr lang="en-US" sz="1400" dirty="0"/>
              <a:t>The same values apply for both time phases </a:t>
            </a:r>
            <a:r>
              <a:rPr lang="en-US" sz="1400" dirty="0" err="1"/>
              <a:t>T1</a:t>
            </a:r>
            <a:r>
              <a:rPr lang="en-US" sz="1400" dirty="0"/>
              <a:t> and </a:t>
            </a:r>
            <a:r>
              <a:rPr lang="en-US" sz="1400" dirty="0" err="1"/>
              <a:t>T2</a:t>
            </a:r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Modelling of variation within spherical coverage directions explained in TS 38.903 in Annex </a:t>
            </a:r>
            <a:r>
              <a:rPr lang="en-US" sz="1400" dirty="0" err="1"/>
              <a:t>A.2.1.2</a:t>
            </a:r>
            <a:endParaRPr lang="en-US" sz="1400" dirty="0"/>
          </a:p>
          <a:p>
            <a:r>
              <a:rPr lang="en-US" sz="1400" dirty="0"/>
              <a:t>Modelling of Fine beams and Rough beams is explained in TS 38.903 in Annex </a:t>
            </a:r>
            <a:r>
              <a:rPr lang="en-US" sz="1400" dirty="0" err="1"/>
              <a:t>A.2.2.2</a:t>
            </a:r>
            <a:endParaRPr lang="en-US" sz="1400" dirty="0"/>
          </a:p>
          <a:p>
            <a:r>
              <a:rPr lang="en-US" sz="1400" dirty="0"/>
              <a:t>UE gain is explained in TS 38.903 in Annex </a:t>
            </a:r>
            <a:r>
              <a:rPr lang="en-US" sz="1400" dirty="0" err="1"/>
              <a:t>A.2.6</a:t>
            </a:r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a) Original specified key parameters</a:t>
            </a:r>
          </a:p>
          <a:p>
            <a:r>
              <a:rPr lang="en-GB" sz="2400" b="1" dirty="0"/>
              <a:t>(4/4) </a:t>
            </a:r>
            <a:endParaRPr lang="en-US" sz="18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81F0E2-BFAA-4FEA-9A62-AE2943F1C0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84" y="2401655"/>
            <a:ext cx="8747125" cy="226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0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Other parameters are derived in section b) of the spreadsheet – same as for </a:t>
            </a:r>
            <a:r>
              <a:rPr lang="en-US" sz="1800" dirty="0" err="1"/>
              <a:t>FR1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To check if they have been correctly calculated by </a:t>
            </a:r>
            <a:r>
              <a:rPr lang="en-US" sz="1800" dirty="0" err="1"/>
              <a:t>RAN4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Some additional parameters needed for the analysis are also derived</a:t>
            </a:r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for </a:t>
            </a:r>
            <a:r>
              <a:rPr lang="en-GB" sz="2400" b="1" dirty="0" err="1"/>
              <a:t>T1</a:t>
            </a:r>
            <a:r>
              <a:rPr lang="en-GB" sz="2400" b="1" dirty="0"/>
              <a:t> (1/4)</a:t>
            </a:r>
            <a:endParaRPr lang="en-US" sz="18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32023E-6A10-4E4D-A249-60C0B5A25D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18" y="1412538"/>
            <a:ext cx="8283658" cy="21337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8C2175-712C-43DA-8080-B06D4457A5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18" y="4080566"/>
            <a:ext cx="4480948" cy="13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95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Some additional parameters needed for the analysis are also derived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UE gain G midpoint</a:t>
            </a:r>
          </a:p>
          <a:p>
            <a:pPr lvl="1"/>
            <a:r>
              <a:rPr lang="en-US" sz="1400" dirty="0"/>
              <a:t>The UE Gain from the reference point (where test case parameters are specified) to the SS-</a:t>
            </a:r>
            <a:r>
              <a:rPr lang="en-US" sz="1400" dirty="0" err="1"/>
              <a:t>RSRP</a:t>
            </a:r>
            <a:r>
              <a:rPr lang="en-US" sz="1400" dirty="0"/>
              <a:t> measurement point is specified in TS 38.133 clause </a:t>
            </a:r>
            <a:r>
              <a:rPr lang="en-US" sz="1400" dirty="0" err="1"/>
              <a:t>B.2.1.5</a:t>
            </a:r>
            <a:endParaRPr lang="en-US" sz="1400" dirty="0"/>
          </a:p>
          <a:p>
            <a:r>
              <a:rPr lang="en-US" sz="1800" dirty="0"/>
              <a:t>UE Spherical coverage gain midpoint. </a:t>
            </a:r>
          </a:p>
          <a:p>
            <a:pPr lvl="1"/>
            <a:r>
              <a:rPr lang="en-US" sz="1400" dirty="0"/>
              <a:t>greyed out as in this case </a:t>
            </a:r>
            <a:r>
              <a:rPr lang="en-US" sz="1400" dirty="0" err="1"/>
              <a:t>AoA</a:t>
            </a:r>
            <a:r>
              <a:rPr lang="en-US" sz="1400" dirty="0"/>
              <a:t> is Rx Beam peak</a:t>
            </a:r>
          </a:p>
          <a:p>
            <a:pPr lvl="1"/>
            <a:r>
              <a:rPr lang="en-US" sz="1400" dirty="0"/>
              <a:t>UE Spherical coverage gain midpoint in dB is derived as (UE </a:t>
            </a:r>
            <a:r>
              <a:rPr lang="en-US" sz="1400" dirty="0" err="1"/>
              <a:t>Refsens</a:t>
            </a:r>
            <a:r>
              <a:rPr lang="en-US" sz="1400" dirty="0"/>
              <a:t> - UE Spherical coverage)/2</a:t>
            </a:r>
          </a:p>
          <a:p>
            <a:pPr lvl="1"/>
            <a:r>
              <a:rPr lang="en-US" sz="1400" dirty="0"/>
              <a:t>More details in 38.903 </a:t>
            </a:r>
            <a:r>
              <a:rPr lang="en-US" sz="1400" dirty="0" err="1"/>
              <a:t>A.2.1.2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for </a:t>
            </a:r>
            <a:r>
              <a:rPr lang="en-GB" sz="2400" b="1" dirty="0" err="1"/>
              <a:t>T1</a:t>
            </a:r>
            <a:r>
              <a:rPr lang="en-GB" sz="2400" b="1" dirty="0"/>
              <a:t> (2/4)</a:t>
            </a:r>
            <a:endParaRPr 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BFE344-F024-40D2-95DC-30974379E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1449814"/>
            <a:ext cx="6873836" cy="84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74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13142"/>
            <a:ext cx="8228379" cy="3852000"/>
          </a:xfrm>
        </p:spPr>
        <p:txBody>
          <a:bodyPr/>
          <a:lstStyle/>
          <a:p>
            <a:r>
              <a:rPr lang="en-US" sz="1800" dirty="0"/>
              <a:t>UE internal noise at the reference point</a:t>
            </a:r>
          </a:p>
          <a:p>
            <a:pPr lvl="1"/>
            <a:r>
              <a:rPr lang="en-US" sz="1400" dirty="0"/>
              <a:t>Calculation method is explained in TS 38.903 </a:t>
            </a:r>
            <a:r>
              <a:rPr lang="en-US" sz="1400" dirty="0" err="1"/>
              <a:t>A.2.3</a:t>
            </a:r>
            <a:r>
              <a:rPr lang="en-US" sz="1400" dirty="0"/>
              <a:t>	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Relevant parameters used in calculations are listed in section a)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for </a:t>
            </a:r>
            <a:r>
              <a:rPr lang="en-GB" sz="2400" b="1" dirty="0" err="1"/>
              <a:t>T1</a:t>
            </a:r>
            <a:r>
              <a:rPr lang="en-GB" sz="2400" b="1" dirty="0"/>
              <a:t> (3/4)</a:t>
            </a:r>
            <a:endParaRPr lang="en-US" sz="1800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6D6AFF-D982-44EF-BFF7-A1844568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90" y="1669870"/>
            <a:ext cx="8905875" cy="4476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1642D5B-D5B9-4D6F-BFA2-87D97E34F8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8028" y="3787240"/>
            <a:ext cx="774405" cy="17489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9D04E85-90C6-4F38-B33F-834B7BC06F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1673" y="3392946"/>
            <a:ext cx="3304836" cy="22677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EC57168-E288-49BE-8BE6-02EDADE451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6337" y="3392946"/>
            <a:ext cx="421848" cy="4476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AC0171B-39D8-4478-B11C-6DEB02AEB5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5090" y="2120787"/>
            <a:ext cx="4981575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318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85390</TotalTime>
  <Words>1454</Words>
  <Application>Microsoft Office PowerPoint</Application>
  <PresentationFormat>On-screen Show (4:3)</PresentationFormat>
  <Paragraphs>270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Ericsson Capital TT</vt:lpstr>
      <vt:lpstr>Arial</vt:lpstr>
      <vt:lpstr>PresentationTemplate2011</vt:lpstr>
      <vt:lpstr>RAN5 5G NR FR2 Test Tolerance review training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Rest of the procedure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Jakub Kolodziej</cp:lastModifiedBy>
  <cp:revision>2407</cp:revision>
  <cp:lastPrinted>2019-05-21T13:30:52Z</cp:lastPrinted>
  <dcterms:created xsi:type="dcterms:W3CDTF">2016-08-26T13:27:01Z</dcterms:created>
  <dcterms:modified xsi:type="dcterms:W3CDTF">2021-02-08T18:20:30Z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