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26"/>
  </p:notesMasterIdLst>
  <p:handoutMasterIdLst>
    <p:handoutMasterId r:id="rId27"/>
  </p:handoutMasterIdLst>
  <p:sldIdLst>
    <p:sldId id="259" r:id="rId2"/>
    <p:sldId id="348" r:id="rId3"/>
    <p:sldId id="349" r:id="rId4"/>
    <p:sldId id="352" r:id="rId5"/>
    <p:sldId id="355" r:id="rId6"/>
    <p:sldId id="353" r:id="rId7"/>
    <p:sldId id="354" r:id="rId8"/>
    <p:sldId id="356" r:id="rId9"/>
    <p:sldId id="360" r:id="rId10"/>
    <p:sldId id="361" r:id="rId11"/>
    <p:sldId id="368" r:id="rId12"/>
    <p:sldId id="362" r:id="rId13"/>
    <p:sldId id="364" r:id="rId14"/>
    <p:sldId id="363" r:id="rId15"/>
    <p:sldId id="365" r:id="rId16"/>
    <p:sldId id="366" r:id="rId17"/>
    <p:sldId id="367" r:id="rId18"/>
    <p:sldId id="358" r:id="rId19"/>
    <p:sldId id="371" r:id="rId20"/>
    <p:sldId id="372" r:id="rId21"/>
    <p:sldId id="359" r:id="rId22"/>
    <p:sldId id="374" r:id="rId23"/>
    <p:sldId id="373" r:id="rId24"/>
    <p:sldId id="261" r:id="rId25"/>
  </p:sldIdLst>
  <p:sldSz cx="9144000" cy="6858000" type="screen4x3"/>
  <p:notesSz cx="6797675" cy="9926638"/>
  <p:embeddedFontLst>
    <p:embeddedFont>
      <p:font typeface="Ericsson Capital TT" panose="02000503000000020004" pitchFamily="2" charset="0"/>
      <p:regular r:id="rId28"/>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348"/>
            <p14:sldId id="349"/>
            <p14:sldId id="352"/>
            <p14:sldId id="355"/>
            <p14:sldId id="353"/>
            <p14:sldId id="354"/>
            <p14:sldId id="356"/>
            <p14:sldId id="360"/>
            <p14:sldId id="361"/>
            <p14:sldId id="368"/>
            <p14:sldId id="362"/>
            <p14:sldId id="364"/>
            <p14:sldId id="363"/>
            <p14:sldId id="365"/>
            <p14:sldId id="366"/>
            <p14:sldId id="367"/>
            <p14:sldId id="358"/>
            <p14:sldId id="371"/>
            <p14:sldId id="372"/>
            <p14:sldId id="359"/>
            <p14:sldId id="374"/>
            <p14:sldId id="373"/>
            <p14:sldId id="26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9E9F"/>
    <a:srgbClr val="9FB7D3"/>
    <a:srgbClr val="8BC5FF"/>
    <a:srgbClr val="99CCFF"/>
    <a:srgbClr val="6A8FBF"/>
    <a:srgbClr val="00A9D4"/>
    <a:srgbClr val="007B78"/>
    <a:srgbClr val="89BA17"/>
    <a:srgbClr val="FABB00"/>
    <a:srgbClr val="F08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6817" autoAdjust="0"/>
  </p:normalViewPr>
  <p:slideViewPr>
    <p:cSldViewPr snapToGrid="0" snapToObjects="1">
      <p:cViewPr varScale="1">
        <p:scale>
          <a:sx n="87" d="100"/>
          <a:sy n="87" d="100"/>
        </p:scale>
        <p:origin x="1027" y="67"/>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91" d="100"/>
          <a:sy n="91" d="100"/>
        </p:scale>
        <p:origin x="3744" y="7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spcBef>
                <a:spcPct val="0"/>
              </a:spcBef>
              <a:defRPr sz="1300"/>
            </a:lvl1pPr>
          </a:lstStyle>
          <a:p>
            <a:r>
              <a:rPr lang="en-US" sz="1200"/>
              <a:t>R5-17xxxx</a:t>
            </a:r>
            <a:endParaRPr lang="en-US" sz="1200" dirty="0"/>
          </a:p>
        </p:txBody>
      </p:sp>
      <p:sp>
        <p:nvSpPr>
          <p:cNvPr id="79875" name="Rectangle 3"/>
          <p:cNvSpPr>
            <a:spLocks noGrp="1" noChangeArrowheads="1"/>
          </p:cNvSpPr>
          <p:nvPr>
            <p:ph type="dt" sz="quarter" idx="1"/>
          </p:nvPr>
        </p:nvSpPr>
        <p:spPr bwMode="auto">
          <a:xfrm>
            <a:off x="3850444"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lgn="r">
              <a:spcBef>
                <a:spcPct val="0"/>
              </a:spcBef>
              <a:defRPr sz="1300"/>
            </a:lvl1pPr>
          </a:lstStyle>
          <a:p>
            <a:r>
              <a:rPr lang="sv-SE" sz="1200"/>
              <a:t>2017-02-10</a:t>
            </a:r>
            <a:endParaRPr lang="en-US" sz="1200" dirty="0"/>
          </a:p>
        </p:txBody>
      </p:sp>
      <p:sp>
        <p:nvSpPr>
          <p:cNvPr id="79876" name="Rectangle 4"/>
          <p:cNvSpPr>
            <a:spLocks noGrp="1" noChangeArrowheads="1"/>
          </p:cNvSpPr>
          <p:nvPr>
            <p:ph type="ftr" sz="quarter" idx="2"/>
          </p:nvPr>
        </p:nvSpPr>
        <p:spPr bwMode="auto">
          <a:xfrm>
            <a:off x="1"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50444"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851023" y="0"/>
            <a:ext cx="2945084" cy="497040"/>
          </a:xfrm>
          <a:prstGeom prst="rect">
            <a:avLst/>
          </a:prstGeom>
        </p:spPr>
        <p:txBody>
          <a:bodyPr vert="horz" lIns="90462" tIns="45231" rIns="90462" bIns="45231" rtlCol="0"/>
          <a:lstStyle>
            <a:lvl1pPr algn="r">
              <a:defRPr sz="1200"/>
            </a:lvl1pPr>
          </a:lstStyle>
          <a:p>
            <a:r>
              <a:rPr lang="sv-SE"/>
              <a:t>2017-02-10</a:t>
            </a:r>
            <a:endParaRPr lang="en-US" dirty="0"/>
          </a:p>
        </p:txBody>
      </p:sp>
      <p:sp>
        <p:nvSpPr>
          <p:cNvPr id="3" name="Slide Number Placeholder 2"/>
          <p:cNvSpPr>
            <a:spLocks noGrp="1"/>
          </p:cNvSpPr>
          <p:nvPr>
            <p:ph type="sldNum" sz="quarter" idx="5"/>
          </p:nvPr>
        </p:nvSpPr>
        <p:spPr>
          <a:xfrm>
            <a:off x="3851023" y="9428025"/>
            <a:ext cx="2945084" cy="497040"/>
          </a:xfrm>
          <a:prstGeom prst="rect">
            <a:avLst/>
          </a:prstGeom>
        </p:spPr>
        <p:txBody>
          <a:bodyPr vert="horz" lIns="90462" tIns="45231" rIns="90462" bIns="45231"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45085" cy="497040"/>
          </a:xfrm>
          <a:prstGeom prst="rect">
            <a:avLst/>
          </a:prstGeom>
        </p:spPr>
        <p:txBody>
          <a:bodyPr vert="horz" lIns="90462" tIns="45231" rIns="90462" bIns="45231" rtlCol="0"/>
          <a:lstStyle>
            <a:lvl1pPr algn="l">
              <a:defRPr sz="1200"/>
            </a:lvl1pPr>
          </a:lstStyle>
          <a:p>
            <a:r>
              <a:rPr lang="en-US"/>
              <a:t>R5-17xxxx</a:t>
            </a:r>
            <a:endParaRPr lang="en-US" dirty="0"/>
          </a:p>
        </p:txBody>
      </p:sp>
      <p:sp>
        <p:nvSpPr>
          <p:cNvPr id="5" name="Slide Image Placeholder 4"/>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0462" tIns="45231" rIns="90462" bIns="45231" rtlCol="0" anchor="ctr"/>
          <a:lstStyle/>
          <a:p>
            <a:endParaRPr lang="en-US"/>
          </a:p>
        </p:txBody>
      </p:sp>
      <p:sp>
        <p:nvSpPr>
          <p:cNvPr id="6" name="Footer Placeholder 5"/>
          <p:cNvSpPr>
            <a:spLocks noGrp="1"/>
          </p:cNvSpPr>
          <p:nvPr>
            <p:ph type="ftr" sz="quarter" idx="4"/>
          </p:nvPr>
        </p:nvSpPr>
        <p:spPr>
          <a:xfrm>
            <a:off x="0" y="9428025"/>
            <a:ext cx="2945085" cy="497040"/>
          </a:xfrm>
          <a:prstGeom prst="rect">
            <a:avLst/>
          </a:prstGeom>
        </p:spPr>
        <p:txBody>
          <a:bodyPr vert="horz" lIns="90462" tIns="45231" rIns="90462" bIns="45231"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0238" y="4715585"/>
            <a:ext cx="5437200" cy="4467066"/>
          </a:xfrm>
          <a:prstGeom prst="rect">
            <a:avLst/>
          </a:prstGeom>
        </p:spPr>
        <p:txBody>
          <a:bodyPr vert="horz" lIns="90462" tIns="45231" rIns="90462" bIns="452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17575" y="744538"/>
            <a:ext cx="4962525" cy="3722687"/>
          </a:xfrm>
          <a:prstGeom prst="rect">
            <a:avLst/>
          </a:prstGeom>
          <a:ln/>
        </p:spPr>
      </p:sp>
      <p:sp>
        <p:nvSpPr>
          <p:cNvPr id="80899" name="Rectangle 3"/>
          <p:cNvSpPr>
            <a:spLocks noGrp="1" noChangeArrowheads="1"/>
          </p:cNvSpPr>
          <p:nvPr>
            <p:ph type="body" idx="1"/>
          </p:nvPr>
        </p:nvSpPr>
        <p:spPr>
          <a:xfrm>
            <a:off x="679768" y="4715154"/>
            <a:ext cx="5438140" cy="4466987"/>
          </a:xfrm>
          <a:prstGeom prst="rect">
            <a:avLst/>
          </a:prstGeom>
        </p:spPr>
        <p:txBody>
          <a:bodyPr/>
          <a:lstStyle/>
          <a:p>
            <a:endParaRPr lang="en-US" dirty="0"/>
          </a:p>
        </p:txBody>
      </p:sp>
      <p:sp>
        <p:nvSpPr>
          <p:cNvPr id="8" name="Slide Number Placeholder 7"/>
          <p:cNvSpPr>
            <a:spLocks noGrp="1"/>
          </p:cNvSpPr>
          <p:nvPr>
            <p:ph type="sldNum" sz="quarter" idx="12"/>
          </p:nvPr>
        </p:nvSpPr>
        <p:spPr/>
        <p:txBody>
          <a:bodyPr/>
          <a:lstStyle/>
          <a:p>
            <a:fld id="{7FD6627C-0739-44DE-8176-5F2A25BD1222}" type="slidenum">
              <a:rPr lang="en-US" smtClean="0"/>
              <a:t>1</a:t>
            </a:fld>
            <a:endParaRPr lang="en-US"/>
          </a:p>
        </p:txBody>
      </p:sp>
      <p:sp>
        <p:nvSpPr>
          <p:cNvPr id="2" name="Footer Placeholder 1"/>
          <p:cNvSpPr>
            <a:spLocks noGrp="1"/>
          </p:cNvSpPr>
          <p:nvPr>
            <p:ph type="ftr" sz="quarter" idx="14"/>
          </p:nvPr>
        </p:nvSpPr>
        <p:spPr/>
        <p:txBody>
          <a:bodyPr/>
          <a:lstStyle/>
          <a:p>
            <a:r>
              <a:rPr lang="en-US"/>
              <a:t>© Ericsson AB 2017 </a:t>
            </a:r>
            <a:endParaRPr lang="en-US" dirty="0"/>
          </a:p>
        </p:txBody>
      </p:sp>
    </p:spTree>
    <p:extLst>
      <p:ext uri="{BB962C8B-B14F-4D97-AF65-F5344CB8AC3E}">
        <p14:creationId xmlns:p14="http://schemas.microsoft.com/office/powerpoint/2010/main" val="3763476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12</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985409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13</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712606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14</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2384347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15</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3331755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16</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2473252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17</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2559676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18</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3031120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19</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2783484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20</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965969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21</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2438340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4</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2224104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22</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143647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23</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3857265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A11A4314-6A29-453D-9166-308B2477DC41}" type="slidenum">
              <a:rPr lang="en-US" smtClean="0"/>
              <a:t>24</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504780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5</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60904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6</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3370475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7</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2981201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8</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3544188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9</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1137438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10</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2276120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2353D-F306-481A-B3D0-C36CE0BF9563}" type="slidenum">
              <a:rPr lang="en-US" smtClean="0"/>
              <a:pPr/>
              <a:t>11</a:t>
            </a:fld>
            <a:endParaRPr lang="en-US" dirty="0"/>
          </a:p>
        </p:txBody>
      </p:sp>
      <p:sp>
        <p:nvSpPr>
          <p:cNvPr id="5" name="Footer Placeholder 4"/>
          <p:cNvSpPr>
            <a:spLocks noGrp="1"/>
          </p:cNvSpPr>
          <p:nvPr>
            <p:ph type="ftr" sz="quarter" idx="4"/>
          </p:nvPr>
        </p:nvSpPr>
        <p:spPr/>
        <p:txBody>
          <a:bodyPr/>
          <a:lstStyle/>
          <a:p>
            <a:r>
              <a:rPr lang="en-US"/>
              <a:t>© Ericsson AB 2017 </a:t>
            </a:r>
            <a:endParaRPr lang="en-US" dirty="0"/>
          </a:p>
        </p:txBody>
      </p:sp>
    </p:spTree>
    <p:extLst>
      <p:ext uri="{BB962C8B-B14F-4D97-AF65-F5344CB8AC3E}">
        <p14:creationId xmlns:p14="http://schemas.microsoft.com/office/powerpoint/2010/main" val="13560772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5025" y="1795463"/>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396875" y="4013200"/>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795463"/>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396875" y="4022725"/>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8200" y="1804988"/>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804988"/>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0F0CAF45-5958-4493-A2BE-539F11659760}"/>
              </a:ext>
            </a:extLst>
          </p:cNvPr>
          <p:cNvSpPr>
            <a:spLocks noGrp="1"/>
          </p:cNvSpPr>
          <p:nvPr>
            <p:ph type="title"/>
          </p:nvPr>
        </p:nvSpPr>
        <p:spPr/>
        <p:txBody>
          <a:bodyPr/>
          <a:lstStyle/>
          <a:p>
            <a:r>
              <a:rPr lang="en-US"/>
              <a:t>Click to edit Master title style</a:t>
            </a:r>
          </a:p>
        </p:txBody>
      </p:sp>
      <p:sp>
        <p:nvSpPr>
          <p:cNvPr id="5" name="Rectangle 4">
            <a:extLst>
              <a:ext uri="{FF2B5EF4-FFF2-40B4-BE49-F238E27FC236}">
                <a16:creationId xmlns:a16="http://schemas.microsoft.com/office/drawing/2014/main" id="{BED4B2F6-AC69-45D8-9458-10379884DE81}"/>
              </a:ext>
            </a:extLst>
          </p:cNvPr>
          <p:cNvSpPr/>
          <p:nvPr/>
        </p:nvSpPr>
        <p:spPr bwMode="auto">
          <a:xfrm>
            <a:off x="396875" y="6539789"/>
            <a:ext cx="693090" cy="212141"/>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34322991"/>
      </p:ext>
    </p:extLst>
  </p:cSld>
  <p:clrMapOvr>
    <a:masterClrMapping/>
  </p:clrMapOvr>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dirty="0">
                <a:solidFill>
                  <a:srgbClr val="87888A"/>
                </a:solidFill>
              </a:rPr>
              <a:t>R5-171265 				Page </a:t>
            </a:r>
            <a:fld id="{EA997CF1-55C1-43E9-86F5-77F6994D586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WG5_Test_ex-T1/TSGR5_82_Athens/Docs/R5-192615.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72980" y="1856476"/>
            <a:ext cx="8372560" cy="2839491"/>
          </a:xfrm>
        </p:spPr>
        <p:txBody>
          <a:bodyPr>
            <a:normAutofit/>
          </a:bodyPr>
          <a:lstStyle/>
          <a:p>
            <a:pPr algn="ctr"/>
            <a:r>
              <a:rPr lang="en-US" sz="4000" dirty="0"/>
              <a:t>RAN5 </a:t>
            </a:r>
            <a:r>
              <a:rPr lang="en-US" sz="4000" dirty="0" err="1"/>
              <a:t>5G</a:t>
            </a:r>
            <a:r>
              <a:rPr lang="en-US" sz="4000" dirty="0"/>
              <a:t> NR </a:t>
            </a:r>
            <a:r>
              <a:rPr lang="en-US" sz="4000" dirty="0" err="1"/>
              <a:t>FR1</a:t>
            </a:r>
            <a:r>
              <a:rPr lang="en-US" sz="4000" dirty="0"/>
              <a:t> Test Tolerance review training</a:t>
            </a:r>
            <a:br>
              <a:rPr lang="en-US" sz="4000" dirty="0"/>
            </a:br>
            <a:endParaRPr lang="en-US" sz="3200" dirty="0">
              <a:solidFill>
                <a:srgbClr val="FF0000"/>
              </a:solidFill>
              <a:highlight>
                <a:srgbClr val="00FFFF"/>
              </a:highlight>
            </a:endParaRPr>
          </a:p>
        </p:txBody>
      </p:sp>
      <p:sp>
        <p:nvSpPr>
          <p:cNvPr id="6" name="Subtitle 4">
            <a:extLst>
              <a:ext uri="{FF2B5EF4-FFF2-40B4-BE49-F238E27FC236}">
                <a16:creationId xmlns:a16="http://schemas.microsoft.com/office/drawing/2014/main" id="{F36CE8FF-8F71-47A5-86EB-1F44D70B2B0C}"/>
              </a:ext>
            </a:extLst>
          </p:cNvPr>
          <p:cNvSpPr txBox="1">
            <a:spLocks/>
          </p:cNvSpPr>
          <p:nvPr/>
        </p:nvSpPr>
        <p:spPr bwMode="auto">
          <a:xfrm>
            <a:off x="277368" y="36611"/>
            <a:ext cx="8355014" cy="824688"/>
          </a:xfrm>
          <a:prstGeom prst="rect">
            <a:avLst/>
          </a:prstGeom>
          <a:noFill/>
          <a:ln w="9525">
            <a:noFill/>
            <a:miter lim="800000"/>
            <a:headEnd/>
            <a:tailEnd/>
          </a:ln>
        </p:spPr>
        <p:txBody>
          <a:bodyPr vert="horz" wrap="square" lIns="72000" tIns="0" rIns="72000" bIns="0" numCol="1" anchor="b"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2400" kern="0" dirty="0" err="1"/>
              <a:t>3GPP</a:t>
            </a:r>
            <a:r>
              <a:rPr lang="en-US" sz="2400" kern="0" dirty="0"/>
              <a:t> </a:t>
            </a:r>
            <a:r>
              <a:rPr lang="en-US" sz="2400" kern="0" dirty="0" err="1"/>
              <a:t>TSG-RAN5#90-e</a:t>
            </a:r>
            <a:r>
              <a:rPr lang="en-US" sz="2400" kern="0" dirty="0"/>
              <a:t>		     	     </a:t>
            </a:r>
            <a:r>
              <a:rPr lang="en-US" sz="2400" kern="0" dirty="0" err="1"/>
              <a:t>R5</a:t>
            </a:r>
            <a:r>
              <a:rPr lang="en-US" sz="2400" kern="0" dirty="0"/>
              <a:t>-211206</a:t>
            </a:r>
          </a:p>
          <a:p>
            <a:r>
              <a:rPr lang="en-US" sz="2000" kern="0" dirty="0"/>
              <a:t>Electronic Meeting, 22</a:t>
            </a:r>
            <a:r>
              <a:rPr lang="en-US" sz="2000" kern="0" baseline="30000" dirty="0"/>
              <a:t>nd</a:t>
            </a:r>
            <a:r>
              <a:rPr lang="en-US" sz="2000" kern="0" dirty="0"/>
              <a:t> Feb – 05th March 2021</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2751575"/>
          </a:xfrm>
        </p:spPr>
        <p:txBody>
          <a:bodyPr/>
          <a:lstStyle/>
          <a:p>
            <a:r>
              <a:rPr lang="en-US" sz="1800" dirty="0"/>
              <a:t>Calculate the sensitivity factor</a:t>
            </a:r>
          </a:p>
          <a:p>
            <a:pPr lvl="1"/>
            <a:r>
              <a:rPr lang="en-US" sz="1400" dirty="0"/>
              <a:t>Sensitivity factor is defined as the ratio of how the parameters critical to verdict are affected by the parameters that are set by the test equipment, </a:t>
            </a:r>
          </a:p>
          <a:p>
            <a:pPr lvl="1"/>
            <a:r>
              <a:rPr lang="en-US" sz="1400" dirty="0"/>
              <a:t>In other words, how sensitive each parameter is to each test equipment uncertainty</a:t>
            </a:r>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d) controlled parameters critical to verdict </a:t>
            </a:r>
            <a:r>
              <a:rPr lang="en-US" sz="2000" b="1" dirty="0"/>
              <a:t>(2/4)</a:t>
            </a:r>
            <a:endParaRPr lang="en-US" sz="2000" dirty="0">
              <a:solidFill>
                <a:srgbClr val="FF0000"/>
              </a:solidFill>
            </a:endParaRPr>
          </a:p>
        </p:txBody>
      </p:sp>
      <p:pic>
        <p:nvPicPr>
          <p:cNvPr id="2" name="Picture 1">
            <a:extLst>
              <a:ext uri="{FF2B5EF4-FFF2-40B4-BE49-F238E27FC236}">
                <a16:creationId xmlns:a16="http://schemas.microsoft.com/office/drawing/2014/main" id="{B5584FA0-8036-4DD3-B14F-475BE7E45523}"/>
              </a:ext>
            </a:extLst>
          </p:cNvPr>
          <p:cNvPicPr>
            <a:picLocks noChangeAspect="1"/>
          </p:cNvPicPr>
          <p:nvPr/>
        </p:nvPicPr>
        <p:blipFill>
          <a:blip r:embed="rId3"/>
          <a:stretch>
            <a:fillRect/>
          </a:stretch>
        </p:blipFill>
        <p:spPr>
          <a:xfrm>
            <a:off x="396875" y="4073165"/>
            <a:ext cx="2162477" cy="2219635"/>
          </a:xfrm>
          <a:prstGeom prst="rect">
            <a:avLst/>
          </a:prstGeom>
        </p:spPr>
      </p:pic>
      <p:pic>
        <p:nvPicPr>
          <p:cNvPr id="4" name="Picture 3">
            <a:extLst>
              <a:ext uri="{FF2B5EF4-FFF2-40B4-BE49-F238E27FC236}">
                <a16:creationId xmlns:a16="http://schemas.microsoft.com/office/drawing/2014/main" id="{8B19252A-4F95-42FF-9EA1-09F2CBC20BEE}"/>
              </a:ext>
            </a:extLst>
          </p:cNvPr>
          <p:cNvPicPr>
            <a:picLocks noChangeAspect="1"/>
          </p:cNvPicPr>
          <p:nvPr/>
        </p:nvPicPr>
        <p:blipFill>
          <a:blip r:embed="rId4"/>
          <a:stretch>
            <a:fillRect/>
          </a:stretch>
        </p:blipFill>
        <p:spPr>
          <a:xfrm>
            <a:off x="666835" y="2417120"/>
            <a:ext cx="5657273" cy="1204238"/>
          </a:xfrm>
          <a:prstGeom prst="rect">
            <a:avLst/>
          </a:prstGeom>
        </p:spPr>
      </p:pic>
      <p:pic>
        <p:nvPicPr>
          <p:cNvPr id="7" name="Picture 6">
            <a:extLst>
              <a:ext uri="{FF2B5EF4-FFF2-40B4-BE49-F238E27FC236}">
                <a16:creationId xmlns:a16="http://schemas.microsoft.com/office/drawing/2014/main" id="{FF04A7BE-C307-42AB-A9E4-0CB109C50F15}"/>
              </a:ext>
            </a:extLst>
          </p:cNvPr>
          <p:cNvPicPr>
            <a:picLocks noChangeAspect="1"/>
          </p:cNvPicPr>
          <p:nvPr/>
        </p:nvPicPr>
        <p:blipFill>
          <a:blip r:embed="rId5"/>
          <a:stretch>
            <a:fillRect/>
          </a:stretch>
        </p:blipFill>
        <p:spPr>
          <a:xfrm>
            <a:off x="666835" y="2177678"/>
            <a:ext cx="5657272" cy="195858"/>
          </a:xfrm>
          <a:prstGeom prst="rect">
            <a:avLst/>
          </a:prstGeom>
        </p:spPr>
      </p:pic>
      <p:sp>
        <p:nvSpPr>
          <p:cNvPr id="9" name="Content Placeholder 2">
            <a:extLst>
              <a:ext uri="{FF2B5EF4-FFF2-40B4-BE49-F238E27FC236}">
                <a16:creationId xmlns:a16="http://schemas.microsoft.com/office/drawing/2014/main" id="{859557EE-1B1C-4BC3-8C76-882B3F3B2248}"/>
              </a:ext>
            </a:extLst>
          </p:cNvPr>
          <p:cNvSpPr txBox="1">
            <a:spLocks/>
          </p:cNvSpPr>
          <p:nvPr/>
        </p:nvSpPr>
        <p:spPr bwMode="auto">
          <a:xfrm>
            <a:off x="2514600" y="3681431"/>
            <a:ext cx="6187088" cy="243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spcAft>
                <a:spcPts val="600"/>
              </a:spcAft>
            </a:pPr>
            <a:r>
              <a:rPr lang="en-US" sz="1400" dirty="0"/>
              <a:t>The sensitivity of Cell 1 Es/</a:t>
            </a:r>
            <a:r>
              <a:rPr lang="en-US" sz="1400" dirty="0" err="1"/>
              <a:t>Iot</a:t>
            </a:r>
            <a:r>
              <a:rPr lang="en-US" sz="1400" dirty="0"/>
              <a:t> to </a:t>
            </a:r>
            <a:r>
              <a:rPr lang="en-US" sz="1400" dirty="0" err="1"/>
              <a:t>Noc</a:t>
            </a:r>
            <a:r>
              <a:rPr lang="en-US" sz="1400" dirty="0"/>
              <a:t> (</a:t>
            </a:r>
            <a:r>
              <a:rPr lang="en-US" sz="1400" dirty="0" err="1"/>
              <a:t>AWGN</a:t>
            </a:r>
            <a:r>
              <a:rPr lang="en-US" sz="1400" dirty="0"/>
              <a:t>) is 0</a:t>
            </a:r>
          </a:p>
          <a:p>
            <a:pPr>
              <a:spcAft>
                <a:spcPts val="600"/>
              </a:spcAft>
            </a:pPr>
            <a:r>
              <a:rPr lang="en-US" sz="1400" dirty="0"/>
              <a:t>The sensitivity of Cell 1 Es/</a:t>
            </a:r>
            <a:r>
              <a:rPr lang="en-US" sz="1400" dirty="0" err="1"/>
              <a:t>Iot</a:t>
            </a:r>
            <a:r>
              <a:rPr lang="en-US" sz="1400" dirty="0"/>
              <a:t> to Cell 1 Es/</a:t>
            </a:r>
            <a:r>
              <a:rPr lang="en-US" sz="1400" dirty="0" err="1"/>
              <a:t>Noc</a:t>
            </a:r>
            <a:r>
              <a:rPr lang="en-US" sz="1400" dirty="0"/>
              <a:t> is 1.000</a:t>
            </a:r>
          </a:p>
          <a:p>
            <a:pPr>
              <a:spcAft>
                <a:spcPts val="600"/>
              </a:spcAft>
            </a:pPr>
            <a:r>
              <a:rPr lang="en-US" sz="1400" dirty="0"/>
              <a:t>The sensitivity of Cell 1 Es/</a:t>
            </a:r>
            <a:r>
              <a:rPr lang="en-US" sz="1400" dirty="0" err="1"/>
              <a:t>Iot</a:t>
            </a:r>
            <a:r>
              <a:rPr lang="en-US" sz="1400" dirty="0"/>
              <a:t> to Cell 2 Es/</a:t>
            </a:r>
            <a:r>
              <a:rPr lang="en-US" sz="1400" dirty="0" err="1"/>
              <a:t>Noc</a:t>
            </a:r>
            <a:r>
              <a:rPr lang="en-US" sz="1400" dirty="0"/>
              <a:t> is 0.975, = (interference from Cell 2/Total interference) = 6.310/(6.310+0.158)</a:t>
            </a:r>
          </a:p>
          <a:p>
            <a:pPr>
              <a:spcAft>
                <a:spcPts val="600"/>
              </a:spcAft>
            </a:pPr>
            <a:r>
              <a:rPr lang="en-US" sz="1400" dirty="0"/>
              <a:t>In many </a:t>
            </a:r>
            <a:r>
              <a:rPr lang="en-US" sz="1400" dirty="0" err="1"/>
              <a:t>RRM</a:t>
            </a:r>
            <a:r>
              <a:rPr lang="en-US" sz="1400" dirty="0"/>
              <a:t> test cases sensitivity can be derived by inspection and equals to zero or one</a:t>
            </a:r>
          </a:p>
          <a:p>
            <a:pPr>
              <a:spcAft>
                <a:spcPts val="600"/>
              </a:spcAft>
            </a:pPr>
            <a:r>
              <a:rPr lang="en-US" sz="1400" dirty="0"/>
              <a:t>Sometimes, like in case of sensitivity of Cell 1 Es/</a:t>
            </a:r>
            <a:r>
              <a:rPr lang="en-US" sz="1400" dirty="0" err="1"/>
              <a:t>Iot</a:t>
            </a:r>
            <a:r>
              <a:rPr lang="en-US" sz="1400" dirty="0"/>
              <a:t> to Cell 2 Es/</a:t>
            </a:r>
            <a:r>
              <a:rPr lang="en-US" sz="1400" dirty="0" err="1"/>
              <a:t>Noc</a:t>
            </a:r>
            <a:r>
              <a:rPr lang="en-US" sz="1400" dirty="0"/>
              <a:t> the value is an intermediate value and pie-chart can be useful to illustrate it</a:t>
            </a:r>
          </a:p>
          <a:p>
            <a:pPr>
              <a:spcAft>
                <a:spcPts val="600"/>
              </a:spcAft>
            </a:pPr>
            <a:r>
              <a:rPr lang="en-US" sz="1400" dirty="0"/>
              <a:t>The sensitivity factors are differentiated per-controlled-parameter, per-uncertainty, and per-time-period</a:t>
            </a:r>
            <a:endParaRPr lang="en-GB" sz="1400" dirty="0"/>
          </a:p>
        </p:txBody>
      </p:sp>
    </p:spTree>
    <p:extLst>
      <p:ext uri="{BB962C8B-B14F-4D97-AF65-F5344CB8AC3E}">
        <p14:creationId xmlns:p14="http://schemas.microsoft.com/office/powerpoint/2010/main" val="3621723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For each controlled parameter, in each time period, multiply each uncertainty by its sensitivity factor</a:t>
            </a:r>
          </a:p>
          <a:p>
            <a:endParaRPr lang="en-US" sz="1800" dirty="0"/>
          </a:p>
          <a:p>
            <a:endParaRPr lang="en-US" sz="1800" dirty="0"/>
          </a:p>
          <a:p>
            <a:endParaRPr lang="en-US" sz="1800" dirty="0"/>
          </a:p>
          <a:p>
            <a:endParaRPr lang="en-US" sz="1800" dirty="0"/>
          </a:p>
          <a:p>
            <a:endParaRPr lang="en-US" sz="1800" dirty="0"/>
          </a:p>
          <a:p>
            <a:r>
              <a:rPr lang="en-US" sz="1800" dirty="0"/>
              <a:t>The result is how much effect the uncertainty will have on the controlled parameter. Example for </a:t>
            </a:r>
            <a:r>
              <a:rPr lang="en-US" sz="1800" dirty="0" err="1"/>
              <a:t>T2</a:t>
            </a:r>
            <a:endParaRPr lang="en-US" sz="1800" dirty="0"/>
          </a:p>
          <a:p>
            <a:pPr lvl="1">
              <a:spcAft>
                <a:spcPts val="600"/>
              </a:spcAft>
            </a:pPr>
            <a:r>
              <a:rPr lang="en-US" sz="1400" dirty="0">
                <a:ea typeface="+mn-ea"/>
                <a:cs typeface="+mn-cs"/>
              </a:rPr>
              <a:t>Cell 1 Es/</a:t>
            </a:r>
            <a:r>
              <a:rPr lang="en-US" sz="1400" dirty="0" err="1">
                <a:ea typeface="+mn-ea"/>
                <a:cs typeface="+mn-cs"/>
              </a:rPr>
              <a:t>Iot</a:t>
            </a:r>
            <a:r>
              <a:rPr lang="en-US" sz="1400" dirty="0">
                <a:ea typeface="+mn-ea"/>
                <a:cs typeface="+mn-cs"/>
              </a:rPr>
              <a:t> has a sensitivity factor of 0 to </a:t>
            </a:r>
            <a:r>
              <a:rPr lang="en-US" sz="1400" dirty="0" err="1">
                <a:ea typeface="+mn-ea"/>
                <a:cs typeface="+mn-cs"/>
              </a:rPr>
              <a:t>AWGN</a:t>
            </a:r>
            <a:r>
              <a:rPr lang="en-US" sz="1400" dirty="0">
                <a:ea typeface="+mn-ea"/>
                <a:cs typeface="+mn-cs"/>
              </a:rPr>
              <a:t> </a:t>
            </a:r>
            <a:r>
              <a:rPr lang="en-US" sz="1400" dirty="0" err="1">
                <a:ea typeface="+mn-ea"/>
                <a:cs typeface="+mn-cs"/>
              </a:rPr>
              <a:t>Noc</a:t>
            </a:r>
            <a:r>
              <a:rPr lang="en-US" sz="1400" dirty="0">
                <a:ea typeface="+mn-ea"/>
                <a:cs typeface="+mn-cs"/>
              </a:rPr>
              <a:t> uncertainty. So (+/-</a:t>
            </a:r>
            <a:r>
              <a:rPr lang="en-US" sz="1400" dirty="0" err="1">
                <a:ea typeface="+mn-ea"/>
                <a:cs typeface="+mn-cs"/>
              </a:rPr>
              <a:t>1dB</a:t>
            </a:r>
            <a:r>
              <a:rPr lang="en-US" sz="1400" dirty="0">
                <a:ea typeface="+mn-ea"/>
                <a:cs typeface="+mn-cs"/>
              </a:rPr>
              <a:t> x 0) = </a:t>
            </a:r>
            <a:r>
              <a:rPr lang="en-US" sz="1400" dirty="0" err="1">
                <a:ea typeface="+mn-ea"/>
                <a:cs typeface="+mn-cs"/>
              </a:rPr>
              <a:t>0dB</a:t>
            </a:r>
            <a:endParaRPr lang="en-US" sz="1400" dirty="0">
              <a:ea typeface="+mn-ea"/>
              <a:cs typeface="+mn-cs"/>
            </a:endParaRPr>
          </a:p>
          <a:p>
            <a:pPr lvl="1">
              <a:spcAft>
                <a:spcPts val="600"/>
              </a:spcAft>
            </a:pPr>
            <a:r>
              <a:rPr lang="en-US" sz="1400" dirty="0">
                <a:ea typeface="+mn-ea"/>
                <a:cs typeface="+mn-cs"/>
              </a:rPr>
              <a:t>Cell 1 Es/</a:t>
            </a:r>
            <a:r>
              <a:rPr lang="en-US" sz="1400" dirty="0" err="1">
                <a:ea typeface="+mn-ea"/>
                <a:cs typeface="+mn-cs"/>
              </a:rPr>
              <a:t>Iot</a:t>
            </a:r>
            <a:r>
              <a:rPr lang="en-US" sz="1400" dirty="0">
                <a:ea typeface="+mn-ea"/>
                <a:cs typeface="+mn-cs"/>
              </a:rPr>
              <a:t> has a sensitivity factor of 1 to Cell 1 Es/</a:t>
            </a:r>
            <a:r>
              <a:rPr lang="en-US" sz="1400" dirty="0" err="1">
                <a:ea typeface="+mn-ea"/>
                <a:cs typeface="+mn-cs"/>
              </a:rPr>
              <a:t>Noc</a:t>
            </a:r>
            <a:r>
              <a:rPr lang="en-US" sz="1400" dirty="0">
                <a:ea typeface="+mn-ea"/>
                <a:cs typeface="+mn-cs"/>
              </a:rPr>
              <a:t> uncertainty. So (+/-</a:t>
            </a:r>
            <a:r>
              <a:rPr lang="en-US" sz="1400" dirty="0" err="1">
                <a:ea typeface="+mn-ea"/>
                <a:cs typeface="+mn-cs"/>
              </a:rPr>
              <a:t>0.3dB</a:t>
            </a:r>
            <a:r>
              <a:rPr lang="en-US" sz="1400" dirty="0">
                <a:ea typeface="+mn-ea"/>
                <a:cs typeface="+mn-cs"/>
              </a:rPr>
              <a:t> x 1) = </a:t>
            </a:r>
            <a:r>
              <a:rPr lang="en-US" sz="1400" dirty="0" err="1">
                <a:ea typeface="+mn-ea"/>
                <a:cs typeface="+mn-cs"/>
              </a:rPr>
              <a:t>0.3dB</a:t>
            </a:r>
            <a:endParaRPr lang="en-US" sz="1400" dirty="0">
              <a:ea typeface="+mn-ea"/>
              <a:cs typeface="+mn-cs"/>
            </a:endParaRPr>
          </a:p>
          <a:p>
            <a:pPr lvl="1">
              <a:spcAft>
                <a:spcPts val="600"/>
              </a:spcAft>
            </a:pPr>
            <a:r>
              <a:rPr lang="en-US" sz="1400" dirty="0">
                <a:ea typeface="+mn-ea"/>
                <a:cs typeface="+mn-cs"/>
              </a:rPr>
              <a:t>Cell 1 Es/</a:t>
            </a:r>
            <a:r>
              <a:rPr lang="en-US" sz="1400" dirty="0" err="1">
                <a:ea typeface="+mn-ea"/>
                <a:cs typeface="+mn-cs"/>
              </a:rPr>
              <a:t>Iot</a:t>
            </a:r>
            <a:r>
              <a:rPr lang="en-US" sz="1400" dirty="0">
                <a:ea typeface="+mn-ea"/>
                <a:cs typeface="+mn-cs"/>
              </a:rPr>
              <a:t> has a sensitivity factor of 0.975 to Cell 2 Es/</a:t>
            </a:r>
            <a:r>
              <a:rPr lang="en-US" sz="1400" dirty="0" err="1">
                <a:ea typeface="+mn-ea"/>
                <a:cs typeface="+mn-cs"/>
              </a:rPr>
              <a:t>Noc</a:t>
            </a:r>
            <a:r>
              <a:rPr lang="en-US" sz="1400" dirty="0">
                <a:ea typeface="+mn-ea"/>
                <a:cs typeface="+mn-cs"/>
              </a:rPr>
              <a:t> uncertainty. So (+/-</a:t>
            </a:r>
            <a:r>
              <a:rPr lang="en-US" sz="1400" dirty="0" err="1">
                <a:ea typeface="+mn-ea"/>
                <a:cs typeface="+mn-cs"/>
              </a:rPr>
              <a:t>0.3dB</a:t>
            </a:r>
            <a:r>
              <a:rPr lang="en-US" sz="1400" dirty="0">
                <a:ea typeface="+mn-ea"/>
                <a:cs typeface="+mn-cs"/>
              </a:rPr>
              <a:t> x 0.975) = </a:t>
            </a:r>
            <a:r>
              <a:rPr lang="en-US" sz="1400" dirty="0" err="1">
                <a:ea typeface="+mn-ea"/>
                <a:cs typeface="+mn-cs"/>
              </a:rPr>
              <a:t>0.293dB</a:t>
            </a:r>
            <a:endParaRPr lang="en-US" sz="1400" dirty="0">
              <a:ea typeface="+mn-ea"/>
              <a:cs typeface="+mn-cs"/>
            </a:endParaRPr>
          </a:p>
          <a:p>
            <a:pPr lvl="1"/>
            <a:endParaRPr lang="en-US" sz="14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d) controlled parameters critical to verdict </a:t>
            </a:r>
            <a:r>
              <a:rPr lang="en-US" sz="2000" b="1" dirty="0"/>
              <a:t>(3/4)</a:t>
            </a:r>
            <a:endParaRPr lang="en-US" sz="2000" dirty="0">
              <a:solidFill>
                <a:srgbClr val="FF0000"/>
              </a:solidFill>
            </a:endParaRPr>
          </a:p>
        </p:txBody>
      </p:sp>
      <p:pic>
        <p:nvPicPr>
          <p:cNvPr id="2" name="Picture 1">
            <a:extLst>
              <a:ext uri="{FF2B5EF4-FFF2-40B4-BE49-F238E27FC236}">
                <a16:creationId xmlns:a16="http://schemas.microsoft.com/office/drawing/2014/main" id="{A433F4E0-E37F-47D0-A3D8-E0FF91B59DC6}"/>
              </a:ext>
            </a:extLst>
          </p:cNvPr>
          <p:cNvPicPr>
            <a:picLocks noChangeAspect="1"/>
          </p:cNvPicPr>
          <p:nvPr/>
        </p:nvPicPr>
        <p:blipFill>
          <a:blip r:embed="rId3"/>
          <a:stretch>
            <a:fillRect/>
          </a:stretch>
        </p:blipFill>
        <p:spPr>
          <a:xfrm>
            <a:off x="594914" y="2126362"/>
            <a:ext cx="4640667" cy="1154720"/>
          </a:xfrm>
          <a:prstGeom prst="rect">
            <a:avLst/>
          </a:prstGeom>
        </p:spPr>
      </p:pic>
      <p:pic>
        <p:nvPicPr>
          <p:cNvPr id="3" name="Picture 2">
            <a:extLst>
              <a:ext uri="{FF2B5EF4-FFF2-40B4-BE49-F238E27FC236}">
                <a16:creationId xmlns:a16="http://schemas.microsoft.com/office/drawing/2014/main" id="{AD59BB23-123C-48C3-A5E6-F5C526AF3470}"/>
              </a:ext>
            </a:extLst>
          </p:cNvPr>
          <p:cNvPicPr>
            <a:picLocks noChangeAspect="1"/>
          </p:cNvPicPr>
          <p:nvPr/>
        </p:nvPicPr>
        <p:blipFill>
          <a:blip r:embed="rId4"/>
          <a:stretch>
            <a:fillRect/>
          </a:stretch>
        </p:blipFill>
        <p:spPr>
          <a:xfrm>
            <a:off x="594914" y="1904171"/>
            <a:ext cx="4444573" cy="162426"/>
          </a:xfrm>
          <a:prstGeom prst="rect">
            <a:avLst/>
          </a:prstGeom>
        </p:spPr>
      </p:pic>
    </p:spTree>
    <p:extLst>
      <p:ext uri="{BB962C8B-B14F-4D97-AF65-F5344CB8AC3E}">
        <p14:creationId xmlns:p14="http://schemas.microsoft.com/office/powerpoint/2010/main" val="2952958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Sum the effects of all the uncertainties</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pPr marL="0" indent="0">
              <a:buNone/>
            </a:pPr>
            <a:endParaRPr lang="en-US" sz="1800" dirty="0"/>
          </a:p>
          <a:p>
            <a:r>
              <a:rPr lang="en-US" sz="1800" dirty="0"/>
              <a:t>Uncertainties are normally added root-sum-square, as they are statistical 90% confidence values.</a:t>
            </a:r>
          </a:p>
          <a:p>
            <a:r>
              <a:rPr lang="en-US" sz="1800" dirty="0"/>
              <a:t>The overall uncertainties are per-controlled-parameter and per-time-period</a:t>
            </a:r>
          </a:p>
          <a:p>
            <a:endParaRPr lang="en-US" sz="18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d) controlled parameters critical to verdict </a:t>
            </a:r>
            <a:r>
              <a:rPr lang="en-US" sz="2000" b="1" dirty="0"/>
              <a:t>(4/4)</a:t>
            </a:r>
            <a:endParaRPr lang="en-US" sz="2000" dirty="0">
              <a:solidFill>
                <a:srgbClr val="FF0000"/>
              </a:solidFill>
            </a:endParaRPr>
          </a:p>
        </p:txBody>
      </p:sp>
      <p:pic>
        <p:nvPicPr>
          <p:cNvPr id="3" name="Picture 2">
            <a:extLst>
              <a:ext uri="{FF2B5EF4-FFF2-40B4-BE49-F238E27FC236}">
                <a16:creationId xmlns:a16="http://schemas.microsoft.com/office/drawing/2014/main" id="{B63116BA-1A82-44C7-9830-13C3872585CF}"/>
              </a:ext>
            </a:extLst>
          </p:cNvPr>
          <p:cNvPicPr>
            <a:picLocks noChangeAspect="1"/>
          </p:cNvPicPr>
          <p:nvPr/>
        </p:nvPicPr>
        <p:blipFill>
          <a:blip r:embed="rId3"/>
          <a:stretch>
            <a:fillRect/>
          </a:stretch>
        </p:blipFill>
        <p:spPr>
          <a:xfrm>
            <a:off x="442259" y="1518623"/>
            <a:ext cx="8014447" cy="3799263"/>
          </a:xfrm>
          <a:prstGeom prst="rect">
            <a:avLst/>
          </a:prstGeom>
        </p:spPr>
      </p:pic>
    </p:spTree>
    <p:extLst>
      <p:ext uri="{BB962C8B-B14F-4D97-AF65-F5344CB8AC3E}">
        <p14:creationId xmlns:p14="http://schemas.microsoft.com/office/powerpoint/2010/main" val="2034129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In this section applied test tolerance value are explicitly called</a:t>
            </a:r>
          </a:p>
          <a:p>
            <a:endParaRPr lang="en-US" sz="1800" dirty="0"/>
          </a:p>
          <a:p>
            <a:endParaRPr lang="en-US" sz="1800" dirty="0"/>
          </a:p>
          <a:p>
            <a:endParaRPr lang="en-US" sz="1800" dirty="0"/>
          </a:p>
          <a:p>
            <a:endParaRPr lang="en-US" sz="1800" dirty="0"/>
          </a:p>
          <a:p>
            <a:r>
              <a:rPr lang="en-US" sz="1800" dirty="0"/>
              <a:t>This part of the spreadsheet is usually filled at the end</a:t>
            </a:r>
          </a:p>
          <a:p>
            <a:pPr lvl="1"/>
            <a:r>
              <a:rPr lang="en-US" sz="1000" dirty="0"/>
              <a:t>After trying out values in section f) and checking the values in section g) to determine weather the conditions were met</a:t>
            </a:r>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e) determine parameters to offset</a:t>
            </a:r>
            <a:endParaRPr lang="en-US" sz="2000" dirty="0">
              <a:solidFill>
                <a:srgbClr val="FF0000"/>
              </a:solidFill>
            </a:endParaRPr>
          </a:p>
        </p:txBody>
      </p:sp>
      <p:pic>
        <p:nvPicPr>
          <p:cNvPr id="2" name="Picture 1">
            <a:extLst>
              <a:ext uri="{FF2B5EF4-FFF2-40B4-BE49-F238E27FC236}">
                <a16:creationId xmlns:a16="http://schemas.microsoft.com/office/drawing/2014/main" id="{6AD4E8D0-5A1C-4941-90AF-E8F0D7A171EC}"/>
              </a:ext>
            </a:extLst>
          </p:cNvPr>
          <p:cNvPicPr>
            <a:picLocks noChangeAspect="1"/>
          </p:cNvPicPr>
          <p:nvPr/>
        </p:nvPicPr>
        <p:blipFill>
          <a:blip r:embed="rId3"/>
          <a:stretch>
            <a:fillRect/>
          </a:stretch>
        </p:blipFill>
        <p:spPr>
          <a:xfrm>
            <a:off x="396875" y="1680535"/>
            <a:ext cx="6192114" cy="600159"/>
          </a:xfrm>
          <a:prstGeom prst="rect">
            <a:avLst/>
          </a:prstGeom>
        </p:spPr>
      </p:pic>
    </p:spTree>
    <p:extLst>
      <p:ext uri="{BB962C8B-B14F-4D97-AF65-F5344CB8AC3E}">
        <p14:creationId xmlns:p14="http://schemas.microsoft.com/office/powerpoint/2010/main" val="10235306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In section f) original specified settable key parameters from section a) are listed again together with re-derived parameters</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r>
              <a:rPr lang="en-US" sz="1800" dirty="0"/>
              <a:t>Applied offset field is used to make provision of applied Test Tolerance and calculate new value (value modified by Test Tolerance)</a:t>
            </a:r>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f) parameters modified by test tolerances (1/2)</a:t>
            </a:r>
            <a:endParaRPr lang="en-US" sz="2000" dirty="0">
              <a:solidFill>
                <a:srgbClr val="FF0000"/>
              </a:solidFill>
            </a:endParaRPr>
          </a:p>
        </p:txBody>
      </p:sp>
      <p:pic>
        <p:nvPicPr>
          <p:cNvPr id="2" name="Picture 1">
            <a:extLst>
              <a:ext uri="{FF2B5EF4-FFF2-40B4-BE49-F238E27FC236}">
                <a16:creationId xmlns:a16="http://schemas.microsoft.com/office/drawing/2014/main" id="{229C5BA1-9D27-4CEA-A12E-32B7A3FD09C7}"/>
              </a:ext>
            </a:extLst>
          </p:cNvPr>
          <p:cNvPicPr>
            <a:picLocks noChangeAspect="1"/>
          </p:cNvPicPr>
          <p:nvPr/>
        </p:nvPicPr>
        <p:blipFill>
          <a:blip r:embed="rId3"/>
          <a:stretch>
            <a:fillRect/>
          </a:stretch>
        </p:blipFill>
        <p:spPr>
          <a:xfrm>
            <a:off x="509020" y="2019606"/>
            <a:ext cx="8125959" cy="3639058"/>
          </a:xfrm>
          <a:prstGeom prst="rect">
            <a:avLst/>
          </a:prstGeom>
        </p:spPr>
      </p:pic>
    </p:spTree>
    <p:extLst>
      <p:ext uri="{BB962C8B-B14F-4D97-AF65-F5344CB8AC3E}">
        <p14:creationId xmlns:p14="http://schemas.microsoft.com/office/powerpoint/2010/main" val="3517689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All parameters from section b) are now re-derived using values modified by Test Tolerance</a:t>
            </a:r>
          </a:p>
          <a:p>
            <a:endParaRPr lang="en-US" sz="1800" dirty="0"/>
          </a:p>
          <a:p>
            <a:endParaRPr lang="en-US" sz="1800" dirty="0"/>
          </a:p>
          <a:p>
            <a:endParaRPr lang="en-US" sz="1800" dirty="0"/>
          </a:p>
          <a:p>
            <a:endParaRPr lang="en-US" sz="1800" dirty="0"/>
          </a:p>
          <a:p>
            <a:endParaRPr lang="en-US" sz="1800" dirty="0"/>
          </a:p>
          <a:p>
            <a:endParaRPr lang="en-US" sz="1800" dirty="0"/>
          </a:p>
          <a:p>
            <a:r>
              <a:rPr lang="en-US" sz="1800" dirty="0"/>
              <a:t>The same selection of parameters as in section b)</a:t>
            </a:r>
          </a:p>
          <a:p>
            <a:r>
              <a:rPr lang="en-US" sz="1800" dirty="0"/>
              <a:t>The same calculations methods…</a:t>
            </a:r>
          </a:p>
          <a:p>
            <a:r>
              <a:rPr lang="en-US" sz="1800" dirty="0"/>
              <a:t>…different values if any offset was applied</a:t>
            </a:r>
            <a:endParaRPr lang="en-US" sz="14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f) parameters modified by test tolerances (2/2)</a:t>
            </a:r>
            <a:endParaRPr lang="en-US" sz="2000" dirty="0">
              <a:solidFill>
                <a:srgbClr val="FF0000"/>
              </a:solidFill>
            </a:endParaRPr>
          </a:p>
        </p:txBody>
      </p:sp>
      <p:pic>
        <p:nvPicPr>
          <p:cNvPr id="2" name="Picture 1">
            <a:extLst>
              <a:ext uri="{FF2B5EF4-FFF2-40B4-BE49-F238E27FC236}">
                <a16:creationId xmlns:a16="http://schemas.microsoft.com/office/drawing/2014/main" id="{C316FB12-FCF4-4180-B7C7-4ED2F9E88401}"/>
              </a:ext>
            </a:extLst>
          </p:cNvPr>
          <p:cNvPicPr>
            <a:picLocks noChangeAspect="1"/>
          </p:cNvPicPr>
          <p:nvPr/>
        </p:nvPicPr>
        <p:blipFill>
          <a:blip r:embed="rId3"/>
          <a:stretch>
            <a:fillRect/>
          </a:stretch>
        </p:blipFill>
        <p:spPr>
          <a:xfrm>
            <a:off x="396875" y="1728184"/>
            <a:ext cx="8120016" cy="1930633"/>
          </a:xfrm>
          <a:prstGeom prst="rect">
            <a:avLst/>
          </a:prstGeom>
        </p:spPr>
      </p:pic>
    </p:spTree>
    <p:extLst>
      <p:ext uri="{BB962C8B-B14F-4D97-AF65-F5344CB8AC3E}">
        <p14:creationId xmlns:p14="http://schemas.microsoft.com/office/powerpoint/2010/main" val="13589722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List again the Controlled parameters critical to verdict, this time using the uncertainties from d) to calculate the Min and Max values:</a:t>
            </a:r>
          </a:p>
          <a:p>
            <a:endParaRPr lang="en-US" sz="1800" dirty="0"/>
          </a:p>
          <a:p>
            <a:endParaRPr lang="en-US" sz="1800" dirty="0"/>
          </a:p>
          <a:p>
            <a:endParaRPr lang="en-US" sz="1800" dirty="0"/>
          </a:p>
          <a:p>
            <a:endParaRPr lang="en-US" sz="1800" dirty="0"/>
          </a:p>
          <a:p>
            <a:endParaRPr lang="en-US" sz="1800" dirty="0"/>
          </a:p>
          <a:p>
            <a:r>
              <a:rPr lang="en-US" sz="1800" dirty="0"/>
              <a:t>Uncertainty values are per-controlled-parameter, and per-time-period. They are copied directly from section d)</a:t>
            </a:r>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g) Check controlled parameters Min/Max (1/4)</a:t>
            </a:r>
            <a:endParaRPr lang="en-US" sz="2000" dirty="0">
              <a:solidFill>
                <a:srgbClr val="FF0000"/>
              </a:solidFill>
            </a:endParaRPr>
          </a:p>
        </p:txBody>
      </p:sp>
      <p:pic>
        <p:nvPicPr>
          <p:cNvPr id="2" name="Picture 1">
            <a:extLst>
              <a:ext uri="{FF2B5EF4-FFF2-40B4-BE49-F238E27FC236}">
                <a16:creationId xmlns:a16="http://schemas.microsoft.com/office/drawing/2014/main" id="{48ABE97E-8812-41E0-8B64-1D65916879A8}"/>
              </a:ext>
            </a:extLst>
          </p:cNvPr>
          <p:cNvPicPr>
            <a:picLocks noChangeAspect="1"/>
          </p:cNvPicPr>
          <p:nvPr/>
        </p:nvPicPr>
        <p:blipFill>
          <a:blip r:embed="rId3"/>
          <a:stretch>
            <a:fillRect/>
          </a:stretch>
        </p:blipFill>
        <p:spPr>
          <a:xfrm>
            <a:off x="442258" y="1874233"/>
            <a:ext cx="6252550" cy="1161813"/>
          </a:xfrm>
          <a:prstGeom prst="rect">
            <a:avLst/>
          </a:prstGeom>
        </p:spPr>
      </p:pic>
    </p:spTree>
    <p:extLst>
      <p:ext uri="{BB962C8B-B14F-4D97-AF65-F5344CB8AC3E}">
        <p14:creationId xmlns:p14="http://schemas.microsoft.com/office/powerpoint/2010/main" val="5513734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Determine the requirements for each parameter</a:t>
            </a:r>
          </a:p>
          <a:p>
            <a:endParaRPr lang="en-US" sz="18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g) Check controlled parameters Min/Max (2/4)</a:t>
            </a:r>
            <a:endParaRPr lang="en-US" sz="2000" dirty="0">
              <a:solidFill>
                <a:srgbClr val="FF0000"/>
              </a:solidFill>
            </a:endParaRPr>
          </a:p>
        </p:txBody>
      </p:sp>
      <p:pic>
        <p:nvPicPr>
          <p:cNvPr id="3" name="Picture 2">
            <a:extLst>
              <a:ext uri="{FF2B5EF4-FFF2-40B4-BE49-F238E27FC236}">
                <a16:creationId xmlns:a16="http://schemas.microsoft.com/office/drawing/2014/main" id="{6432B4E9-59AB-4F5E-B499-9FC673B4CE7D}"/>
              </a:ext>
            </a:extLst>
          </p:cNvPr>
          <p:cNvPicPr>
            <a:picLocks noChangeAspect="1"/>
          </p:cNvPicPr>
          <p:nvPr/>
        </p:nvPicPr>
        <p:blipFill>
          <a:blip r:embed="rId3"/>
          <a:stretch>
            <a:fillRect/>
          </a:stretch>
        </p:blipFill>
        <p:spPr>
          <a:xfrm>
            <a:off x="613895" y="1463519"/>
            <a:ext cx="5199948" cy="2773799"/>
          </a:xfrm>
          <a:prstGeom prst="rect">
            <a:avLst/>
          </a:prstGeom>
        </p:spPr>
      </p:pic>
      <p:pic>
        <p:nvPicPr>
          <p:cNvPr id="7" name="Picture 6">
            <a:extLst>
              <a:ext uri="{FF2B5EF4-FFF2-40B4-BE49-F238E27FC236}">
                <a16:creationId xmlns:a16="http://schemas.microsoft.com/office/drawing/2014/main" id="{15E0D8B4-59A7-4C8D-A12C-7781828F3A40}"/>
              </a:ext>
            </a:extLst>
          </p:cNvPr>
          <p:cNvPicPr>
            <a:picLocks noChangeAspect="1"/>
          </p:cNvPicPr>
          <p:nvPr/>
        </p:nvPicPr>
        <p:blipFill>
          <a:blip r:embed="rId4"/>
          <a:stretch>
            <a:fillRect/>
          </a:stretch>
        </p:blipFill>
        <p:spPr>
          <a:xfrm>
            <a:off x="902077" y="5261731"/>
            <a:ext cx="4758059" cy="1212699"/>
          </a:xfrm>
          <a:prstGeom prst="rect">
            <a:avLst/>
          </a:prstGeom>
        </p:spPr>
      </p:pic>
      <p:pic>
        <p:nvPicPr>
          <p:cNvPr id="8" name="Picture 7">
            <a:extLst>
              <a:ext uri="{FF2B5EF4-FFF2-40B4-BE49-F238E27FC236}">
                <a16:creationId xmlns:a16="http://schemas.microsoft.com/office/drawing/2014/main" id="{65878596-FBC8-46EC-9A2C-3921FC0B8C28}"/>
              </a:ext>
            </a:extLst>
          </p:cNvPr>
          <p:cNvPicPr>
            <a:picLocks noChangeAspect="1"/>
          </p:cNvPicPr>
          <p:nvPr/>
        </p:nvPicPr>
        <p:blipFill>
          <a:blip r:embed="rId5"/>
          <a:stretch>
            <a:fillRect/>
          </a:stretch>
        </p:blipFill>
        <p:spPr>
          <a:xfrm>
            <a:off x="4171206" y="4063051"/>
            <a:ext cx="4667135" cy="1591393"/>
          </a:xfrm>
          <a:prstGeom prst="rect">
            <a:avLst/>
          </a:prstGeom>
        </p:spPr>
      </p:pic>
    </p:spTree>
    <p:extLst>
      <p:ext uri="{BB962C8B-B14F-4D97-AF65-F5344CB8AC3E}">
        <p14:creationId xmlns:p14="http://schemas.microsoft.com/office/powerpoint/2010/main" val="1249957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Adjust the offsets applied in section f) and check values Min / Max values in section g) if the core requirements are met</a:t>
            </a:r>
          </a:p>
          <a:p>
            <a:pPr lvl="1"/>
            <a:r>
              <a:rPr lang="en-US" sz="1000" dirty="0"/>
              <a:t>In Test Case 6.1.1.1 for example if all offset values were set to </a:t>
            </a:r>
            <a:r>
              <a:rPr lang="en-US" sz="1000" dirty="0" err="1"/>
              <a:t>0dB</a:t>
            </a:r>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endParaRPr lang="en-US" sz="1000" dirty="0"/>
          </a:p>
          <a:p>
            <a:pPr lvl="1"/>
            <a:r>
              <a:rPr lang="en-US" sz="1000" dirty="0"/>
              <a:t>The minimum </a:t>
            </a:r>
            <a:r>
              <a:rPr lang="en-US" sz="1000" dirty="0" err="1"/>
              <a:t>RSRP</a:t>
            </a:r>
            <a:r>
              <a:rPr lang="en-US" sz="1000" dirty="0"/>
              <a:t> difference between Cell 1 and Cell 2 is not big enough to meet the “</a:t>
            </a:r>
            <a:r>
              <a:rPr lang="en-US" sz="1000" dirty="0" err="1"/>
              <a:t>3dB</a:t>
            </a:r>
            <a:r>
              <a:rPr lang="en-US" sz="1000" dirty="0"/>
              <a:t> better ranked” requirement, and a good UE could fail the Test Case </a:t>
            </a:r>
          </a:p>
          <a:p>
            <a:pPr lvl="1"/>
            <a:endParaRPr lang="en-US" sz="10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US" sz="2400" b="1" dirty="0"/>
              <a:t>Section g) Check controlled parameters Min/Max (3/4)</a:t>
            </a:r>
            <a:endParaRPr lang="en-US" sz="2000" dirty="0">
              <a:solidFill>
                <a:srgbClr val="FF0000"/>
              </a:solidFill>
            </a:endParaRPr>
          </a:p>
        </p:txBody>
      </p:sp>
      <p:pic>
        <p:nvPicPr>
          <p:cNvPr id="2" name="Picture 1">
            <a:extLst>
              <a:ext uri="{FF2B5EF4-FFF2-40B4-BE49-F238E27FC236}">
                <a16:creationId xmlns:a16="http://schemas.microsoft.com/office/drawing/2014/main" id="{D716312B-8870-42C3-AF38-74D261BED5B7}"/>
              </a:ext>
            </a:extLst>
          </p:cNvPr>
          <p:cNvPicPr>
            <a:picLocks noChangeAspect="1"/>
          </p:cNvPicPr>
          <p:nvPr/>
        </p:nvPicPr>
        <p:blipFill>
          <a:blip r:embed="rId3"/>
          <a:stretch>
            <a:fillRect/>
          </a:stretch>
        </p:blipFill>
        <p:spPr>
          <a:xfrm>
            <a:off x="675341" y="1918713"/>
            <a:ext cx="7016377" cy="3326638"/>
          </a:xfrm>
          <a:prstGeom prst="rect">
            <a:avLst/>
          </a:prstGeom>
        </p:spPr>
      </p:pic>
    </p:spTree>
    <p:extLst>
      <p:ext uri="{BB962C8B-B14F-4D97-AF65-F5344CB8AC3E}">
        <p14:creationId xmlns:p14="http://schemas.microsoft.com/office/powerpoint/2010/main" val="3322415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Sometimes the amount of offset can be calculated from the uncertainty</a:t>
            </a:r>
          </a:p>
          <a:p>
            <a:pPr lvl="1"/>
            <a:r>
              <a:rPr lang="en-US" sz="1400" dirty="0"/>
              <a:t>For example, the offset is made equal to the (Cell 2 SS-</a:t>
            </a:r>
            <a:r>
              <a:rPr lang="en-US" sz="1400" dirty="0" err="1"/>
              <a:t>RSRP</a:t>
            </a:r>
            <a:r>
              <a:rPr lang="en-US" sz="1400" dirty="0"/>
              <a:t> – Cell 1 SS-</a:t>
            </a:r>
            <a:r>
              <a:rPr lang="en-US" sz="1400" dirty="0" err="1"/>
              <a:t>RSRP</a:t>
            </a:r>
            <a:r>
              <a:rPr lang="en-US" sz="1400" dirty="0"/>
              <a:t>) uncertainty:</a:t>
            </a:r>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US" sz="2400" b="1" dirty="0"/>
              <a:t>Section g) Check controlled parameters Min/Max (4/4)</a:t>
            </a:r>
            <a:endParaRPr lang="en-US" sz="2000" dirty="0">
              <a:solidFill>
                <a:srgbClr val="FF0000"/>
              </a:solidFill>
            </a:endParaRPr>
          </a:p>
        </p:txBody>
      </p:sp>
      <p:pic>
        <p:nvPicPr>
          <p:cNvPr id="2" name="Picture 1">
            <a:extLst>
              <a:ext uri="{FF2B5EF4-FFF2-40B4-BE49-F238E27FC236}">
                <a16:creationId xmlns:a16="http://schemas.microsoft.com/office/drawing/2014/main" id="{BD05FB7E-CCB0-4A93-B5BF-CD9DF395FC03}"/>
              </a:ext>
            </a:extLst>
          </p:cNvPr>
          <p:cNvPicPr>
            <a:picLocks noChangeAspect="1"/>
          </p:cNvPicPr>
          <p:nvPr/>
        </p:nvPicPr>
        <p:blipFill>
          <a:blip r:embed="rId3"/>
          <a:stretch>
            <a:fillRect/>
          </a:stretch>
        </p:blipFill>
        <p:spPr>
          <a:xfrm>
            <a:off x="868687" y="1757583"/>
            <a:ext cx="7536173" cy="1671417"/>
          </a:xfrm>
          <a:prstGeom prst="rect">
            <a:avLst/>
          </a:prstGeom>
        </p:spPr>
      </p:pic>
    </p:spTree>
    <p:extLst>
      <p:ext uri="{BB962C8B-B14F-4D97-AF65-F5344CB8AC3E}">
        <p14:creationId xmlns:p14="http://schemas.microsoft.com/office/powerpoint/2010/main" val="3565496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The analysis always includes text document</a:t>
            </a:r>
          </a:p>
          <a:p>
            <a:pPr lvl="1"/>
            <a:r>
              <a:rPr lang="en-US" sz="1600" dirty="0"/>
              <a:t>.doc file with written explanation of the analysis process</a:t>
            </a:r>
          </a:p>
          <a:p>
            <a:r>
              <a:rPr lang="en-US" sz="1800" dirty="0"/>
              <a:t>In most cases it contains also accompanying spreadsheet</a:t>
            </a:r>
          </a:p>
          <a:p>
            <a:pPr lvl="1"/>
            <a:r>
              <a:rPr lang="en-US" sz="1600" dirty="0"/>
              <a:t>.</a:t>
            </a:r>
            <a:r>
              <a:rPr lang="en-US" sz="1600" dirty="0" err="1"/>
              <a:t>xls</a:t>
            </a:r>
            <a:r>
              <a:rPr lang="en-US" sz="1600" dirty="0"/>
              <a:t> file with all necessary calculations</a:t>
            </a:r>
          </a:p>
          <a:p>
            <a:pPr lvl="1"/>
            <a:r>
              <a:rPr lang="en-US" sz="1600" dirty="0"/>
              <a:t>One document can contain more than one sheet if necessary – for sub-test with different values</a:t>
            </a:r>
          </a:p>
          <a:p>
            <a:pPr lvl="1"/>
            <a:r>
              <a:rPr lang="en-US" sz="1600" dirty="0"/>
              <a:t>Each calculation sheet is divided into sections a) – g) matching corresponding sections in .doc for easier reading</a:t>
            </a:r>
          </a:p>
          <a:p>
            <a:r>
              <a:rPr lang="en-US" sz="1800" dirty="0"/>
              <a:t>…And sometimes graphs</a:t>
            </a:r>
          </a:p>
          <a:p>
            <a:pPr lvl="1"/>
            <a:r>
              <a:rPr lang="en-US" sz="1600" dirty="0"/>
              <a:t>.</a:t>
            </a:r>
            <a:r>
              <a:rPr lang="en-US" sz="1600" dirty="0" err="1"/>
              <a:t>vsd</a:t>
            </a:r>
            <a:r>
              <a:rPr lang="en-US" sz="1600" dirty="0"/>
              <a:t> file, only when necessary</a:t>
            </a:r>
          </a:p>
          <a:p>
            <a:r>
              <a:rPr lang="en-US" sz="1800" dirty="0"/>
              <a:t>The above 1-3 files are zipped together and form the TT analysis </a:t>
            </a:r>
          </a:p>
          <a:p>
            <a:pPr lvl="1"/>
            <a:r>
              <a:rPr lang="en-US" sz="1600" dirty="0"/>
              <a:t>Zip file naming example: 38.533 6.1.1.1 </a:t>
            </a:r>
            <a:r>
              <a:rPr lang="en-US" sz="1600" dirty="0" err="1"/>
              <a:t>TT.zip</a:t>
            </a:r>
            <a:endParaRPr lang="en-US" sz="1600" dirty="0"/>
          </a:p>
          <a:p>
            <a:pPr marL="341313" indent="-342900"/>
            <a:r>
              <a:rPr lang="en-US" sz="1800" dirty="0"/>
              <a:t>TT analysis in form of a zip file is then attached to a CR to 38.903</a:t>
            </a:r>
          </a:p>
          <a:p>
            <a:pPr marL="698500" lvl="1" indent="-342900"/>
            <a:r>
              <a:rPr lang="en-US" sz="1600" dirty="0"/>
              <a:t>Using following text in CR body </a:t>
            </a:r>
          </a:p>
          <a:p>
            <a:pPr marL="1057275" lvl="2" indent="-342900"/>
            <a:r>
              <a:rPr lang="en-US" sz="1600" dirty="0"/>
              <a:t>” Add the following attached .zip file to TR 38.903 Annex A:</a:t>
            </a:r>
          </a:p>
          <a:p>
            <a:pPr marL="1057275" lvl="2" indent="-342900"/>
            <a:r>
              <a:rPr lang="en-US" sz="1600" dirty="0"/>
              <a:t>“38.533 6.1.1.1 </a:t>
            </a:r>
            <a:r>
              <a:rPr lang="en-US" sz="1600" dirty="0" err="1"/>
              <a:t>TT.zip</a:t>
            </a:r>
            <a:r>
              <a:rPr lang="en-US" sz="1600" dirty="0"/>
              <a:t>”</a:t>
            </a:r>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err="1"/>
              <a:t>OVERview</a:t>
            </a:r>
            <a:r>
              <a:rPr lang="en-US" sz="2400" b="1" dirty="0"/>
              <a:t> (1/2)</a:t>
            </a:r>
            <a:endParaRPr lang="en-US" sz="2800" dirty="0">
              <a:solidFill>
                <a:srgbClr val="FF0000"/>
              </a:solidFill>
            </a:endParaRPr>
          </a:p>
        </p:txBody>
      </p:sp>
    </p:spTree>
    <p:extLst>
      <p:ext uri="{BB962C8B-B14F-4D97-AF65-F5344CB8AC3E}">
        <p14:creationId xmlns:p14="http://schemas.microsoft.com/office/powerpoint/2010/main" val="191273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When the solution has been found it is summarized here in section e)</a:t>
            </a:r>
          </a:p>
          <a:p>
            <a:endParaRPr lang="en-US" sz="1800" dirty="0"/>
          </a:p>
          <a:p>
            <a:endParaRPr lang="en-US" sz="1800" dirty="0"/>
          </a:p>
          <a:p>
            <a:endParaRPr lang="en-US" sz="1800" dirty="0"/>
          </a:p>
          <a:p>
            <a:endParaRPr lang="en-US" sz="1800" dirty="0"/>
          </a:p>
          <a:p>
            <a:r>
              <a:rPr lang="en-US" sz="1800" dirty="0"/>
              <a:t>The solution is often found by trial and error, sometimes after many iterations</a:t>
            </a:r>
          </a:p>
          <a:p>
            <a:r>
              <a:rPr lang="en-US" sz="1800" dirty="0"/>
              <a:t>The aim is to use the smallest offset needed to meet all requirements</a:t>
            </a:r>
            <a:endParaRPr lang="en-US" sz="10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Back to Section e) determine parameters to offset</a:t>
            </a:r>
            <a:endParaRPr lang="en-US" sz="2000" dirty="0">
              <a:solidFill>
                <a:srgbClr val="FF0000"/>
              </a:solidFill>
            </a:endParaRPr>
          </a:p>
        </p:txBody>
      </p:sp>
      <p:pic>
        <p:nvPicPr>
          <p:cNvPr id="2" name="Picture 1">
            <a:extLst>
              <a:ext uri="{FF2B5EF4-FFF2-40B4-BE49-F238E27FC236}">
                <a16:creationId xmlns:a16="http://schemas.microsoft.com/office/drawing/2014/main" id="{6AD4E8D0-5A1C-4941-90AF-E8F0D7A171EC}"/>
              </a:ext>
            </a:extLst>
          </p:cNvPr>
          <p:cNvPicPr>
            <a:picLocks noChangeAspect="1"/>
          </p:cNvPicPr>
          <p:nvPr/>
        </p:nvPicPr>
        <p:blipFill>
          <a:blip r:embed="rId3"/>
          <a:stretch>
            <a:fillRect/>
          </a:stretch>
        </p:blipFill>
        <p:spPr>
          <a:xfrm>
            <a:off x="396875" y="1680535"/>
            <a:ext cx="6192114" cy="600159"/>
          </a:xfrm>
          <a:prstGeom prst="rect">
            <a:avLst/>
          </a:prstGeom>
        </p:spPr>
      </p:pic>
    </p:spTree>
    <p:extLst>
      <p:ext uri="{BB962C8B-B14F-4D97-AF65-F5344CB8AC3E}">
        <p14:creationId xmlns:p14="http://schemas.microsoft.com/office/powerpoint/2010/main" val="1478113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Content of the word document </a:t>
            </a:r>
          </a:p>
          <a:p>
            <a:pPr lvl="1"/>
            <a:r>
              <a:rPr lang="en-US" sz="1400" dirty="0"/>
              <a:t>Includes an extract of the Test Case copied from TS 38.133 Annex A</a:t>
            </a:r>
          </a:p>
          <a:p>
            <a:pPr lvl="1"/>
            <a:r>
              <a:rPr lang="en-US" sz="1400" dirty="0"/>
              <a:t>Includes explanation of the uncertainty values</a:t>
            </a:r>
          </a:p>
          <a:p>
            <a:pPr lvl="1"/>
            <a:r>
              <a:rPr lang="en-US" sz="1400" dirty="0"/>
              <a:t>Includes relevant Core requirement and side condition extracts from TS 38.133 and/or other specs when necessary</a:t>
            </a:r>
          </a:p>
          <a:p>
            <a:pPr lvl="1"/>
            <a:r>
              <a:rPr lang="en-US" sz="1400" dirty="0"/>
              <a:t>Often includes additional diagrams to explain the reasoning</a:t>
            </a:r>
          </a:p>
          <a:p>
            <a:pPr lvl="1"/>
            <a:r>
              <a:rPr lang="en-US" sz="1400" dirty="0"/>
              <a:t>Often includes information about differences/similarities across the sub-test cases covered by the analysis</a:t>
            </a:r>
          </a:p>
          <a:p>
            <a:pPr lvl="1"/>
            <a:r>
              <a:rPr lang="en-US" sz="1400" dirty="0"/>
              <a:t>Often includes information about differences/similarities across the other test cases covered by the analysis</a:t>
            </a:r>
            <a:endParaRPr lang="en-US" sz="18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The </a:t>
            </a:r>
            <a:r>
              <a:rPr lang="en-US" sz="2400" b="1" dirty="0" err="1"/>
              <a:t>analisys.doc</a:t>
            </a:r>
            <a:endParaRPr lang="en-US" sz="2400" b="1" dirty="0"/>
          </a:p>
        </p:txBody>
      </p:sp>
    </p:spTree>
    <p:extLst>
      <p:ext uri="{BB962C8B-B14F-4D97-AF65-F5344CB8AC3E}">
        <p14:creationId xmlns:p14="http://schemas.microsoft.com/office/powerpoint/2010/main" val="29648501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Test Tolerance calculated in TT analysis must match what can be found 38.533 in Annex F</a:t>
            </a:r>
          </a:p>
          <a:p>
            <a:endParaRPr lang="en-US" sz="1800" dirty="0"/>
          </a:p>
          <a:p>
            <a:endParaRPr lang="en-US" sz="1800" dirty="0"/>
          </a:p>
          <a:p>
            <a:endParaRPr lang="en-US" sz="1800" dirty="0"/>
          </a:p>
          <a:p>
            <a:endParaRPr lang="en-US" sz="1800" dirty="0"/>
          </a:p>
          <a:p>
            <a:endParaRPr lang="en-US" sz="1800" dirty="0"/>
          </a:p>
          <a:p>
            <a:endParaRPr lang="en-US" sz="1800" dirty="0"/>
          </a:p>
          <a:p>
            <a:r>
              <a:rPr lang="en-US" sz="1800" dirty="0"/>
              <a:t>… and in the test case</a:t>
            </a:r>
          </a:p>
          <a:p>
            <a:endParaRPr lang="en-US" sz="18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US" sz="2400" b="1" dirty="0"/>
              <a:t>Test tolerance values 38.533</a:t>
            </a:r>
            <a:endParaRPr lang="en-US" sz="2000" dirty="0">
              <a:solidFill>
                <a:srgbClr val="FF0000"/>
              </a:solidFill>
            </a:endParaRPr>
          </a:p>
        </p:txBody>
      </p:sp>
      <p:pic>
        <p:nvPicPr>
          <p:cNvPr id="4" name="Picture 3">
            <a:extLst>
              <a:ext uri="{FF2B5EF4-FFF2-40B4-BE49-F238E27FC236}">
                <a16:creationId xmlns:a16="http://schemas.microsoft.com/office/drawing/2014/main" id="{E1677098-C3F1-4236-84D2-91918D64B581}"/>
              </a:ext>
            </a:extLst>
          </p:cNvPr>
          <p:cNvPicPr>
            <a:picLocks noChangeAspect="1"/>
          </p:cNvPicPr>
          <p:nvPr/>
        </p:nvPicPr>
        <p:blipFill>
          <a:blip r:embed="rId3"/>
          <a:stretch>
            <a:fillRect/>
          </a:stretch>
        </p:blipFill>
        <p:spPr>
          <a:xfrm>
            <a:off x="77695" y="1741441"/>
            <a:ext cx="5384800" cy="1987569"/>
          </a:xfrm>
          <a:prstGeom prst="rect">
            <a:avLst/>
          </a:prstGeom>
        </p:spPr>
      </p:pic>
      <p:pic>
        <p:nvPicPr>
          <p:cNvPr id="7" name="Picture 6">
            <a:extLst>
              <a:ext uri="{FF2B5EF4-FFF2-40B4-BE49-F238E27FC236}">
                <a16:creationId xmlns:a16="http://schemas.microsoft.com/office/drawing/2014/main" id="{6546D950-C588-4455-A964-E67E3166D417}"/>
              </a:ext>
            </a:extLst>
          </p:cNvPr>
          <p:cNvPicPr>
            <a:picLocks noChangeAspect="1"/>
          </p:cNvPicPr>
          <p:nvPr/>
        </p:nvPicPr>
        <p:blipFill>
          <a:blip r:embed="rId4"/>
          <a:stretch>
            <a:fillRect/>
          </a:stretch>
        </p:blipFill>
        <p:spPr>
          <a:xfrm>
            <a:off x="3143673" y="3797627"/>
            <a:ext cx="5261187" cy="2662937"/>
          </a:xfrm>
          <a:prstGeom prst="rect">
            <a:avLst/>
          </a:prstGeom>
        </p:spPr>
      </p:pic>
    </p:spTree>
    <p:extLst>
      <p:ext uri="{BB962C8B-B14F-4D97-AF65-F5344CB8AC3E}">
        <p14:creationId xmlns:p14="http://schemas.microsoft.com/office/powerpoint/2010/main" val="1333607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Test cases sharing one TT analysis are added one group into 38.903 Clause 8	Grouping of test cases defined in TS 38.533</a:t>
            </a:r>
          </a:p>
          <a:p>
            <a:endParaRPr lang="en-US" sz="1800" dirty="0"/>
          </a:p>
          <a:p>
            <a:endParaRPr lang="en-US" sz="1800" dirty="0"/>
          </a:p>
          <a:p>
            <a:endParaRPr lang="en-US" sz="1800" dirty="0"/>
          </a:p>
          <a:p>
            <a:endParaRPr lang="en-US" sz="1800" dirty="0"/>
          </a:p>
          <a:p>
            <a:endParaRPr lang="en-US" sz="1800" dirty="0"/>
          </a:p>
          <a:p>
            <a:r>
              <a:rPr lang="en-US" sz="1800" dirty="0" err="1"/>
              <a:t>v2</a:t>
            </a:r>
            <a:r>
              <a:rPr lang="en-US" sz="1800" dirty="0"/>
              <a:t> in the zip file name means that this is already second version of the analysis</a:t>
            </a:r>
          </a:p>
          <a:p>
            <a:pPr lvl="1"/>
            <a:r>
              <a:rPr lang="en-US" sz="1400" dirty="0"/>
              <a:t>Every time TT analysis is for any reason updated, “v” is incremented</a:t>
            </a:r>
          </a:p>
          <a:p>
            <a:pPr lvl="1"/>
            <a:r>
              <a:rPr lang="en-US" sz="1400" dirty="0"/>
              <a:t>versions in the zip file attached to 38.903 and the one in the grouping table need to match</a:t>
            </a:r>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US" sz="2400" b="1" dirty="0"/>
              <a:t>Test case grouping in 38.903</a:t>
            </a:r>
            <a:endParaRPr lang="en-US" sz="2000" dirty="0">
              <a:solidFill>
                <a:srgbClr val="FF0000"/>
              </a:solidFill>
            </a:endParaRPr>
          </a:p>
        </p:txBody>
      </p:sp>
      <p:pic>
        <p:nvPicPr>
          <p:cNvPr id="2" name="Picture 1">
            <a:extLst>
              <a:ext uri="{FF2B5EF4-FFF2-40B4-BE49-F238E27FC236}">
                <a16:creationId xmlns:a16="http://schemas.microsoft.com/office/drawing/2014/main" id="{D519DBCD-0661-4608-81CB-82EFB0C3A38B}"/>
              </a:ext>
            </a:extLst>
          </p:cNvPr>
          <p:cNvPicPr>
            <a:picLocks noChangeAspect="1"/>
          </p:cNvPicPr>
          <p:nvPr/>
        </p:nvPicPr>
        <p:blipFill>
          <a:blip r:embed="rId3"/>
          <a:stretch>
            <a:fillRect/>
          </a:stretch>
        </p:blipFill>
        <p:spPr>
          <a:xfrm>
            <a:off x="834621" y="1859126"/>
            <a:ext cx="4771308" cy="1111389"/>
          </a:xfrm>
          <a:prstGeom prst="rect">
            <a:avLst/>
          </a:prstGeom>
        </p:spPr>
      </p:pic>
    </p:spTree>
    <p:extLst>
      <p:ext uri="{BB962C8B-B14F-4D97-AF65-F5344CB8AC3E}">
        <p14:creationId xmlns:p14="http://schemas.microsoft.com/office/powerpoint/2010/main" val="239141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Content of this document</a:t>
            </a:r>
          </a:p>
          <a:p>
            <a:pPr lvl="1"/>
            <a:r>
              <a:rPr lang="en-US" sz="1600" dirty="0"/>
              <a:t>Why do we need an analysis</a:t>
            </a:r>
          </a:p>
          <a:p>
            <a:pPr lvl="1"/>
            <a:r>
              <a:rPr lang="en-US" sz="1600" dirty="0"/>
              <a:t>Review of the analysis for a simple intra-frequency re-selection test case 6.1.1.1 </a:t>
            </a:r>
          </a:p>
          <a:p>
            <a:pPr lvl="1"/>
            <a:r>
              <a:rPr lang="en-US" sz="1600" dirty="0"/>
              <a:t>High level summary of the analysis .doc</a:t>
            </a:r>
          </a:p>
          <a:p>
            <a:pPr lvl="1"/>
            <a:r>
              <a:rPr lang="en-US" sz="1600" dirty="0"/>
              <a:t>Test Tolerances in 38.533</a:t>
            </a:r>
          </a:p>
          <a:p>
            <a:pPr lvl="1"/>
            <a:r>
              <a:rPr lang="en-US" sz="1600" dirty="0"/>
              <a:t>Test Case Grouping in 38.903</a:t>
            </a:r>
          </a:p>
          <a:p>
            <a:r>
              <a:rPr lang="en-US" sz="1800" dirty="0"/>
              <a:t>The document focus is on .</a:t>
            </a:r>
            <a:r>
              <a:rPr lang="en-US" sz="1800" dirty="0" err="1"/>
              <a:t>xls</a:t>
            </a:r>
            <a:r>
              <a:rPr lang="en-US" sz="1800" dirty="0"/>
              <a:t> file</a:t>
            </a:r>
          </a:p>
          <a:p>
            <a:r>
              <a:rPr lang="en-US" sz="1800" dirty="0"/>
              <a:t>This document covers technical aspects of TT review</a:t>
            </a:r>
          </a:p>
          <a:p>
            <a:pPr lvl="1"/>
            <a:r>
              <a:rPr lang="en-US" sz="1400" dirty="0" err="1"/>
              <a:t>FR1</a:t>
            </a:r>
            <a:r>
              <a:rPr lang="en-US" sz="1400" dirty="0"/>
              <a:t> Test Tolerance review process is covered in </a:t>
            </a:r>
            <a:r>
              <a:rPr lang="en-US" sz="1400" dirty="0">
                <a:hlinkClick r:id="rId2"/>
              </a:rPr>
              <a:t>R5-192615</a:t>
            </a:r>
            <a:endParaRPr lang="en-US" sz="14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err="1"/>
              <a:t>OVERview</a:t>
            </a:r>
            <a:r>
              <a:rPr lang="en-US" sz="1800" b="1" dirty="0"/>
              <a:t> (2/2)</a:t>
            </a:r>
            <a:endParaRPr lang="en-US" sz="2000" dirty="0">
              <a:solidFill>
                <a:srgbClr val="FF0000"/>
              </a:solidFill>
            </a:endParaRPr>
          </a:p>
        </p:txBody>
      </p:sp>
    </p:spTree>
    <p:extLst>
      <p:ext uri="{BB962C8B-B14F-4D97-AF65-F5344CB8AC3E}">
        <p14:creationId xmlns:p14="http://schemas.microsoft.com/office/powerpoint/2010/main" val="116735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400" dirty="0"/>
              <a:t>A few parameters are required to define a Test Case (in 38.133 Annex A)</a:t>
            </a:r>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r>
              <a:rPr lang="en-US" sz="1400" dirty="0"/>
              <a:t>These parameters go directly to section a) of the analysis .</a:t>
            </a:r>
            <a:r>
              <a:rPr lang="en-US" sz="1400" dirty="0" err="1"/>
              <a:t>xls</a:t>
            </a:r>
            <a:endParaRPr lang="en-US" sz="1400" dirty="0"/>
          </a:p>
          <a:p>
            <a:endParaRPr lang="en-US" sz="1400" dirty="0"/>
          </a:p>
          <a:p>
            <a:endParaRPr lang="en-US" sz="1400" dirty="0"/>
          </a:p>
          <a:p>
            <a:endParaRPr lang="en-US" sz="1400" dirty="0"/>
          </a:p>
          <a:p>
            <a:endParaRPr lang="en-US" sz="1400" dirty="0"/>
          </a:p>
          <a:p>
            <a:r>
              <a:rPr lang="en-US" sz="1400" dirty="0"/>
              <a:t>Some parameters such as Subcarrier spacing, and channel bandwidth are also displayed as later are used during calculations. Those are not considered as “settable” parameters and are filled with thin diagonal pattern to mark this.</a:t>
            </a:r>
          </a:p>
          <a:p>
            <a:endParaRPr lang="en-US" sz="14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GB" sz="2400" b="1" dirty="0"/>
              <a:t>Section a) Original specified key parameters </a:t>
            </a:r>
            <a:endParaRPr lang="en-US" sz="1800" b="1" dirty="0"/>
          </a:p>
        </p:txBody>
      </p:sp>
      <p:pic>
        <p:nvPicPr>
          <p:cNvPr id="3" name="Picture 2">
            <a:extLst>
              <a:ext uri="{FF2B5EF4-FFF2-40B4-BE49-F238E27FC236}">
                <a16:creationId xmlns:a16="http://schemas.microsoft.com/office/drawing/2014/main" id="{3BF3CA0F-6329-4890-B24F-59F9C4664C27}"/>
              </a:ext>
            </a:extLst>
          </p:cNvPr>
          <p:cNvPicPr>
            <a:picLocks noChangeAspect="1"/>
          </p:cNvPicPr>
          <p:nvPr/>
        </p:nvPicPr>
        <p:blipFill>
          <a:blip r:embed="rId3"/>
          <a:stretch>
            <a:fillRect/>
          </a:stretch>
        </p:blipFill>
        <p:spPr>
          <a:xfrm>
            <a:off x="771954" y="3924810"/>
            <a:ext cx="5115434" cy="942158"/>
          </a:xfrm>
          <a:prstGeom prst="rect">
            <a:avLst/>
          </a:prstGeom>
        </p:spPr>
      </p:pic>
      <p:pic>
        <p:nvPicPr>
          <p:cNvPr id="4" name="Picture 3">
            <a:extLst>
              <a:ext uri="{FF2B5EF4-FFF2-40B4-BE49-F238E27FC236}">
                <a16:creationId xmlns:a16="http://schemas.microsoft.com/office/drawing/2014/main" id="{EC6DE2AA-92BD-4083-9727-A9C20560D82B}"/>
              </a:ext>
            </a:extLst>
          </p:cNvPr>
          <p:cNvPicPr>
            <a:picLocks noChangeAspect="1"/>
          </p:cNvPicPr>
          <p:nvPr/>
        </p:nvPicPr>
        <p:blipFill>
          <a:blip r:embed="rId4"/>
          <a:stretch>
            <a:fillRect/>
          </a:stretch>
        </p:blipFill>
        <p:spPr>
          <a:xfrm>
            <a:off x="884903" y="1409875"/>
            <a:ext cx="3687098" cy="2019126"/>
          </a:xfrm>
          <a:prstGeom prst="rect">
            <a:avLst/>
          </a:prstGeom>
        </p:spPr>
      </p:pic>
    </p:spTree>
    <p:extLst>
      <p:ext uri="{BB962C8B-B14F-4D97-AF65-F5344CB8AC3E}">
        <p14:creationId xmlns:p14="http://schemas.microsoft.com/office/powerpoint/2010/main" val="2725754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Other parameters are derived in section b) of the spreadsheet</a:t>
            </a:r>
          </a:p>
          <a:p>
            <a:endParaRPr lang="en-US" sz="1800" dirty="0"/>
          </a:p>
          <a:p>
            <a:endParaRPr lang="en-US" sz="1800" dirty="0"/>
          </a:p>
          <a:p>
            <a:endParaRPr lang="en-US" sz="1800" dirty="0"/>
          </a:p>
          <a:p>
            <a:r>
              <a:rPr lang="en-US" sz="1800" dirty="0"/>
              <a:t>To check if they have been correctly calculated by </a:t>
            </a:r>
            <a:r>
              <a:rPr lang="en-US" sz="1800" dirty="0" err="1"/>
              <a:t>RAN4</a:t>
            </a:r>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r>
              <a:rPr lang="en-US" sz="1800" dirty="0"/>
              <a:t>Some additional parameters needed for the analysis are also derived</a:t>
            </a:r>
          </a:p>
          <a:p>
            <a:endParaRPr lang="en-US" sz="18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GB" sz="2400" b="1" dirty="0"/>
              <a:t>Section B) Derived parameters (1/3)</a:t>
            </a:r>
            <a:endParaRPr lang="en-US" sz="1800" b="1" dirty="0"/>
          </a:p>
        </p:txBody>
      </p:sp>
      <p:pic>
        <p:nvPicPr>
          <p:cNvPr id="2" name="Picture 1">
            <a:extLst>
              <a:ext uri="{FF2B5EF4-FFF2-40B4-BE49-F238E27FC236}">
                <a16:creationId xmlns:a16="http://schemas.microsoft.com/office/drawing/2014/main" id="{3A154CAF-587B-4BEF-B07E-A1F50A9881EC}"/>
              </a:ext>
            </a:extLst>
          </p:cNvPr>
          <p:cNvPicPr>
            <a:picLocks noChangeAspect="1"/>
          </p:cNvPicPr>
          <p:nvPr/>
        </p:nvPicPr>
        <p:blipFill>
          <a:blip r:embed="rId3"/>
          <a:stretch>
            <a:fillRect/>
          </a:stretch>
        </p:blipFill>
        <p:spPr>
          <a:xfrm>
            <a:off x="509020" y="1506643"/>
            <a:ext cx="7030355" cy="733530"/>
          </a:xfrm>
          <a:prstGeom prst="rect">
            <a:avLst/>
          </a:prstGeom>
        </p:spPr>
      </p:pic>
      <p:pic>
        <p:nvPicPr>
          <p:cNvPr id="3" name="Picture 2">
            <a:extLst>
              <a:ext uri="{FF2B5EF4-FFF2-40B4-BE49-F238E27FC236}">
                <a16:creationId xmlns:a16="http://schemas.microsoft.com/office/drawing/2014/main" id="{1EA3C8E4-AD64-45E2-BC7D-757FCB9D6CA2}"/>
              </a:ext>
            </a:extLst>
          </p:cNvPr>
          <p:cNvPicPr>
            <a:picLocks noChangeAspect="1"/>
          </p:cNvPicPr>
          <p:nvPr/>
        </p:nvPicPr>
        <p:blipFill>
          <a:blip r:embed="rId4"/>
          <a:stretch>
            <a:fillRect/>
          </a:stretch>
        </p:blipFill>
        <p:spPr>
          <a:xfrm>
            <a:off x="509020" y="2691304"/>
            <a:ext cx="4780693" cy="2667339"/>
          </a:xfrm>
          <a:prstGeom prst="rect">
            <a:avLst/>
          </a:prstGeom>
        </p:spPr>
      </p:pic>
    </p:spTree>
    <p:extLst>
      <p:ext uri="{BB962C8B-B14F-4D97-AF65-F5344CB8AC3E}">
        <p14:creationId xmlns:p14="http://schemas.microsoft.com/office/powerpoint/2010/main" val="1351595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Example of derivation for absolute linear power:</a:t>
            </a:r>
          </a:p>
          <a:p>
            <a:endParaRPr lang="en-US" sz="1800" dirty="0"/>
          </a:p>
          <a:p>
            <a:endParaRPr lang="en-US" sz="1800" dirty="0"/>
          </a:p>
          <a:p>
            <a:endParaRPr lang="en-US" sz="1800" dirty="0"/>
          </a:p>
          <a:p>
            <a:endParaRPr lang="en-US" sz="1800" dirty="0"/>
          </a:p>
          <a:p>
            <a:endParaRPr lang="en-US" sz="1800" dirty="0"/>
          </a:p>
          <a:p>
            <a:endParaRPr lang="en-US" sz="1800" dirty="0"/>
          </a:p>
          <a:p>
            <a:r>
              <a:rPr lang="en-US" sz="1800" dirty="0"/>
              <a:t>Example of derivation for Es/</a:t>
            </a:r>
            <a:r>
              <a:rPr lang="en-US" sz="1800" dirty="0" err="1"/>
              <a:t>Iot</a:t>
            </a:r>
            <a:r>
              <a:rPr lang="en-US" sz="1800" dirty="0"/>
              <a:t>:</a:t>
            </a:r>
          </a:p>
          <a:p>
            <a:endParaRPr lang="en-US" sz="1800" dirty="0"/>
          </a:p>
          <a:p>
            <a:pPr lvl="1"/>
            <a:endParaRPr lang="en-US" sz="14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GB" sz="2400" b="1" dirty="0"/>
              <a:t>Section B) Derived parameters (2/3) </a:t>
            </a:r>
            <a:endParaRPr lang="en-US" sz="1800" b="1" dirty="0"/>
          </a:p>
        </p:txBody>
      </p:sp>
      <p:pic>
        <p:nvPicPr>
          <p:cNvPr id="2" name="Picture 1">
            <a:extLst>
              <a:ext uri="{FF2B5EF4-FFF2-40B4-BE49-F238E27FC236}">
                <a16:creationId xmlns:a16="http://schemas.microsoft.com/office/drawing/2014/main" id="{7049E6F3-1A12-47AB-812B-173062343234}"/>
              </a:ext>
            </a:extLst>
          </p:cNvPr>
          <p:cNvPicPr>
            <a:picLocks noChangeAspect="1"/>
          </p:cNvPicPr>
          <p:nvPr/>
        </p:nvPicPr>
        <p:blipFill>
          <a:blip r:embed="rId3"/>
          <a:stretch>
            <a:fillRect/>
          </a:stretch>
        </p:blipFill>
        <p:spPr>
          <a:xfrm>
            <a:off x="657375" y="1382409"/>
            <a:ext cx="4386573" cy="1797364"/>
          </a:xfrm>
          <a:prstGeom prst="rect">
            <a:avLst/>
          </a:prstGeom>
        </p:spPr>
      </p:pic>
      <p:pic>
        <p:nvPicPr>
          <p:cNvPr id="3" name="Picture 2">
            <a:extLst>
              <a:ext uri="{FF2B5EF4-FFF2-40B4-BE49-F238E27FC236}">
                <a16:creationId xmlns:a16="http://schemas.microsoft.com/office/drawing/2014/main" id="{D1FCE78F-7D73-4272-9FAA-3B73C2BF9D20}"/>
              </a:ext>
            </a:extLst>
          </p:cNvPr>
          <p:cNvPicPr>
            <a:picLocks noChangeAspect="1"/>
          </p:cNvPicPr>
          <p:nvPr/>
        </p:nvPicPr>
        <p:blipFill>
          <a:blip r:embed="rId4"/>
          <a:stretch>
            <a:fillRect/>
          </a:stretch>
        </p:blipFill>
        <p:spPr>
          <a:xfrm>
            <a:off x="657375" y="3774228"/>
            <a:ext cx="4675553" cy="1844888"/>
          </a:xfrm>
          <a:prstGeom prst="rect">
            <a:avLst/>
          </a:prstGeom>
        </p:spPr>
      </p:pic>
    </p:spTree>
    <p:extLst>
      <p:ext uri="{BB962C8B-B14F-4D97-AF65-F5344CB8AC3E}">
        <p14:creationId xmlns:p14="http://schemas.microsoft.com/office/powerpoint/2010/main" val="1092482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Why do we need to derive parameters?</a:t>
            </a:r>
          </a:p>
          <a:p>
            <a:pPr lvl="1"/>
            <a:r>
              <a:rPr lang="en-US" sz="1400" dirty="0"/>
              <a:t>Absolute power in linear units is needed to calculate Es/</a:t>
            </a:r>
            <a:r>
              <a:rPr lang="en-US" sz="1400" dirty="0" err="1"/>
              <a:t>Iot</a:t>
            </a:r>
            <a:r>
              <a:rPr lang="en-US" sz="1400" dirty="0"/>
              <a:t> and to calculate sensitivity factors in the spreadsheet section d)</a:t>
            </a:r>
          </a:p>
          <a:p>
            <a:pPr lvl="1"/>
            <a:r>
              <a:rPr lang="en-US" sz="1400" dirty="0"/>
              <a:t>Some parameters need to stay within side conditions defined in 38.133</a:t>
            </a:r>
          </a:p>
          <a:p>
            <a:pPr lvl="1"/>
            <a:r>
              <a:rPr lang="en-US" sz="1400" dirty="0"/>
              <a:t>Some core requirement apply to the parameters which are not given directly in the test case. For example, in re-selection test cases, we need to derive SS-</a:t>
            </a:r>
            <a:r>
              <a:rPr lang="en-US" sz="1400" dirty="0" err="1"/>
              <a:t>RSRP</a:t>
            </a:r>
            <a:r>
              <a:rPr lang="en-US" sz="1400" dirty="0"/>
              <a:t> difference between cells to check if it fulfils the “better ranked” condition specified in 38.133 clause 4.2.2.3.</a:t>
            </a:r>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GB" sz="2400" b="1" dirty="0"/>
              <a:t>Section b) Derived parameters (3/3) </a:t>
            </a:r>
            <a:endParaRPr lang="en-US" sz="1800" b="1" dirty="0"/>
          </a:p>
        </p:txBody>
      </p:sp>
      <p:pic>
        <p:nvPicPr>
          <p:cNvPr id="2" name="Picture 1">
            <a:extLst>
              <a:ext uri="{FF2B5EF4-FFF2-40B4-BE49-F238E27FC236}">
                <a16:creationId xmlns:a16="http://schemas.microsoft.com/office/drawing/2014/main" id="{C5E16607-1E72-42CA-9A31-F299BD9BE18B}"/>
              </a:ext>
            </a:extLst>
          </p:cNvPr>
          <p:cNvPicPr>
            <a:picLocks noChangeAspect="1"/>
          </p:cNvPicPr>
          <p:nvPr/>
        </p:nvPicPr>
        <p:blipFill>
          <a:blip r:embed="rId3"/>
          <a:stretch>
            <a:fillRect/>
          </a:stretch>
        </p:blipFill>
        <p:spPr>
          <a:xfrm>
            <a:off x="869926" y="3341749"/>
            <a:ext cx="4758059" cy="1212699"/>
          </a:xfrm>
          <a:prstGeom prst="rect">
            <a:avLst/>
          </a:prstGeom>
        </p:spPr>
      </p:pic>
    </p:spTree>
    <p:extLst>
      <p:ext uri="{BB962C8B-B14F-4D97-AF65-F5344CB8AC3E}">
        <p14:creationId xmlns:p14="http://schemas.microsoft.com/office/powerpoint/2010/main" val="2486937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Test system uncertainties apply to original specified parameters (from section a)</a:t>
            </a:r>
          </a:p>
          <a:p>
            <a:endParaRPr lang="en-US" sz="1800" dirty="0"/>
          </a:p>
          <a:p>
            <a:endParaRPr lang="en-US" sz="1800" dirty="0"/>
          </a:p>
          <a:p>
            <a:endParaRPr lang="en-US" sz="1800" dirty="0"/>
          </a:p>
          <a:p>
            <a:r>
              <a:rPr lang="en-US" sz="1800" dirty="0"/>
              <a:t>… and match the values in 38.533 Annex F</a:t>
            </a:r>
          </a:p>
          <a:p>
            <a:endParaRPr lang="en-US" sz="1800" dirty="0"/>
          </a:p>
          <a:p>
            <a:endParaRPr lang="en-US" sz="1800" dirty="0"/>
          </a:p>
          <a:p>
            <a:endParaRPr lang="en-US" sz="1800" dirty="0"/>
          </a:p>
          <a:p>
            <a:endParaRPr lang="en-US" sz="1800" dirty="0"/>
          </a:p>
          <a:p>
            <a:r>
              <a:rPr lang="en-US" sz="1800" dirty="0"/>
              <a:t>The uncertainties are orthogonal to each other and form a minimum set.</a:t>
            </a:r>
          </a:p>
          <a:p>
            <a:pPr lvl="1"/>
            <a:r>
              <a:rPr lang="en-US" sz="1400" dirty="0">
                <a:solidFill>
                  <a:srgbClr val="FF0000"/>
                </a:solidFill>
              </a:rPr>
              <a:t>Superposition and other principles used in TT analysis can be found in 38.903 clauses 4 and 5</a:t>
            </a:r>
          </a:p>
          <a:p>
            <a:pPr lvl="1"/>
            <a:endParaRPr lang="en-US" sz="1400" dirty="0"/>
          </a:p>
          <a:p>
            <a:r>
              <a:rPr lang="en-US" sz="1800" dirty="0"/>
              <a:t>Derived parameters from section b) do not need uncertainties in section c)</a:t>
            </a:r>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c) uncertainties</a:t>
            </a:r>
            <a:endParaRPr lang="en-US" sz="2000" dirty="0">
              <a:solidFill>
                <a:srgbClr val="FF0000"/>
              </a:solidFill>
            </a:endParaRPr>
          </a:p>
        </p:txBody>
      </p:sp>
      <p:pic>
        <p:nvPicPr>
          <p:cNvPr id="2" name="Picture 1">
            <a:extLst>
              <a:ext uri="{FF2B5EF4-FFF2-40B4-BE49-F238E27FC236}">
                <a16:creationId xmlns:a16="http://schemas.microsoft.com/office/drawing/2014/main" id="{AC9C16E6-51CD-42BB-897A-3FA28F3AB7C4}"/>
              </a:ext>
            </a:extLst>
          </p:cNvPr>
          <p:cNvPicPr>
            <a:picLocks noChangeAspect="1"/>
          </p:cNvPicPr>
          <p:nvPr/>
        </p:nvPicPr>
        <p:blipFill>
          <a:blip r:embed="rId3"/>
          <a:stretch>
            <a:fillRect/>
          </a:stretch>
        </p:blipFill>
        <p:spPr>
          <a:xfrm>
            <a:off x="396875" y="1511405"/>
            <a:ext cx="6199784" cy="641860"/>
          </a:xfrm>
          <a:prstGeom prst="rect">
            <a:avLst/>
          </a:prstGeom>
        </p:spPr>
      </p:pic>
      <p:pic>
        <p:nvPicPr>
          <p:cNvPr id="3" name="Picture 2">
            <a:extLst>
              <a:ext uri="{FF2B5EF4-FFF2-40B4-BE49-F238E27FC236}">
                <a16:creationId xmlns:a16="http://schemas.microsoft.com/office/drawing/2014/main" id="{064183E7-77CA-49C5-8ACA-DCBB71D7BF47}"/>
              </a:ext>
            </a:extLst>
          </p:cNvPr>
          <p:cNvPicPr>
            <a:picLocks noChangeAspect="1"/>
          </p:cNvPicPr>
          <p:nvPr/>
        </p:nvPicPr>
        <p:blipFill>
          <a:blip r:embed="rId4"/>
          <a:stretch>
            <a:fillRect/>
          </a:stretch>
        </p:blipFill>
        <p:spPr>
          <a:xfrm>
            <a:off x="1485470" y="2806336"/>
            <a:ext cx="5111190" cy="796651"/>
          </a:xfrm>
          <a:prstGeom prst="rect">
            <a:avLst/>
          </a:prstGeom>
        </p:spPr>
      </p:pic>
    </p:spTree>
    <p:extLst>
      <p:ext uri="{BB962C8B-B14F-4D97-AF65-F5344CB8AC3E}">
        <p14:creationId xmlns:p14="http://schemas.microsoft.com/office/powerpoint/2010/main" val="14013915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602345" cy="3852000"/>
          </a:xfrm>
        </p:spPr>
        <p:txBody>
          <a:bodyPr/>
          <a:lstStyle/>
          <a:p>
            <a:r>
              <a:rPr lang="en-US" sz="1800" dirty="0"/>
              <a:t>Define the parameters that are critical to the verdict by</a:t>
            </a:r>
            <a:r>
              <a:rPr lang="en-GB" sz="1400" dirty="0"/>
              <a:t> </a:t>
            </a:r>
            <a:r>
              <a:rPr lang="en-US" sz="1800" dirty="0"/>
              <a:t>study of the test case and by careful reading of the relevant clauses in TS 38.133</a:t>
            </a:r>
            <a:endParaRPr lang="en-US" sz="14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8120017"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en-US" sz="2400" b="1" dirty="0"/>
              <a:t>Section d) controlled parameters critical to verdict </a:t>
            </a:r>
            <a:r>
              <a:rPr lang="en-US" sz="2000" b="1" dirty="0"/>
              <a:t>(1/4)</a:t>
            </a:r>
            <a:endParaRPr lang="en-US" sz="2000" dirty="0">
              <a:solidFill>
                <a:srgbClr val="FF0000"/>
              </a:solidFill>
            </a:endParaRPr>
          </a:p>
        </p:txBody>
      </p:sp>
      <p:pic>
        <p:nvPicPr>
          <p:cNvPr id="7" name="Picture 6">
            <a:extLst>
              <a:ext uri="{FF2B5EF4-FFF2-40B4-BE49-F238E27FC236}">
                <a16:creationId xmlns:a16="http://schemas.microsoft.com/office/drawing/2014/main" id="{34684C96-FBC1-4331-9092-C5F8E1918250}"/>
              </a:ext>
            </a:extLst>
          </p:cNvPr>
          <p:cNvPicPr>
            <a:picLocks noChangeAspect="1"/>
          </p:cNvPicPr>
          <p:nvPr/>
        </p:nvPicPr>
        <p:blipFill>
          <a:blip r:embed="rId3"/>
          <a:stretch>
            <a:fillRect/>
          </a:stretch>
        </p:blipFill>
        <p:spPr>
          <a:xfrm>
            <a:off x="3523478" y="1822526"/>
            <a:ext cx="4758059" cy="1212699"/>
          </a:xfrm>
          <a:prstGeom prst="rect">
            <a:avLst/>
          </a:prstGeom>
        </p:spPr>
      </p:pic>
      <p:pic>
        <p:nvPicPr>
          <p:cNvPr id="3" name="Picture 2">
            <a:extLst>
              <a:ext uri="{FF2B5EF4-FFF2-40B4-BE49-F238E27FC236}">
                <a16:creationId xmlns:a16="http://schemas.microsoft.com/office/drawing/2014/main" id="{F2312BF9-5551-45AD-BD7C-9AEAF2C65213}"/>
              </a:ext>
            </a:extLst>
          </p:cNvPr>
          <p:cNvPicPr>
            <a:picLocks noChangeAspect="1"/>
          </p:cNvPicPr>
          <p:nvPr/>
        </p:nvPicPr>
        <p:blipFill>
          <a:blip r:embed="rId4"/>
          <a:stretch>
            <a:fillRect/>
          </a:stretch>
        </p:blipFill>
        <p:spPr>
          <a:xfrm>
            <a:off x="396875" y="1822526"/>
            <a:ext cx="2681007" cy="3133225"/>
          </a:xfrm>
          <a:prstGeom prst="rect">
            <a:avLst/>
          </a:prstGeom>
        </p:spPr>
      </p:pic>
      <p:pic>
        <p:nvPicPr>
          <p:cNvPr id="2" name="Picture 1">
            <a:extLst>
              <a:ext uri="{FF2B5EF4-FFF2-40B4-BE49-F238E27FC236}">
                <a16:creationId xmlns:a16="http://schemas.microsoft.com/office/drawing/2014/main" id="{96CB23AC-48FA-4D68-A99B-827E85762736}"/>
              </a:ext>
            </a:extLst>
          </p:cNvPr>
          <p:cNvPicPr>
            <a:picLocks noChangeAspect="1"/>
          </p:cNvPicPr>
          <p:nvPr/>
        </p:nvPicPr>
        <p:blipFill>
          <a:blip r:embed="rId5"/>
          <a:stretch>
            <a:fillRect/>
          </a:stretch>
        </p:blipFill>
        <p:spPr>
          <a:xfrm>
            <a:off x="3523478" y="3822776"/>
            <a:ext cx="4978477" cy="1683719"/>
          </a:xfrm>
          <a:prstGeom prst="rect">
            <a:avLst/>
          </a:prstGeom>
        </p:spPr>
      </p:pic>
    </p:spTree>
    <p:extLst>
      <p:ext uri="{BB962C8B-B14F-4D97-AF65-F5344CB8AC3E}">
        <p14:creationId xmlns:p14="http://schemas.microsoft.com/office/powerpoint/2010/main" val="26951406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1295</TotalTime>
  <Words>1633</Words>
  <Application>Microsoft Office PowerPoint</Application>
  <PresentationFormat>On-screen Show (4:3)</PresentationFormat>
  <Paragraphs>276</Paragraphs>
  <Slides>24</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Ericsson Capital TT</vt:lpstr>
      <vt:lpstr>Arial</vt:lpstr>
      <vt:lpstr>PresentationTemplate2011</vt:lpstr>
      <vt:lpstr>RAN5 5G NR FR1 Test Tolerance review training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RAN5 5G NR FR1 Test Tolerance review trainig </dc:title>
  <dc:creator>Jakub Kolodziej</dc:creator>
  <cp:lastModifiedBy>Jakub Kolodziej</cp:lastModifiedBy>
  <cp:revision>117</cp:revision>
  <dcterms:created xsi:type="dcterms:W3CDTF">2020-12-17T12:44:44Z</dcterms:created>
  <dcterms:modified xsi:type="dcterms:W3CDTF">2021-02-08T17:41:27Z</dcterms:modified>
</cp:coreProperties>
</file>