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93" r:id="rId3"/>
    <p:sldId id="341" r:id="rId4"/>
    <p:sldId id="350" r:id="rId5"/>
    <p:sldId id="348" r:id="rId6"/>
    <p:sldId id="347" r:id="rId7"/>
    <p:sldId id="261" r:id="rId8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41"/>
            <p14:sldId id="350"/>
            <p14:sldId id="348"/>
            <p14:sldId id="34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09" d="100"/>
          <a:sy n="109" d="100"/>
        </p:scale>
        <p:origin x="1710" y="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tp://ftp.3gpp.org/TSG_RAN/WG5_Test_ex-T1/TSGR5_90_Electronic/Docs/R5-210974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(March-21)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TSG-RAN5#90-e		     	     R5-210977</a:t>
            </a:r>
          </a:p>
          <a:p>
            <a:r>
              <a:rPr lang="en-US" sz="2000" kern="0" dirty="0"/>
              <a:t>Electronic Meeting, 22</a:t>
            </a:r>
            <a:r>
              <a:rPr lang="en-US" sz="2000" kern="0" baseline="30000" dirty="0"/>
              <a:t>nd</a:t>
            </a:r>
            <a:r>
              <a:rPr lang="en-US" sz="2000" kern="0" dirty="0"/>
              <a:t> Feb – 5</a:t>
            </a:r>
            <a:r>
              <a:rPr lang="en-US" sz="2000" kern="0" baseline="30000" dirty="0"/>
              <a:t>th</a:t>
            </a:r>
            <a:r>
              <a:rPr lang="en-US" sz="2000" kern="0" dirty="0"/>
              <a:t> March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Rel-15 5GS work item delivery phase.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since previous report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for next delivery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SINCE PREVIOUS REPORT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7" y="1247994"/>
            <a:ext cx="7494588" cy="1827908"/>
          </a:xfrm>
        </p:spPr>
        <p:txBody>
          <a:bodyPr/>
          <a:lstStyle/>
          <a:p>
            <a:r>
              <a:rPr lang="en-US" sz="1400" dirty="0"/>
              <a:t>SA NR (SA Option 2) Phase 10 completed. SA NR overall completion 85%</a:t>
            </a:r>
          </a:p>
          <a:p>
            <a:r>
              <a:rPr lang="en-US" sz="1400" dirty="0"/>
              <a:t>EN-DC (NSA Option 3)  Phase 11 completed. EN-DC overall completion 92%</a:t>
            </a:r>
          </a:p>
          <a:p>
            <a:r>
              <a:rPr lang="en-US" sz="1400" dirty="0"/>
              <a:t>Target completion moved 3 months to RAN5#91-e (May-21)</a:t>
            </a:r>
          </a:p>
          <a:p>
            <a:r>
              <a:rPr lang="en-US" sz="1400" dirty="0"/>
              <a:t>More time may be needed to complete FR2 test cases</a:t>
            </a:r>
          </a:p>
          <a:p>
            <a:pPr lvl="1"/>
            <a:r>
              <a:rPr lang="en-US" sz="1200" dirty="0"/>
              <a:t>See next slide for FR2 Measurement Uncertainty (MU) / Test Tolerances (TT) Targets </a:t>
            </a:r>
            <a:endParaRPr lang="en-US" sz="1100" dirty="0"/>
          </a:p>
          <a:p>
            <a:r>
              <a:rPr lang="en-US" sz="1400" dirty="0"/>
              <a:t>For further details including list of completed test cases see RAN5 workplan in </a:t>
            </a:r>
            <a:r>
              <a:rPr lang="en-GB" sz="1400" u="sng" dirty="0">
                <a:hlinkClick r:id="rId2"/>
              </a:rPr>
              <a:t>R5-210974</a:t>
            </a:r>
            <a:endParaRPr lang="en-GB" sz="1400" u="sng" dirty="0"/>
          </a:p>
          <a:p>
            <a:endParaRPr lang="en-GB" sz="1600" u="sng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7F4CFF-1231-4247-8345-FFFBA3EE7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21" y="2930401"/>
            <a:ext cx="2348321" cy="12461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F650BC-F7EE-42A1-82F3-B73A22174A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3025" y="2930400"/>
            <a:ext cx="4889953" cy="347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(R5-210400)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A2426F-931D-41FC-97EB-52F45F590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886" y="1148187"/>
            <a:ext cx="7552226" cy="539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pPr>
              <a:defRPr/>
            </a:pPr>
            <a:r>
              <a:rPr lang="en-US" sz="1600" dirty="0"/>
              <a:t>RF/Performance/RRM test cases:</a:t>
            </a:r>
          </a:p>
          <a:p>
            <a:pPr lvl="1">
              <a:defRPr/>
            </a:pPr>
            <a:r>
              <a:rPr lang="en-US" altLang="zh-CN" sz="1200" dirty="0"/>
              <a:t>FR1</a:t>
            </a:r>
          </a:p>
          <a:p>
            <a:pPr lvl="2">
              <a:defRPr/>
            </a:pPr>
            <a:r>
              <a:rPr lang="en-US" altLang="zh-CN" sz="1200" dirty="0"/>
              <a:t>RF: Complete remaining 1 (UL-MIMO) out of 121 FR1 test cases (TS 38.521-1).</a:t>
            </a:r>
          </a:p>
          <a:p>
            <a:pPr lvl="2">
              <a:defRPr/>
            </a:pPr>
            <a:r>
              <a:rPr lang="en-US" sz="1200" dirty="0"/>
              <a:t>RRM: Complete remaining 1 out of 83 FR1 test cases (TS 38.533).</a:t>
            </a:r>
            <a:endParaRPr lang="en-US" altLang="zh-CN" sz="1050" dirty="0"/>
          </a:p>
          <a:p>
            <a:pPr lvl="1">
              <a:defRPr/>
            </a:pPr>
            <a:r>
              <a:rPr lang="en-US" altLang="zh-CN" sz="1200" dirty="0"/>
              <a:t>FR2 &amp; FR1+FR2:</a:t>
            </a:r>
          </a:p>
          <a:p>
            <a:pPr lvl="2">
              <a:defRPr/>
            </a:pPr>
            <a:r>
              <a:rPr lang="sv-SE" sz="1200" dirty="0">
                <a:solidFill>
                  <a:srgbClr val="FF0000"/>
                </a:solidFill>
              </a:rPr>
              <a:t>All FR2 test cases will not be feasible to complete by RAN5#91-e. </a:t>
            </a:r>
            <a:endParaRPr lang="en-US" altLang="zh-CN" sz="1200" dirty="0"/>
          </a:p>
          <a:p>
            <a:pPr lvl="2">
              <a:defRPr/>
            </a:pPr>
            <a:r>
              <a:rPr lang="sv-SE" sz="1200" dirty="0"/>
              <a:t>RF: Progress remaining 201 out of 228 FR2 single carrier and CA test cases (TS 38.521-2).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r>
              <a:rPr lang="en-US" sz="1100" dirty="0"/>
              <a:t>RF performance: Progress remaining 5 out of 9 FR2 test cases (TS 38.521-4).</a:t>
            </a:r>
          </a:p>
          <a:p>
            <a:pPr lvl="3"/>
            <a:r>
              <a:rPr lang="sv-SE" sz="1100" dirty="0"/>
              <a:t>Progress test tolerance analysis considering SNR testability issue pending for FR2 Demod and CSI test cases (TS 38.521-4).</a:t>
            </a:r>
            <a:endParaRPr lang="en-US" sz="1100" dirty="0"/>
          </a:p>
          <a:p>
            <a:pPr lvl="2"/>
            <a:r>
              <a:rPr lang="en-US" sz="1100" dirty="0"/>
              <a:t>RRM: Progress remaining 60 out of 63 FR2 and 7 out of 7 FR1+FR2 test cases (TS 38.533).</a:t>
            </a:r>
          </a:p>
          <a:p>
            <a:r>
              <a:rPr lang="en-US" sz="1500" dirty="0"/>
              <a:t>RAN Protocol test cases (TS 38.523-1):</a:t>
            </a:r>
          </a:p>
          <a:p>
            <a:pPr lvl="1"/>
            <a:r>
              <a:rPr lang="en-US" sz="1200" dirty="0"/>
              <a:t>Layer 2: Complete remaining 1 out of 77 FR1, 1 out of 77 FR2 and 1 out of 7 FR1+FR2 test cases.</a:t>
            </a:r>
          </a:p>
          <a:p>
            <a:pPr lvl="1"/>
            <a:r>
              <a:rPr lang="en-US" sz="1200" dirty="0"/>
              <a:t>Idle mode: Complete remaining 34 out of 59 FR2 test cases.</a:t>
            </a:r>
          </a:p>
          <a:p>
            <a:pPr lvl="1"/>
            <a:r>
              <a:rPr lang="en-US" sz="1200" dirty="0"/>
              <a:t>RRC: Complete remaining 2 out of 84 FR1, 50 out of 84 FR2 and 12 out of 26 FR1+FR2 test cases.</a:t>
            </a:r>
          </a:p>
          <a:p>
            <a:pPr lvl="1"/>
            <a:r>
              <a:rPr lang="en-US" sz="1200" dirty="0"/>
              <a:t>Multilayer/Services: Complete remaining 1 out of 27 FR1 and 5 out of 27 FR2 test cases.</a:t>
            </a:r>
          </a:p>
          <a:p>
            <a:pPr lvl="2"/>
            <a:r>
              <a:rPr lang="en-US" sz="1200" dirty="0"/>
              <a:t>Progress of FR2 test cases pending solution for signal levels for OTA testing with 2 E-UTRA cells simultaneously active or 2 NR FR1 cells simultaneously active.  </a:t>
            </a:r>
          </a:p>
          <a:p>
            <a:r>
              <a:rPr lang="en-US" sz="1500" dirty="0"/>
              <a:t>IMS Protocol test cases (TS 34.229-5):</a:t>
            </a:r>
          </a:p>
          <a:p>
            <a:pPr lvl="1"/>
            <a:r>
              <a:rPr lang="en-US" sz="1200" dirty="0"/>
              <a:t>Progress 83 out of 121 IMS test cases (FR1 and FR2). </a:t>
            </a:r>
          </a:p>
          <a:p>
            <a:pPr lvl="2"/>
            <a:endParaRPr lang="en-US" sz="11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 for next delivery: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Option 2 (SA NR) - Phase 11 - Target RAN5#91-e MAY-21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12 content - Target RAN5#91-e MAY-21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en-US" sz="1800" dirty="0"/>
              <a:t>RF/Performance/RRM test cases</a:t>
            </a:r>
          </a:p>
          <a:p>
            <a:pPr lvl="1"/>
            <a:r>
              <a:rPr lang="en-US" sz="1400" dirty="0"/>
              <a:t>FR1:</a:t>
            </a:r>
          </a:p>
          <a:p>
            <a:pPr lvl="2"/>
            <a:r>
              <a:rPr lang="en-US" sz="1400" dirty="0"/>
              <a:t>RF: Complete remaining 25 out of 127 FR1 (anchor-agnostic) test cases (TS 38.521-3).</a:t>
            </a:r>
          </a:p>
          <a:p>
            <a:pPr lvl="1"/>
            <a:r>
              <a:rPr lang="en-US" sz="1400" dirty="0"/>
              <a:t>FR2 &amp; FR1+FR2:</a:t>
            </a:r>
          </a:p>
          <a:p>
            <a:pPr lvl="2"/>
            <a:r>
              <a:rPr lang="sv-SE" sz="1400" dirty="0">
                <a:solidFill>
                  <a:srgbClr val="FF0000"/>
                </a:solidFill>
              </a:rPr>
              <a:t>All FR2 test cases will not be feasible to complete by RAN5#91-e. </a:t>
            </a:r>
            <a:endParaRPr lang="en-US" altLang="zh-CN" sz="1400" dirty="0"/>
          </a:p>
          <a:p>
            <a:pPr lvl="2"/>
            <a:r>
              <a:rPr lang="en-US" sz="1400" dirty="0"/>
              <a:t>RF: Progress remaining 59 out of 69 FR2 and 1 out of 2 FR1+FR2 test cases (TS 38.521-3).</a:t>
            </a:r>
          </a:p>
          <a:p>
            <a:pPr lvl="3"/>
            <a:r>
              <a:rPr lang="en-US" sz="1400" dirty="0"/>
              <a:t>Progress depending on progress of associated NR SA FR2 test cases.</a:t>
            </a:r>
          </a:p>
          <a:p>
            <a:pPr lvl="2"/>
            <a:r>
              <a:rPr lang="en-US" sz="1400" dirty="0"/>
              <a:t>RF performance: Progress remaining 5 out of 9 FR2 test cases (TS 38.521-4).</a:t>
            </a:r>
          </a:p>
          <a:p>
            <a:pPr lvl="3"/>
            <a:r>
              <a:rPr lang="sv-SE" sz="1400" dirty="0"/>
              <a:t>Progress test tolerance analysis considering SNR testability issue pending for FR2 Demod and CSI test cases (TS 38.521-4).</a:t>
            </a:r>
            <a:endParaRPr lang="en-US" sz="1400" dirty="0"/>
          </a:p>
          <a:p>
            <a:pPr lvl="2"/>
            <a:r>
              <a:rPr lang="en-US" sz="1400" dirty="0"/>
              <a:t>RRM: Progress remaining 51 out of 53 FR2 and 5 out of 5 FR1+FR2 test cases (TS 38.533).</a:t>
            </a:r>
          </a:p>
          <a:p>
            <a:r>
              <a:rPr lang="en-US" sz="1800" dirty="0"/>
              <a:t>RAN Protocol test cases (TS 38.523-1):</a:t>
            </a:r>
          </a:p>
          <a:p>
            <a:pPr lvl="1"/>
            <a:r>
              <a:rPr lang="en-US" sz="1400" dirty="0"/>
              <a:t>RRC: Complete remaining 4 out of 49 FR1, 8 out of 49 FR2 and 4 out of 4 FR1+FR2 test cases.</a:t>
            </a:r>
            <a:br>
              <a:rPr lang="en-US" sz="1400" dirty="0"/>
            </a:br>
            <a:endParaRPr lang="en-US" sz="1400" strike="sngStrike" dirty="0"/>
          </a:p>
          <a:p>
            <a:pPr marL="0" indent="0">
              <a:buNone/>
            </a:pPr>
            <a:br>
              <a:rPr lang="en-US" sz="1000" dirty="0">
                <a:highlight>
                  <a:srgbClr val="FFFF00"/>
                </a:highlight>
              </a:rPr>
            </a:b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86366</TotalTime>
  <Words>721</Words>
  <Application>Microsoft Office PowerPoint</Application>
  <PresentationFormat>On-screen Show (4:3)</PresentationFormat>
  <Paragraphs>88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Ericsson Capital TT</vt:lpstr>
      <vt:lpstr>PresentationTemplate2011</vt:lpstr>
      <vt:lpstr>RAN5 5G NR STATUS,  DELIVERY phases and targets (March-21)   </vt:lpstr>
      <vt:lpstr>Introduction &amp; CONTENT</vt:lpstr>
      <vt:lpstr>Progress SINCE PREVIOUS REPORT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2294</cp:revision>
  <cp:lastPrinted>2019-05-21T13:30:52Z</cp:lastPrinted>
  <dcterms:created xsi:type="dcterms:W3CDTF">2016-08-26T13:27:01Z</dcterms:created>
  <dcterms:modified xsi:type="dcterms:W3CDTF">2021-03-20T15:44:13Z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