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19" r:id="rId1"/>
  </p:sldMasterIdLst>
  <p:notesMasterIdLst>
    <p:notesMasterId r:id="rId8"/>
  </p:notesMasterIdLst>
  <p:handoutMasterIdLst>
    <p:handoutMasterId r:id="rId9"/>
  </p:handoutMasterIdLst>
  <p:sldIdLst>
    <p:sldId id="335" r:id="rId2"/>
    <p:sldId id="460" r:id="rId3"/>
    <p:sldId id="480" r:id="rId4"/>
    <p:sldId id="477" r:id="rId5"/>
    <p:sldId id="471" r:id="rId6"/>
    <p:sldId id="341" r:id="rId7"/>
  </p:sldIdLst>
  <p:sldSz cx="9144000" cy="6858000" type="screen4x3"/>
  <p:notesSz cx="6934200" cy="9232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112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7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0000"/>
    <a:srgbClr val="009900"/>
    <a:srgbClr val="0066FF"/>
    <a:srgbClr val="F9F9F9"/>
    <a:srgbClr val="55575B"/>
    <a:srgbClr val="92D050"/>
    <a:srgbClr val="644C00"/>
    <a:srgbClr val="6C52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381" autoAdjust="0"/>
    <p:restoredTop sz="95173" autoAdjust="0"/>
  </p:normalViewPr>
  <p:slideViewPr>
    <p:cSldViewPr>
      <p:cViewPr varScale="1">
        <p:scale>
          <a:sx n="80" d="100"/>
          <a:sy n="80" d="100"/>
        </p:scale>
        <p:origin x="1272" y="44"/>
      </p:cViewPr>
      <p:guideLst>
        <p:guide orient="horz" pos="2160"/>
        <p:guide pos="2976"/>
      </p:guideLst>
    </p:cSldViewPr>
  </p:slideViewPr>
  <p:outlineViewPr>
    <p:cViewPr>
      <p:scale>
        <a:sx n="33" d="100"/>
        <a:sy n="33" d="100"/>
      </p:scale>
      <p:origin x="0" y="356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92"/>
    </p:cViewPr>
  </p:sorterViewPr>
  <p:notesViewPr>
    <p:cSldViewPr>
      <p:cViewPr varScale="1">
        <p:scale>
          <a:sx n="64" d="100"/>
          <a:sy n="64" d="100"/>
        </p:scale>
        <p:origin x="328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27475" y="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A32E5-B2BA-4F4E-9250-6562A657BCB7}" type="datetimeFigureOut">
              <a:rPr lang="fr-FR" smtClean="0"/>
              <a:t>08/02/2021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27475" y="8769350"/>
            <a:ext cx="3005138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988EDD-FDA7-4259-9457-17408F01DF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13891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8875" y="692150"/>
            <a:ext cx="4616450" cy="34623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86263"/>
            <a:ext cx="554672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69350"/>
            <a:ext cx="300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82" tIns="46191" rIns="92382" bIns="4619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55321510-CFD7-49A7-8879-5783196AB7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7361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34" charset="-128"/>
        <a:cs typeface="ＭＳ Ｐゴシック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63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848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384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789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65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321510-CFD7-49A7-8879-5783196AB72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482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MobilzeBkgdNEW4x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4630" y="3660775"/>
            <a:ext cx="3167742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84630" y="2057400"/>
            <a:ext cx="3167742" cy="1603375"/>
          </a:xfrm>
        </p:spPr>
        <p:txBody>
          <a:bodyPr/>
          <a:lstStyle>
            <a:lvl1pPr>
              <a:defRPr b="1" spc="-100" baseline="0">
                <a:solidFill>
                  <a:srgbClr val="33CC3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308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MobilzeStripNEW4x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4953000" cy="10668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458200" cy="41148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-5080" y="6553200"/>
            <a:ext cx="1676400" cy="304799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3AF51AF-7D9A-4CD2-820B-DA5F75F316A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6" name="Picture 1" descr="AnritsuAlon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713" y="6248400"/>
            <a:ext cx="1592991" cy="360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369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Slid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927" y="-3909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5580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8" name="正方形/長方形 9"/>
          <p:cNvSpPr>
            <a:spLocks noChangeArrowheads="1"/>
          </p:cNvSpPr>
          <p:nvPr/>
        </p:nvSpPr>
        <p:spPr bwMode="auto">
          <a:xfrm>
            <a:off x="6624000" y="0"/>
            <a:ext cx="2520000" cy="5580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txBody>
          <a:bodyPr>
            <a:spAutoFit/>
          </a:bodyPr>
          <a:lstStyle/>
          <a:p>
            <a:endParaRPr lang="ja-JP" altLang="en-US" dirty="0">
              <a:solidFill>
                <a:srgbClr val="333333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03390" y="3419842"/>
            <a:ext cx="5592610" cy="46768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200" b="0" i="0">
                <a:solidFill>
                  <a:srgbClr val="FFFFFF"/>
                </a:solidFill>
                <a:latin typeface="+mn-lt"/>
                <a:cs typeface="Arial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ja-JP" dirty="0"/>
              <a:t>Click to edit Master subtitle style</a:t>
            </a:r>
            <a:endParaRPr lang="ja-JP" altLang="en-US" dirty="0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2"/>
          </p:nvPr>
        </p:nvSpPr>
        <p:spPr>
          <a:xfrm>
            <a:off x="498859" y="3896246"/>
            <a:ext cx="5597141" cy="804429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sz="1500" b="0" i="0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2" name="テキスト プレースホルダー 8"/>
          <p:cNvSpPr>
            <a:spLocks noGrp="1"/>
          </p:cNvSpPr>
          <p:nvPr>
            <p:ph type="body" sz="quarter" idx="13"/>
          </p:nvPr>
        </p:nvSpPr>
        <p:spPr>
          <a:xfrm>
            <a:off x="499534" y="4704646"/>
            <a:ext cx="5596466" cy="533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00" b="0" i="0" baseline="0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altLang="ja-JP" dirty="0"/>
              <a:t>Click to edit Master text styles</a:t>
            </a:r>
          </a:p>
        </p:txBody>
      </p:sp>
      <p:sp>
        <p:nvSpPr>
          <p:cNvPr id="11" name="タイトル 1"/>
          <p:cNvSpPr>
            <a:spLocks noGrp="1"/>
          </p:cNvSpPr>
          <p:nvPr>
            <p:ph type="ctrTitle"/>
          </p:nvPr>
        </p:nvSpPr>
        <p:spPr>
          <a:xfrm>
            <a:off x="491684" y="345325"/>
            <a:ext cx="5599554" cy="147002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0" i="0">
                <a:solidFill>
                  <a:srgbClr val="FFFFFF"/>
                </a:solidFill>
                <a:latin typeface="+mj-lt"/>
                <a:cs typeface="Arial"/>
              </a:defRPr>
            </a:lvl1pPr>
          </a:lstStyle>
          <a:p>
            <a:r>
              <a:rPr lang="en-US" altLang="ja-JP" dirty="0"/>
              <a:t>Click to edit Master title style</a:t>
            </a:r>
            <a:endParaRPr lang="ja-JP" altLang="en-US" dirty="0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4824000" y="5634038"/>
            <a:ext cx="4320000" cy="1224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srgbClr val="FFFFFF"/>
              </a:solidFill>
            </a:endParaRPr>
          </a:p>
        </p:txBody>
      </p:sp>
      <p:pic>
        <p:nvPicPr>
          <p:cNvPr id="23" name="図 22" descr="Anritsu_setup_logo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8" y="5634038"/>
            <a:ext cx="4016587" cy="1224000"/>
          </a:xfrm>
          <a:prstGeom prst="rect">
            <a:avLst/>
          </a:prstGeom>
        </p:spPr>
      </p:pic>
      <p:pic>
        <p:nvPicPr>
          <p:cNvPr id="2050" name="Picture 2" descr="C:\Users\am004788\Desktop\intranet_eye_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092" y="4700"/>
            <a:ext cx="2514600" cy="557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388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gular 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1245" y="258237"/>
            <a:ext cx="8496000" cy="75599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>
                <a:solidFill>
                  <a:srgbClr val="55575B"/>
                </a:solidFill>
              </a:defRPr>
            </a:lvl1pPr>
          </a:lstStyle>
          <a:p>
            <a:r>
              <a:rPr kumimoji="1" lang="en-US" altLang="ja-JP" dirty="0"/>
              <a:t>Click to edit Master title style</a:t>
            </a:r>
            <a:endParaRPr kumimoji="1" lang="ja-JP" altLang="en-US" dirty="0"/>
          </a:p>
        </p:txBody>
      </p:sp>
      <p:cxnSp>
        <p:nvCxnSpPr>
          <p:cNvPr id="9" name="直線コネクタ 10"/>
          <p:cNvCxnSpPr>
            <a:cxnSpLocks noChangeShapeType="1"/>
          </p:cNvCxnSpPr>
          <p:nvPr userDrawn="1"/>
        </p:nvCxnSpPr>
        <p:spPr bwMode="auto">
          <a:xfrm>
            <a:off x="0" y="6289499"/>
            <a:ext cx="9144000" cy="0"/>
          </a:xfrm>
          <a:prstGeom prst="line">
            <a:avLst/>
          </a:prstGeom>
          <a:noFill/>
          <a:ln w="3175">
            <a:solidFill>
              <a:srgbClr val="47474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日付プレースホルダー 10"/>
          <p:cNvSpPr>
            <a:spLocks noGrp="1"/>
          </p:cNvSpPr>
          <p:nvPr>
            <p:ph type="dt" sz="half" idx="10"/>
          </p:nvPr>
        </p:nvSpPr>
        <p:spPr>
          <a:xfrm>
            <a:off x="318518" y="6551355"/>
            <a:ext cx="2133600" cy="180000"/>
          </a:xfrm>
          <a:prstGeom prst="rect">
            <a:avLst/>
          </a:prstGeom>
        </p:spPr>
        <p:txBody>
          <a:bodyPr/>
          <a:lstStyle/>
          <a:p>
            <a:fld id="{D42C9A79-6E90-1742-9351-FB54BC1C4CED}" type="datetime1">
              <a:rPr lang="ja-JP" altLang="en-US" smtClean="0"/>
              <a:t>2021/2/8</a:t>
            </a:fld>
            <a:endParaRPr lang="ja-JP" altLang="en-US" dirty="0"/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  <p:pic>
        <p:nvPicPr>
          <p:cNvPr id="14" name="図 13" descr="Anritsu_setup_logo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6" t="18116" b="17860"/>
          <a:stretch/>
        </p:blipFill>
        <p:spPr>
          <a:xfrm>
            <a:off x="70555" y="6307055"/>
            <a:ext cx="2700000" cy="550945"/>
          </a:xfrm>
          <a:prstGeom prst="rect">
            <a:avLst/>
          </a:prstGeom>
        </p:spPr>
      </p:pic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18518" y="1066799"/>
            <a:ext cx="8496000" cy="504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575B"/>
                </a:solidFill>
              </a:defRPr>
            </a:lvl1pPr>
            <a:lvl2pPr>
              <a:defRPr>
                <a:solidFill>
                  <a:srgbClr val="55575B"/>
                </a:solidFill>
              </a:defRPr>
            </a:lvl2pPr>
            <a:lvl3pPr>
              <a:defRPr>
                <a:solidFill>
                  <a:srgbClr val="55575B"/>
                </a:solidFill>
              </a:defRPr>
            </a:lvl3pPr>
            <a:lvl4pPr>
              <a:defRPr>
                <a:solidFill>
                  <a:srgbClr val="55575B"/>
                </a:solidFill>
              </a:defRPr>
            </a:lvl4pPr>
            <a:lvl5pPr>
              <a:defRPr>
                <a:solidFill>
                  <a:srgbClr val="55575B"/>
                </a:solidFill>
              </a:defRPr>
            </a:lvl5pPr>
          </a:lstStyle>
          <a:p>
            <a:pPr lvl="0"/>
            <a:r>
              <a:rPr kumimoji="1" lang="en-US" altLang="ja-JP" dirty="0"/>
              <a:t>Click to edit Master text styles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  <p:sp>
        <p:nvSpPr>
          <p:cNvPr id="1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5221800" y="6424385"/>
            <a:ext cx="3693599" cy="18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5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US" altLang="ja-JP" dirty="0"/>
              <a:t>Slide Title or URL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1576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7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FAF46"/>
          </a:solidFill>
          <a:ln>
            <a:noFill/>
          </a:ln>
        </p:spPr>
        <p:txBody>
          <a:bodyPr wrap="none">
            <a:spAutoFit/>
          </a:bodyPr>
          <a:lstStyle/>
          <a:p>
            <a:endParaRPr lang="ja-JP" altLang="en-US" dirty="0"/>
          </a:p>
        </p:txBody>
      </p:sp>
      <p:pic>
        <p:nvPicPr>
          <p:cNvPr id="3" name="図 8" descr="Anritsu_white_log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図 8" descr="Anritsu_white_logo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88" y="2724150"/>
            <a:ext cx="3563937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442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4008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3C415D2D-E102-4B7F-9B71-D615AD924B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7" r:id="rId3"/>
    <p:sldLayoutId id="2147483730" r:id="rId4"/>
    <p:sldLayoutId id="2147483729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4D4D4D"/>
          </a:solidFill>
          <a:latin typeface="Arial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4D4D4D"/>
          </a:solidFill>
          <a:latin typeface="Arial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4D4D4D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Arial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200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04800" y="345325"/>
            <a:ext cx="5943600" cy="3236075"/>
          </a:xfrm>
        </p:spPr>
        <p:txBody>
          <a:bodyPr>
            <a:normAutofit fontScale="90000"/>
          </a:bodyPr>
          <a:lstStyle/>
          <a:p>
            <a:r>
              <a:rPr lang="en-GB" dirty="0"/>
              <a:t>3GPP RAN5 #90-e</a:t>
            </a:r>
            <a:br>
              <a:rPr lang="en-GB" dirty="0"/>
            </a:br>
            <a:r>
              <a:rPr lang="en-GB" dirty="0"/>
              <a:t>22-Feb to 05 Mar 2021</a:t>
            </a:r>
            <a:br>
              <a:rPr lang="en-GB" dirty="0"/>
            </a:br>
            <a:br>
              <a:rPr lang="en-GB" dirty="0"/>
            </a:br>
            <a:r>
              <a:rPr lang="en-GB" dirty="0"/>
              <a:t>R5-21</a:t>
            </a:r>
            <a:r>
              <a:rPr lang="en-GB" dirty="0">
                <a:solidFill>
                  <a:schemeClr val="bg1"/>
                </a:solidFill>
              </a:rPr>
              <a:t>0823</a:t>
            </a:r>
            <a:r>
              <a:rPr lang="en-GB" dirty="0">
                <a:solidFill>
                  <a:srgbClr val="FF0000"/>
                </a:solidFill>
              </a:rPr>
              <a:t> </a:t>
            </a:r>
            <a:br>
              <a:rPr lang="en-GB" dirty="0"/>
            </a:br>
            <a:r>
              <a:rPr lang="en-GB" dirty="0"/>
              <a:t>Summary of known issues for NR RRM Test cases in 38.533</a:t>
            </a:r>
            <a:br>
              <a:rPr lang="en-GB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6379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Current status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799"/>
            <a:ext cx="8825482" cy="5040000"/>
          </a:xfrm>
        </p:spPr>
        <p:txBody>
          <a:bodyPr/>
          <a:lstStyle/>
          <a:p>
            <a:r>
              <a:rPr lang="en-GB" dirty="0"/>
              <a:t>Anritsu said we would provide status and summary of open issues</a:t>
            </a:r>
          </a:p>
          <a:p>
            <a:r>
              <a:rPr lang="en-GB" dirty="0"/>
              <a:t>This summary is a snapshot of the issues we are aware of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it does not claim to be comprehensive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many of the issues identified require work in both RAN4 and RAN5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other issues may not have revealed themselves yet</a:t>
            </a:r>
            <a:endParaRPr lang="en-GB" dirty="0"/>
          </a:p>
          <a:p>
            <a:r>
              <a:rPr lang="en-GB" dirty="0"/>
              <a:t>Some companies in RAN4 are already working on some topics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some CRs at RAN4#98-e addressed issues across multiple test cases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..but scope of work not visible, usually learnt when CRs uploaded </a:t>
            </a:r>
          </a:p>
          <a:p>
            <a:r>
              <a:rPr lang="en-GB" dirty="0"/>
              <a:t>Some issues only identified when RAN5 implements test cases  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Either from TT analysis, or from TE vendor/UE vendor trials </a:t>
            </a:r>
          </a:p>
          <a:p>
            <a:pPr lvl="1"/>
            <a:endParaRPr lang="en-GB" sz="2000" dirty="0">
              <a:solidFill>
                <a:srgbClr val="33C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623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Known FR1 Test Case issues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800"/>
            <a:ext cx="8825482" cy="457200"/>
          </a:xfrm>
        </p:spPr>
        <p:txBody>
          <a:bodyPr/>
          <a:lstStyle/>
          <a:p>
            <a:r>
              <a:rPr lang="en-GB" dirty="0"/>
              <a:t>Status based on Rel-15 test cases after RAN4#98-e, Feb 2021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54D3508-B87A-43AF-A84F-79D5F2C66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422013"/>
              </p:ext>
            </p:extLst>
          </p:nvPr>
        </p:nvGraphicFramePr>
        <p:xfrm>
          <a:off x="232704" y="1610929"/>
          <a:ext cx="8673081" cy="1833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896">
                  <a:extLst>
                    <a:ext uri="{9D8B030D-6E8A-4147-A177-3AD203B41FA5}">
                      <a16:colId xmlns:a16="http://schemas.microsoft.com/office/drawing/2014/main" val="420643861"/>
                    </a:ext>
                  </a:extLst>
                </a:gridCol>
                <a:gridCol w="1568336">
                  <a:extLst>
                    <a:ext uri="{9D8B030D-6E8A-4147-A177-3AD203B41FA5}">
                      <a16:colId xmlns:a16="http://schemas.microsoft.com/office/drawing/2014/main" val="4163195913"/>
                    </a:ext>
                  </a:extLst>
                </a:gridCol>
                <a:gridCol w="1571381">
                  <a:extLst>
                    <a:ext uri="{9D8B030D-6E8A-4147-A177-3AD203B41FA5}">
                      <a16:colId xmlns:a16="http://schemas.microsoft.com/office/drawing/2014/main" val="1460869710"/>
                    </a:ext>
                  </a:extLst>
                </a:gridCol>
                <a:gridCol w="1584683">
                  <a:extLst>
                    <a:ext uri="{9D8B030D-6E8A-4147-A177-3AD203B41FA5}">
                      <a16:colId xmlns:a16="http://schemas.microsoft.com/office/drawing/2014/main" val="490347238"/>
                    </a:ext>
                  </a:extLst>
                </a:gridCol>
                <a:gridCol w="2047785">
                  <a:extLst>
                    <a:ext uri="{9D8B030D-6E8A-4147-A177-3AD203B41FA5}">
                      <a16:colId xmlns:a16="http://schemas.microsoft.com/office/drawing/2014/main" val="4003878002"/>
                    </a:ext>
                  </a:extLst>
                </a:gridCol>
              </a:tblGrid>
              <a:tr h="370271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Known 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Test types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RAN4 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RAN5 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76144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“Flatness” MU not applicable to RRM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RLM, BWP switch, Interruption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RLM resolved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BWP switch, Interruption need TT analysis update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430835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FR1 link capability in FR1+FR2 test cases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Various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Unresolved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Unresolved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Test feasibility of some FR1+FR2 test cases needs review.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6493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5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Known FR2 Test Case issues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4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1066800"/>
            <a:ext cx="8825482" cy="457200"/>
          </a:xfrm>
        </p:spPr>
        <p:txBody>
          <a:bodyPr/>
          <a:lstStyle/>
          <a:p>
            <a:r>
              <a:rPr lang="en-GB" dirty="0"/>
              <a:t>Status based on Rel-15 test cases after RAN4#98-e, Feb 2021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854D3508-B87A-43AF-A84F-79D5F2C66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7442476"/>
              </p:ext>
            </p:extLst>
          </p:nvPr>
        </p:nvGraphicFramePr>
        <p:xfrm>
          <a:off x="232704" y="1610929"/>
          <a:ext cx="8673081" cy="45243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0896">
                  <a:extLst>
                    <a:ext uri="{9D8B030D-6E8A-4147-A177-3AD203B41FA5}">
                      <a16:colId xmlns:a16="http://schemas.microsoft.com/office/drawing/2014/main" val="420643861"/>
                    </a:ext>
                  </a:extLst>
                </a:gridCol>
                <a:gridCol w="1568336">
                  <a:extLst>
                    <a:ext uri="{9D8B030D-6E8A-4147-A177-3AD203B41FA5}">
                      <a16:colId xmlns:a16="http://schemas.microsoft.com/office/drawing/2014/main" val="4163195913"/>
                    </a:ext>
                  </a:extLst>
                </a:gridCol>
                <a:gridCol w="1571381">
                  <a:extLst>
                    <a:ext uri="{9D8B030D-6E8A-4147-A177-3AD203B41FA5}">
                      <a16:colId xmlns:a16="http://schemas.microsoft.com/office/drawing/2014/main" val="1460869710"/>
                    </a:ext>
                  </a:extLst>
                </a:gridCol>
                <a:gridCol w="1584683">
                  <a:extLst>
                    <a:ext uri="{9D8B030D-6E8A-4147-A177-3AD203B41FA5}">
                      <a16:colId xmlns:a16="http://schemas.microsoft.com/office/drawing/2014/main" val="490347238"/>
                    </a:ext>
                  </a:extLst>
                </a:gridCol>
                <a:gridCol w="2047785">
                  <a:extLst>
                    <a:ext uri="{9D8B030D-6E8A-4147-A177-3AD203B41FA5}">
                      <a16:colId xmlns:a16="http://schemas.microsoft.com/office/drawing/2014/main" val="4003878002"/>
                    </a:ext>
                  </a:extLst>
                </a:gridCol>
              </a:tblGrid>
              <a:tr h="370271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Known 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Test types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RAN4 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RAN5 status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7576144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Angle of Arrival or Beam type undefined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Various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Most 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Unknown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New-introduced RAN4 test cases may forget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3430835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Angle of Arrival gives insufficient dB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CSI-RS based RLM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Unresolved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Unresolved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Change to Rx Beam peak in RAN4?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6493838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Full 66RBs gives insufficient dB 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Various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Some unresolved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Some unresolved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Reduce allocation to 24RBs for 120kHz SCS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088814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Parameters don’t fit 240kHz SSB 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Various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Most unresolved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Most unresolved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Review each test case with 240kHz SSB SCS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819618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Angle of Arrival/dB values incompatible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Various</a:t>
                      </a:r>
                      <a:endParaRPr kumimoji="0" lang="en-GB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Needs research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Unknown</a:t>
                      </a:r>
                      <a:endParaRPr lang="en-GB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Some progress in RAN4, resolvable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790798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Set uplink power to defined target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N/A?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started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Any already-used</a:t>
                      </a: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methods for RF test?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347104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Absolute thresholds /large UE gain range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Various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Needs research, not started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Unknown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Use RSRP calibration, like signalling tests?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2944889"/>
                  </a:ext>
                </a:extLst>
              </a:tr>
              <a:tr h="5192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Handling of 2 Angles of Arrival from 1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RLM, TCI state switch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Needs research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Unknown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Define time-division multiplexing, like RLM?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48754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1251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245" y="292600"/>
            <a:ext cx="8496000" cy="687272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Thoughts on Way Forward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B76BD-F5AF-3048-942E-0425DD806256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518" y="979872"/>
            <a:ext cx="8825482" cy="5268528"/>
          </a:xfrm>
        </p:spPr>
        <p:txBody>
          <a:bodyPr/>
          <a:lstStyle/>
          <a:p>
            <a:r>
              <a:rPr lang="en-GB" dirty="0"/>
              <a:t>Most issues need targeted research to find out scope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sz="2000" dirty="0">
                <a:solidFill>
                  <a:srgbClr val="33CC33"/>
                </a:solidFill>
              </a:rPr>
              <a:t>Which test cases affected, how many, common solution available? </a:t>
            </a:r>
          </a:p>
          <a:p>
            <a:r>
              <a:rPr lang="en-GB" dirty="0"/>
              <a:t>Most issues have a solution already applied to at least one test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Careful check needed to see whether it can be applied to other TCs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..for example, 240kHz SSB SCS Configs may be harder than 120kHz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..may require a “very draft” TT analysis to check feasibility   </a:t>
            </a:r>
          </a:p>
          <a:p>
            <a:r>
              <a:rPr lang="en-GB" dirty="0"/>
              <a:t>Does RAN5 want to actively manage the process?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RAN5 has best tools and good visibility/experience across test cases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Would companies be willing to “own” issues? </a:t>
            </a:r>
          </a:p>
          <a:p>
            <a:r>
              <a:rPr lang="en-GB" dirty="0"/>
              <a:t>Higher frequency FR2 bands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rgbClr val="33CC33"/>
                </a:solidFill>
              </a:rPr>
              <a:t>May affect all RRM Test cases (worse </a:t>
            </a:r>
            <a:r>
              <a:rPr lang="en-GB" sz="2000" dirty="0" err="1">
                <a:solidFill>
                  <a:srgbClr val="33CC33"/>
                </a:solidFill>
              </a:rPr>
              <a:t>Refsens</a:t>
            </a:r>
            <a:r>
              <a:rPr lang="en-GB" sz="2000" dirty="0">
                <a:solidFill>
                  <a:srgbClr val="33CC33"/>
                </a:solidFill>
              </a:rPr>
              <a:t>, increased path loss, higher MU..) and hence more pressure on already-tight dB range</a:t>
            </a:r>
          </a:p>
        </p:txBody>
      </p:sp>
    </p:spTree>
    <p:extLst>
      <p:ext uri="{BB962C8B-B14F-4D97-AF65-F5344CB8AC3E}">
        <p14:creationId xmlns:p14="http://schemas.microsoft.com/office/powerpoint/2010/main" val="3880915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817649"/>
      </p:ext>
    </p:extLst>
  </p:cSld>
  <p:clrMapOvr>
    <a:masterClrMapping/>
  </p:clrMapOvr>
</p:sld>
</file>

<file path=ppt/theme/theme1.xml><?xml version="1.0" encoding="utf-8"?>
<a:theme xmlns:a="http://schemas.openxmlformats.org/drawingml/2006/main" name="15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5_Blank Presentation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34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117033</TotalTime>
  <Words>538</Words>
  <Application>Microsoft Office PowerPoint</Application>
  <PresentationFormat>On-screen Show (4:3)</PresentationFormat>
  <Paragraphs>98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Arial</vt:lpstr>
      <vt:lpstr>15_Blank Presentation</vt:lpstr>
      <vt:lpstr>3GPP RAN5 #90-e 22-Feb to 05 Mar 2021  R5-210823  Summary of known issues for NR RRM Test cases in 38.533 </vt:lpstr>
      <vt:lpstr>Current status</vt:lpstr>
      <vt:lpstr>Known FR1 Test Case issues</vt:lpstr>
      <vt:lpstr>Known FR2 Test Case issues</vt:lpstr>
      <vt:lpstr>Thoughts on Way Forward</vt:lpstr>
      <vt:lpstr>PowerPoint Presentation</vt:lpstr>
    </vt:vector>
  </TitlesOfParts>
  <Company>Drew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Drew.Childress@anritsu.com</dc:creator>
  <cp:lastModifiedBy>Rose, Ian</cp:lastModifiedBy>
  <cp:revision>1773</cp:revision>
  <dcterms:created xsi:type="dcterms:W3CDTF">2010-09-29T20:18:17Z</dcterms:created>
  <dcterms:modified xsi:type="dcterms:W3CDTF">2021-02-08T18:51:47Z</dcterms:modified>
</cp:coreProperties>
</file>