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87" r:id="rId4"/>
    <p:sldId id="289" r:id="rId5"/>
    <p:sldId id="290" r:id="rId6"/>
    <p:sldId id="291" r:id="rId7"/>
    <p:sldId id="29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46" autoAdjust="0"/>
    <p:restoredTop sz="94660"/>
  </p:normalViewPr>
  <p:slideViewPr>
    <p:cSldViewPr snapToGrid="0">
      <p:cViewPr varScale="1">
        <p:scale>
          <a:sx n="94" d="100"/>
          <a:sy n="94" d="100"/>
        </p:scale>
        <p:origin x="81" y="23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36252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896344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109674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4133784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536585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462387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636808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04123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45839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185844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2528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5CDDD-FA33-4AD2-963E-FAF0C21C520B}" type="datetimeFigureOut">
              <a:rPr lang="zh-CN" altLang="en-US" smtClean="0"/>
              <a:pPr/>
              <a:t>2020/8/27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833875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795849"/>
            <a:ext cx="9144000" cy="1714114"/>
          </a:xfrm>
        </p:spPr>
        <p:txBody>
          <a:bodyPr>
            <a:normAutofit/>
          </a:bodyPr>
          <a:lstStyle/>
          <a:p>
            <a:r>
              <a:rPr lang="en-US" altLang="zh-CN" sz="4800" dirty="0" smtClean="0"/>
              <a:t>WF on SA 2Tx and NSA PC2</a:t>
            </a:r>
            <a:endParaRPr lang="zh-CN" altLang="en-US" sz="4800" dirty="0"/>
          </a:p>
        </p:txBody>
      </p:sp>
      <p:sp>
        <p:nvSpPr>
          <p:cNvPr id="3" name="标题 1"/>
          <p:cNvSpPr txBox="1">
            <a:spLocks/>
          </p:cNvSpPr>
          <p:nvPr/>
        </p:nvSpPr>
        <p:spPr>
          <a:xfrm>
            <a:off x="1524000" y="3243607"/>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3600" dirty="0" smtClean="0"/>
              <a:t>Huawei, [Anritsu, CMCC, Dish, Ericsson</a:t>
            </a:r>
            <a:r>
              <a:rPr lang="en-US" altLang="zh-CN" sz="3600" dirty="0"/>
              <a:t>, </a:t>
            </a:r>
            <a:r>
              <a:rPr lang="en-US" altLang="zh-CN" sz="3600" dirty="0" err="1"/>
              <a:t>Keysight</a:t>
            </a:r>
            <a:r>
              <a:rPr lang="en-US" altLang="zh-CN" sz="3600" dirty="0"/>
              <a:t>, </a:t>
            </a:r>
            <a:r>
              <a:rPr lang="en-US" altLang="zh-CN" sz="3600" dirty="0" smtClean="0"/>
              <a:t>OPPO, Qualcomm</a:t>
            </a:r>
            <a:r>
              <a:rPr lang="en-US" altLang="zh-CN" sz="3600" dirty="0"/>
              <a:t>, </a:t>
            </a:r>
            <a:r>
              <a:rPr lang="en-US" altLang="zh-CN" sz="3600" dirty="0" err="1" smtClean="0"/>
              <a:t>Rohde&amp;Schwarz</a:t>
            </a:r>
            <a:r>
              <a:rPr lang="en-US" altLang="zh-CN" sz="3600" dirty="0" smtClean="0"/>
              <a:t>, Samsung]</a:t>
            </a:r>
            <a:endParaRPr lang="zh-CN" altLang="en-US" sz="3600" dirty="0"/>
          </a:p>
        </p:txBody>
      </p:sp>
      <p:sp>
        <p:nvSpPr>
          <p:cNvPr id="4" name="标题 1"/>
          <p:cNvSpPr txBox="1">
            <a:spLocks/>
          </p:cNvSpPr>
          <p:nvPr/>
        </p:nvSpPr>
        <p:spPr>
          <a:xfrm>
            <a:off x="543697" y="81735"/>
            <a:ext cx="11104605" cy="816189"/>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altLang="zh-CN" sz="3600" dirty="0"/>
              <a:t>3GPP TSG-RAN5 Meeting #</a:t>
            </a:r>
            <a:r>
              <a:rPr lang="en-GB" altLang="zh-CN" sz="3600" dirty="0" smtClean="0"/>
              <a:t>88-e</a:t>
            </a:r>
            <a:r>
              <a:rPr lang="en-GB" altLang="zh-CN" sz="3600" i="1" dirty="0"/>
              <a:t>	</a:t>
            </a:r>
            <a:r>
              <a:rPr lang="en-GB" altLang="zh-CN" sz="3600" i="1" dirty="0" smtClean="0"/>
              <a:t>				</a:t>
            </a:r>
            <a:r>
              <a:rPr lang="en-GB" altLang="zh-CN" sz="3600" i="1" dirty="0" smtClean="0"/>
              <a:t>R5-204729</a:t>
            </a:r>
            <a:r>
              <a:rPr lang="en-US" altLang="zh-CN" sz="3600" i="1" dirty="0" smtClean="0"/>
              <a:t>r2</a:t>
            </a:r>
            <a:endParaRPr lang="zh-CN" altLang="zh-CN" sz="3600" dirty="0"/>
          </a:p>
          <a:p>
            <a:pPr algn="just"/>
            <a:r>
              <a:rPr lang="en-GB" altLang="zh-CN" sz="3600" dirty="0" smtClean="0"/>
              <a:t>Electronic, 17 – 2</a:t>
            </a:r>
            <a:r>
              <a:rPr lang="en-US" altLang="zh-CN" sz="3600" dirty="0" smtClean="0"/>
              <a:t>8 August</a:t>
            </a:r>
            <a:r>
              <a:rPr lang="en-GB" altLang="zh-CN" sz="3600" dirty="0" smtClean="0"/>
              <a:t> </a:t>
            </a:r>
            <a:r>
              <a:rPr lang="en-GB" altLang="zh-CN" sz="3600" dirty="0"/>
              <a:t>2020</a:t>
            </a:r>
            <a:endParaRPr lang="zh-CN" altLang="zh-CN" sz="3600" dirty="0"/>
          </a:p>
        </p:txBody>
      </p:sp>
    </p:spTree>
    <p:extLst>
      <p:ext uri="{BB962C8B-B14F-4D97-AF65-F5344CB8AC3E}">
        <p14:creationId xmlns:p14="http://schemas.microsoft.com/office/powerpoint/2010/main" val="2526151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Background</a:t>
            </a:r>
            <a:endParaRPr lang="zh-CN" altLang="en-US" dirty="0"/>
          </a:p>
        </p:txBody>
      </p:sp>
      <p:sp>
        <p:nvSpPr>
          <p:cNvPr id="3" name="内容占位符 2"/>
          <p:cNvSpPr>
            <a:spLocks noGrp="1"/>
          </p:cNvSpPr>
          <p:nvPr>
            <p:ph idx="1"/>
          </p:nvPr>
        </p:nvSpPr>
        <p:spPr>
          <a:xfrm>
            <a:off x="690880" y="1619678"/>
            <a:ext cx="9707880" cy="4756408"/>
          </a:xfrm>
        </p:spPr>
        <p:txBody>
          <a:bodyPr>
            <a:normAutofit/>
          </a:bodyPr>
          <a:lstStyle/>
          <a:p>
            <a:pPr marL="0" indent="0">
              <a:buNone/>
            </a:pPr>
            <a:r>
              <a:rPr lang="en-US" altLang="zh-CN" sz="2400" dirty="0" smtClean="0"/>
              <a:t>Discussion on SA 2Tx and NSA PC2 has been carried out in RAN5 for several meetings, in order to facilitate definition of RAN5 test method and TE implementation, the WF of </a:t>
            </a:r>
            <a:r>
              <a:rPr lang="en-US" altLang="zh-CN" sz="2400" dirty="0"/>
              <a:t>SA 2Tx and NSA PC2 </a:t>
            </a:r>
            <a:r>
              <a:rPr lang="en-US" altLang="zh-CN" sz="2400" dirty="0" smtClean="0"/>
              <a:t>is discussed and captured in this document. </a:t>
            </a:r>
          </a:p>
        </p:txBody>
      </p:sp>
    </p:spTree>
    <p:extLst>
      <p:ext uri="{BB962C8B-B14F-4D97-AF65-F5344CB8AC3E}">
        <p14:creationId xmlns:p14="http://schemas.microsoft.com/office/powerpoint/2010/main" val="3223169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EN-DC PC2</a:t>
            </a:r>
            <a:endParaRPr lang="zh-CN" altLang="en-US" dirty="0"/>
          </a:p>
        </p:txBody>
      </p:sp>
      <p:sp>
        <p:nvSpPr>
          <p:cNvPr id="3" name="内容占位符 2"/>
          <p:cNvSpPr>
            <a:spLocks noGrp="1"/>
          </p:cNvSpPr>
          <p:nvPr>
            <p:ph idx="1"/>
          </p:nvPr>
        </p:nvSpPr>
        <p:spPr>
          <a:xfrm>
            <a:off x="690880" y="1619678"/>
            <a:ext cx="9154160" cy="4756408"/>
          </a:xfrm>
        </p:spPr>
        <p:txBody>
          <a:bodyPr>
            <a:normAutofit fontScale="92500" lnSpcReduction="10000"/>
          </a:bodyPr>
          <a:lstStyle/>
          <a:p>
            <a:r>
              <a:rPr lang="en-GB" sz="2400" dirty="0"/>
              <a:t>RAN4 has discussed </a:t>
            </a:r>
            <a:r>
              <a:rPr lang="en-GB" sz="2400" dirty="0" smtClean="0"/>
              <a:t>on </a:t>
            </a:r>
            <a:r>
              <a:rPr lang="en-GB" sz="2400" dirty="0"/>
              <a:t>ambiguity on the available power on individual carriers when the UE is configured with an MR-DC configuration. </a:t>
            </a:r>
            <a:endParaRPr lang="en-US" sz="2400" dirty="0"/>
          </a:p>
          <a:p>
            <a:r>
              <a:rPr lang="en-GB" sz="2400" dirty="0" smtClean="0"/>
              <a:t>An </a:t>
            </a:r>
            <a:r>
              <a:rPr lang="en-GB" sz="2400" dirty="0"/>
              <a:t>LS </a:t>
            </a:r>
            <a:r>
              <a:rPr lang="en-GB" sz="2400" dirty="0" smtClean="0"/>
              <a:t>RP-201392 </a:t>
            </a:r>
            <a:r>
              <a:rPr lang="en-GB" sz="2400" dirty="0"/>
              <a:t>was sent to RAN2 to ask RAN2 to develop new power class UE capability signalling applicable for the NR part of the MR-DC band combination.</a:t>
            </a:r>
            <a:endParaRPr lang="en-US" sz="2400" dirty="0"/>
          </a:p>
          <a:p>
            <a:r>
              <a:rPr lang="en-US" sz="2400" dirty="0" smtClean="0"/>
              <a:t>Contents </a:t>
            </a:r>
            <a:r>
              <a:rPr lang="en-US" sz="2400" dirty="0"/>
              <a:t>of RAN2 CR R2-2008077 and R2-2008078 are agreed, and the changes would be merged into RAN2 big CR and get agreed. </a:t>
            </a:r>
            <a:endParaRPr lang="en-US" sz="2400" dirty="0" smtClean="0"/>
          </a:p>
          <a:p>
            <a:r>
              <a:rPr lang="en-US" sz="2400" dirty="0" smtClean="0"/>
              <a:t>Draft </a:t>
            </a:r>
            <a:r>
              <a:rPr lang="en-US" sz="2400" dirty="0"/>
              <a:t>CR </a:t>
            </a:r>
            <a:r>
              <a:rPr lang="en-US" sz="2400" dirty="0" smtClean="0">
                <a:solidFill>
                  <a:srgbClr val="FF0000"/>
                </a:solidFill>
              </a:rPr>
              <a:t>R4-2011770 </a:t>
            </a:r>
            <a:r>
              <a:rPr lang="en-US" sz="2400" dirty="0"/>
              <a:t>is likely to be agreed with possible updates to align with RAN2 CR.</a:t>
            </a:r>
          </a:p>
          <a:p>
            <a:endParaRPr lang="en-US" sz="2400" dirty="0" smtClean="0"/>
          </a:p>
          <a:p>
            <a:endParaRPr lang="en-US" sz="2400" dirty="0"/>
          </a:p>
          <a:p>
            <a:r>
              <a:rPr lang="en-US" sz="2400" dirty="0"/>
              <a:t>Proposal 1: </a:t>
            </a:r>
            <a:r>
              <a:rPr lang="en-GB" sz="2400" dirty="0"/>
              <a:t>Contents in </a:t>
            </a:r>
            <a:r>
              <a:rPr lang="en-GB" sz="2400" dirty="0" smtClean="0"/>
              <a:t>a</a:t>
            </a:r>
            <a:r>
              <a:rPr lang="en-US" sz="2400" dirty="0" err="1" smtClean="0"/>
              <a:t>ttached</a:t>
            </a:r>
            <a:r>
              <a:rPr lang="en-US" sz="2400" dirty="0" smtClean="0"/>
              <a:t> </a:t>
            </a:r>
            <a:r>
              <a:rPr lang="en-US" sz="2400" dirty="0"/>
              <a:t>‘draft 38.521-3 CR for Rel-16 </a:t>
            </a:r>
            <a:r>
              <a:rPr lang="en-US" sz="2400" dirty="0" smtClean="0"/>
              <a:t>EN-DC PC2’ </a:t>
            </a:r>
            <a:r>
              <a:rPr lang="en-US" sz="2400" dirty="0"/>
              <a:t>is </a:t>
            </a:r>
            <a:r>
              <a:rPr lang="en-US" sz="2400" dirty="0" smtClean="0"/>
              <a:t>endorsed </a:t>
            </a:r>
            <a:r>
              <a:rPr lang="en-US" altLang="zh-CN" sz="2400" dirty="0" smtClean="0">
                <a:solidFill>
                  <a:srgbClr val="FF0000"/>
                </a:solidFill>
              </a:rPr>
              <a:t>if dependent RAN4 CR </a:t>
            </a:r>
            <a:r>
              <a:rPr lang="en-US" sz="2400" dirty="0" smtClean="0">
                <a:solidFill>
                  <a:srgbClr val="FF0000"/>
                </a:solidFill>
              </a:rPr>
              <a:t>R4-2011770 is agreed</a:t>
            </a:r>
            <a:r>
              <a:rPr lang="en-US" sz="2400" dirty="0" smtClean="0"/>
              <a:t>, </a:t>
            </a:r>
            <a:r>
              <a:rPr lang="en-US" sz="2400" dirty="0"/>
              <a:t>which can be leveraged for TE designation.</a:t>
            </a:r>
          </a:p>
        </p:txBody>
      </p:sp>
    </p:spTree>
    <p:extLst>
      <p:ext uri="{BB962C8B-B14F-4D97-AF65-F5344CB8AC3E}">
        <p14:creationId xmlns:p14="http://schemas.microsoft.com/office/powerpoint/2010/main" val="27559803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Rel-16 2Tx requirements are being investigated in RAN4. It is discussed in RAN5 how to introduce the 2Tx requirements. Two possible options are:</a:t>
            </a:r>
          </a:p>
          <a:p>
            <a:pPr lvl="1"/>
            <a:r>
              <a:rPr lang="en-GB" sz="2000" dirty="0"/>
              <a:t>Option </a:t>
            </a:r>
            <a:r>
              <a:rPr lang="en-GB" sz="2000" dirty="0" smtClean="0"/>
              <a:t>a: </a:t>
            </a:r>
            <a:r>
              <a:rPr lang="en-US" sz="2000" dirty="0"/>
              <a:t>Rel-16 requirements of 2Tx shall be added in a separate test </a:t>
            </a:r>
            <a:r>
              <a:rPr lang="en-US" sz="2000" dirty="0" smtClean="0"/>
              <a:t>case.</a:t>
            </a:r>
          </a:p>
          <a:p>
            <a:pPr lvl="1"/>
            <a:r>
              <a:rPr lang="en-US" sz="2000" dirty="0" smtClean="0"/>
              <a:t>Option </a:t>
            </a:r>
            <a:r>
              <a:rPr lang="en-US" sz="2000" dirty="0"/>
              <a:t>b: Rel-16 </a:t>
            </a:r>
            <a:r>
              <a:rPr lang="en-US" sz="2000" dirty="0" smtClean="0"/>
              <a:t>2Tx requirements can reuse </a:t>
            </a:r>
            <a:r>
              <a:rPr lang="en-US" sz="2000" dirty="0"/>
              <a:t>current Rel-15 test case by making necessary </a:t>
            </a:r>
            <a:r>
              <a:rPr lang="en-US" sz="2000" dirty="0" smtClean="0"/>
              <a:t>changes</a:t>
            </a:r>
            <a:r>
              <a:rPr lang="en-US" sz="2000" smtClean="0"/>
              <a:t>. </a:t>
            </a:r>
            <a:endParaRPr lang="en-US" sz="2000" dirty="0"/>
          </a:p>
          <a:p>
            <a:endParaRPr lang="en-GB" sz="2400" dirty="0" smtClean="0"/>
          </a:p>
          <a:p>
            <a:r>
              <a:rPr lang="en-GB" sz="2400" dirty="0" smtClean="0"/>
              <a:t>Proposal 2: Option b) is considered as default approach. Option a) can be adopted with proper justification per test case basis.</a:t>
            </a:r>
            <a:endParaRPr lang="en-GB" sz="2400" dirty="0"/>
          </a:p>
        </p:txBody>
      </p:sp>
    </p:spTree>
    <p:extLst>
      <p:ext uri="{BB962C8B-B14F-4D97-AF65-F5344CB8AC3E}">
        <p14:creationId xmlns:p14="http://schemas.microsoft.com/office/powerpoint/2010/main" val="1519601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 (contd.)</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RAN4/RAN2 are not going to introduce new UE capability for supporting 2Tx antenna connectors.</a:t>
            </a:r>
          </a:p>
          <a:p>
            <a:r>
              <a:rPr lang="en-GB" sz="2400" dirty="0" smtClean="0"/>
              <a:t>In conformance testing, the information of UE capability of 1Tx or 2Tx is required for selection of proper test branch.</a:t>
            </a:r>
          </a:p>
          <a:p>
            <a:endParaRPr lang="en-US" sz="2400" dirty="0"/>
          </a:p>
          <a:p>
            <a:endParaRPr lang="en-GB" sz="2400" dirty="0" smtClean="0"/>
          </a:p>
          <a:p>
            <a:r>
              <a:rPr lang="en-GB" sz="2400" dirty="0" smtClean="0"/>
              <a:t>Proposal 3: UE’s capability of 1Tx or 2Tx is </a:t>
            </a:r>
            <a:r>
              <a:rPr lang="en-US" altLang="zh-CN" sz="2400" dirty="0" smtClean="0"/>
              <a:t>declared </a:t>
            </a:r>
            <a:r>
              <a:rPr lang="en-GB" sz="2400" dirty="0" smtClean="0"/>
              <a:t>during conformance testing. Contents in </a:t>
            </a:r>
            <a:r>
              <a:rPr lang="en-US" sz="2400" dirty="0" smtClean="0"/>
              <a:t>attached </a:t>
            </a:r>
            <a:r>
              <a:rPr lang="en-US" sz="2400" dirty="0"/>
              <a:t>‘draft </a:t>
            </a:r>
            <a:r>
              <a:rPr lang="en-US" sz="2400" dirty="0" smtClean="0"/>
              <a:t>38.508-2 CR for Rel-16 2Tx’ is endorsed, which can </a:t>
            </a:r>
            <a:r>
              <a:rPr lang="en-US" sz="2400" dirty="0"/>
              <a:t>be leveraged for TE designation.</a:t>
            </a:r>
          </a:p>
        </p:txBody>
      </p:sp>
    </p:spTree>
    <p:extLst>
      <p:ext uri="{BB962C8B-B14F-4D97-AF65-F5344CB8AC3E}">
        <p14:creationId xmlns:p14="http://schemas.microsoft.com/office/powerpoint/2010/main" val="1978306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 (contd.)</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RAN4 has </a:t>
            </a:r>
            <a:r>
              <a:rPr lang="en-GB" sz="2400" dirty="0"/>
              <a:t>agreed with the power measurement method for 2Tx </a:t>
            </a:r>
            <a:r>
              <a:rPr lang="en-GB" sz="2400" dirty="0" smtClean="0"/>
              <a:t>requirements </a:t>
            </a:r>
            <a:r>
              <a:rPr lang="en-US" sz="2400" dirty="0" smtClean="0"/>
              <a:t>with </a:t>
            </a:r>
            <a:r>
              <a:rPr lang="en-US" sz="2400" dirty="0"/>
              <a:t>the understanding</a:t>
            </a:r>
            <a:r>
              <a:rPr lang="en-US" sz="2400" dirty="0" smtClean="0"/>
              <a:t>:</a:t>
            </a:r>
          </a:p>
          <a:p>
            <a:pPr lvl="1"/>
            <a:r>
              <a:rPr lang="en-US" sz="2000" dirty="0" smtClean="0"/>
              <a:t>Measure </a:t>
            </a:r>
            <a:r>
              <a:rPr lang="en-US" sz="2000" dirty="0"/>
              <a:t>the power and emissions per connector and then sum them up </a:t>
            </a:r>
            <a:r>
              <a:rPr lang="en-US" sz="2000" dirty="0" smtClean="0"/>
              <a:t>afterwards</a:t>
            </a:r>
          </a:p>
          <a:p>
            <a:r>
              <a:rPr lang="en-GB" sz="2400" dirty="0" smtClean="0"/>
              <a:t>No other open issue related to MOP remains in RAN4.</a:t>
            </a:r>
          </a:p>
          <a:p>
            <a:endParaRPr lang="en-US" sz="2400" dirty="0" smtClean="0"/>
          </a:p>
          <a:p>
            <a:endParaRPr lang="en-GB" sz="2400" dirty="0" smtClean="0"/>
          </a:p>
          <a:p>
            <a:r>
              <a:rPr lang="en-GB" sz="2400" dirty="0" smtClean="0"/>
              <a:t>Proposal 4: </a:t>
            </a:r>
            <a:r>
              <a:rPr lang="en-GB" sz="2400" dirty="0"/>
              <a:t>Contents in </a:t>
            </a:r>
            <a:r>
              <a:rPr lang="en-US" sz="2400" dirty="0" smtClean="0"/>
              <a:t>attached </a:t>
            </a:r>
            <a:r>
              <a:rPr lang="en-US" sz="2400" dirty="0"/>
              <a:t>‘draft </a:t>
            </a:r>
            <a:r>
              <a:rPr lang="en-US" sz="2400" dirty="0" smtClean="0"/>
              <a:t>38.521-1 </a:t>
            </a:r>
            <a:r>
              <a:rPr lang="en-US" sz="2400" dirty="0"/>
              <a:t>CR for Rel-16 2Tx’ is endorsed, which can be leveraged for TE designation.</a:t>
            </a:r>
          </a:p>
        </p:txBody>
      </p:sp>
    </p:spTree>
    <p:extLst>
      <p:ext uri="{BB962C8B-B14F-4D97-AF65-F5344CB8AC3E}">
        <p14:creationId xmlns:p14="http://schemas.microsoft.com/office/powerpoint/2010/main" val="3051121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Conclusion</a:t>
            </a:r>
            <a:endParaRPr lang="zh-CN" altLang="en-US" dirty="0"/>
          </a:p>
        </p:txBody>
      </p:sp>
      <p:sp>
        <p:nvSpPr>
          <p:cNvPr id="3" name="内容占位符 2"/>
          <p:cNvSpPr>
            <a:spLocks noGrp="1"/>
          </p:cNvSpPr>
          <p:nvPr>
            <p:ph idx="1"/>
          </p:nvPr>
        </p:nvSpPr>
        <p:spPr>
          <a:xfrm>
            <a:off x="690880" y="1619678"/>
            <a:ext cx="9154160" cy="4756408"/>
          </a:xfrm>
        </p:spPr>
        <p:txBody>
          <a:bodyPr>
            <a:normAutofit fontScale="92500" lnSpcReduction="10000"/>
          </a:bodyPr>
          <a:lstStyle/>
          <a:p>
            <a:r>
              <a:rPr lang="en-US" altLang="zh-CN" sz="2400" u="sng" dirty="0" smtClean="0"/>
              <a:t>For Rel-16 EN-DC</a:t>
            </a:r>
            <a:endParaRPr lang="en-US" sz="2400" u="sng" dirty="0" smtClean="0"/>
          </a:p>
          <a:p>
            <a:r>
              <a:rPr lang="en-US" sz="2400" dirty="0" smtClean="0"/>
              <a:t>Proposal </a:t>
            </a:r>
            <a:r>
              <a:rPr lang="en-US" sz="2400" dirty="0"/>
              <a:t>1: </a:t>
            </a:r>
            <a:r>
              <a:rPr lang="en-GB" sz="2400" dirty="0"/>
              <a:t>Contents in </a:t>
            </a:r>
            <a:r>
              <a:rPr lang="en-GB" sz="2400" dirty="0" smtClean="0"/>
              <a:t>a</a:t>
            </a:r>
            <a:r>
              <a:rPr lang="en-US" sz="2400" dirty="0" err="1" smtClean="0"/>
              <a:t>ttached</a:t>
            </a:r>
            <a:r>
              <a:rPr lang="en-US" sz="2400" dirty="0" smtClean="0"/>
              <a:t> </a:t>
            </a:r>
            <a:r>
              <a:rPr lang="en-US" sz="2400" dirty="0"/>
              <a:t>‘draft </a:t>
            </a:r>
            <a:r>
              <a:rPr lang="en-US" sz="2400" dirty="0" smtClean="0"/>
              <a:t>38.521-3 </a:t>
            </a:r>
            <a:r>
              <a:rPr lang="en-US" sz="2400" dirty="0"/>
              <a:t>CR for Rel-16 </a:t>
            </a:r>
            <a:r>
              <a:rPr lang="en-US" sz="2400" dirty="0" smtClean="0"/>
              <a:t>EN-DC PC2’ </a:t>
            </a:r>
            <a:r>
              <a:rPr lang="en-US" sz="2400" dirty="0"/>
              <a:t>is </a:t>
            </a:r>
            <a:r>
              <a:rPr lang="en-US" sz="2400" dirty="0" smtClean="0"/>
              <a:t>endorsed</a:t>
            </a:r>
            <a:r>
              <a:rPr lang="en-US" altLang="zh-CN" sz="2400" dirty="0"/>
              <a:t> </a:t>
            </a:r>
            <a:r>
              <a:rPr lang="en-US" altLang="zh-CN" sz="2400" dirty="0">
                <a:solidFill>
                  <a:srgbClr val="FF0000"/>
                </a:solidFill>
              </a:rPr>
              <a:t>if dependent RAN4 CR </a:t>
            </a:r>
            <a:r>
              <a:rPr lang="en-US" sz="2400" dirty="0">
                <a:solidFill>
                  <a:srgbClr val="FF0000"/>
                </a:solidFill>
              </a:rPr>
              <a:t>R4-2011770 is agreed</a:t>
            </a:r>
            <a:r>
              <a:rPr lang="en-US" sz="2400" dirty="0"/>
              <a:t>, which can be leveraged for TE designation</a:t>
            </a:r>
            <a:r>
              <a:rPr lang="en-US" sz="2400" dirty="0" smtClean="0"/>
              <a:t>.</a:t>
            </a:r>
          </a:p>
          <a:p>
            <a:endParaRPr lang="en-US" sz="2400" dirty="0" smtClean="0"/>
          </a:p>
          <a:p>
            <a:r>
              <a:rPr lang="en-US" altLang="zh-CN" sz="2400" u="sng" dirty="0"/>
              <a:t>For Rel-16 </a:t>
            </a:r>
            <a:r>
              <a:rPr lang="en-US" altLang="zh-CN" sz="2400" u="sng" dirty="0" smtClean="0"/>
              <a:t>2Tx requirements</a:t>
            </a:r>
            <a:endParaRPr lang="en-US" sz="2400" u="sng" dirty="0"/>
          </a:p>
          <a:p>
            <a:r>
              <a:rPr lang="en-GB" sz="2400" dirty="0" smtClean="0"/>
              <a:t>Proposal </a:t>
            </a:r>
            <a:r>
              <a:rPr lang="en-GB" sz="2400" dirty="0"/>
              <a:t>2: Option b) is considered as default approach. Option a) can be adopted with proper justification per test case basis.</a:t>
            </a:r>
          </a:p>
          <a:p>
            <a:r>
              <a:rPr lang="en-GB" sz="2400" dirty="0" smtClean="0"/>
              <a:t>Proposal </a:t>
            </a:r>
            <a:r>
              <a:rPr lang="en-GB" sz="2400" dirty="0"/>
              <a:t>3: UE’s capability of 1Tx or 2Tx </a:t>
            </a:r>
            <a:r>
              <a:rPr lang="en-GB" sz="2400" dirty="0" smtClean="0"/>
              <a:t>is </a:t>
            </a:r>
            <a:r>
              <a:rPr lang="en-US" altLang="zh-CN" sz="2400" dirty="0" smtClean="0"/>
              <a:t>declared </a:t>
            </a:r>
            <a:r>
              <a:rPr lang="en-GB" sz="2400" dirty="0"/>
              <a:t>during conformance testing. Contents in </a:t>
            </a:r>
            <a:r>
              <a:rPr lang="en-US" sz="2400" dirty="0" smtClean="0"/>
              <a:t>attached </a:t>
            </a:r>
            <a:r>
              <a:rPr lang="en-US" sz="2400" dirty="0"/>
              <a:t>‘draft 38.508-2 CR for Rel-16 2Tx’ is endorsed, which can be leveraged for TE designation.</a:t>
            </a:r>
          </a:p>
          <a:p>
            <a:r>
              <a:rPr lang="en-GB" sz="2400" dirty="0" smtClean="0"/>
              <a:t>Proposal </a:t>
            </a:r>
            <a:r>
              <a:rPr lang="en-GB" sz="2400" dirty="0"/>
              <a:t>4: Contents in </a:t>
            </a:r>
            <a:r>
              <a:rPr lang="en-US" sz="2400" dirty="0" smtClean="0"/>
              <a:t>attached </a:t>
            </a:r>
            <a:r>
              <a:rPr lang="en-US" sz="2400" dirty="0"/>
              <a:t>‘draft 38.521-1 CR for Rel-16 2Tx’ is endorsed, which can be leveraged for TE designation.</a:t>
            </a:r>
          </a:p>
        </p:txBody>
      </p:sp>
    </p:spTree>
    <p:extLst>
      <p:ext uri="{BB962C8B-B14F-4D97-AF65-F5344CB8AC3E}">
        <p14:creationId xmlns:p14="http://schemas.microsoft.com/office/powerpoint/2010/main" val="1510111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3071</TotalTime>
  <Words>585</Words>
  <Application>Microsoft Office PowerPoint</Application>
  <PresentationFormat>宽屏</PresentationFormat>
  <Paragraphs>41</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宋体</vt:lpstr>
      <vt:lpstr>Arial</vt:lpstr>
      <vt:lpstr>Calibri</vt:lpstr>
      <vt:lpstr>Calibri Light</vt:lpstr>
      <vt:lpstr>Office 主题</vt:lpstr>
      <vt:lpstr>WF on SA 2Tx and NSA PC2</vt:lpstr>
      <vt:lpstr>Background</vt:lpstr>
      <vt:lpstr>WF on Rel-16 EN-DC PC2</vt:lpstr>
      <vt:lpstr>WF on Rel-16 2Tx requirements</vt:lpstr>
      <vt:lpstr>WF on Rel-16 2Tx requirements (contd.)</vt:lpstr>
      <vt:lpstr>WF on Rel-16 2Tx requirements (contd.)</vt:lpstr>
      <vt:lpstr>Conclusion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Huawei</cp:lastModifiedBy>
  <cp:revision>182</cp:revision>
  <dcterms:created xsi:type="dcterms:W3CDTF">2020-01-10T03:37:27Z</dcterms:created>
  <dcterms:modified xsi:type="dcterms:W3CDTF">2020-08-27T14:48:13Z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(3)NTcBouITN0pyR3i/+FFSJwqfALcPorl9OuINiJEy2qxC6arZpvSXS1g+Sz6tncwDIolUcnOu
1n8BxFlWcjJ89lELkE2NGcM7l3U9wFdZLqauolxr6LhgxSlSSG7f2j5GwxFIi/7Gt1AtdcJq
MfsjH6YYyw8uGoaDGx5ZL+/BRxsCYTA+SSOY3vT2/XIRaBhj7RtzX9T5dMj9JAtAXxQQVeOy
pwZX2bNyOLL9Flipup</vt:lpwstr>
  </property>
  <property fmtid="{D5CDD505-2E9C-101B-9397-08002B2CF9AE}" pid="3" name="_2015_ms_pID_7253431">
    <vt:lpwstr>qcWfRzQq4burr2FWAN196TTYSs69CIMFS7GRl60MOVLGWxYU0cpZcW
hC+Jqc5JNckEMHZoDSiPwWD/pZjl7qmVIoLSTIpPWsDjpRyTHlnvUtPqDdbqYb27arTQlTlE
ug/ZCv+BuplvE03egbCBp6hbuDGJOj7QPx0rCgYj2kYR5HwV2fXjQ1RSU5qSbFN6wAm1JddQ
u3vbfa8faybLg6yMr3A2jo1CFsZUXx9LzmDz</vt:lpwstr>
  </property>
  <property fmtid="{D5CDD505-2E9C-101B-9397-08002B2CF9AE}" pid="4" name="_2015_ms_pID_7253432">
    <vt:lpwstr>xw==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1598509689</vt:lpwstr>
  </property>
</Properties>
</file>