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2"/>
  </p:notesMasterIdLst>
  <p:sldIdLst>
    <p:sldId id="275" r:id="rId3"/>
    <p:sldId id="422" r:id="rId4"/>
    <p:sldId id="423" r:id="rId5"/>
    <p:sldId id="427" r:id="rId6"/>
    <p:sldId id="424" r:id="rId7"/>
    <p:sldId id="425" r:id="rId8"/>
    <p:sldId id="426" r:id="rId9"/>
    <p:sldId id="428" r:id="rId10"/>
    <p:sldId id="276"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4" d="100"/>
          <a:sy n="114" d="100"/>
        </p:scale>
        <p:origin x="111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8/14/2020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9</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88E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hyperlink" Target="mailto:3GPP_TSG_RAN_WG5_88E@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88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RAN5#88e 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RAN5#88e RF Documents landscape</a:t>
            </a:r>
          </a:p>
          <a:p>
            <a:r>
              <a:rPr lang="en-US" sz="2400" dirty="0">
                <a:cs typeface="ヒラギノ角ゴ Pro W3"/>
              </a:rPr>
              <a:t>RAN5#88e RF Document handling plan</a:t>
            </a: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(some of them tentative)</a:t>
            </a:r>
          </a:p>
          <a:p>
            <a:pPr lvl="1">
              <a:buFont typeface="+mj-lt"/>
              <a:buAutoNum type="arabicPeriod"/>
            </a:pPr>
            <a:r>
              <a:rPr lang="en-US" sz="1200" i="1" dirty="0"/>
              <a:t>“Non-FR2 MU” discussion papers and related CRs  18</a:t>
            </a:r>
            <a:r>
              <a:rPr lang="en-US" sz="1200" i="1" baseline="30000" dirty="0"/>
              <a:t>th</a:t>
            </a:r>
            <a:r>
              <a:rPr lang="en-US" sz="1200" i="1" dirty="0"/>
              <a:t>  Aug 13h – 15h UTC (6 – 8 PDT; 15 – 17 CEST; 21 – 23 China; 22 – 24 Japan) (Pradeep) </a:t>
            </a:r>
            <a:r>
              <a:rPr lang="en-US" sz="1200" i="1" dirty="0">
                <a:cs typeface="ヒラギノ角ゴ Pro W3"/>
              </a:rPr>
              <a:t>– invitation will be sent by Ingo to RAN5#88e RF exploder</a:t>
            </a:r>
            <a:endParaRPr lang="en-US" sz="1200" i="1" dirty="0"/>
          </a:p>
          <a:p>
            <a:pPr lvl="1">
              <a:buFont typeface="+mj-lt"/>
              <a:buAutoNum type="arabicPeriod"/>
            </a:pPr>
            <a:r>
              <a:rPr lang="en-US" sz="1200" i="1" dirty="0"/>
              <a:t>FR2 MU session discussions 19 Aug 13h – 15h UTC (6 – 8 PDT; 15 – 17 CEST; 21 – 23 China; 22 – 24 Japan) (Ron)- invitation sent by Ron to FR2 MU crew </a:t>
            </a:r>
          </a:p>
          <a:p>
            <a:pPr lvl="1">
              <a:buFont typeface="+mj-lt"/>
              <a:buAutoNum type="arabicPeriod"/>
            </a:pPr>
            <a:r>
              <a:rPr lang="en-US" sz="1200" i="1" dirty="0"/>
              <a:t>FR2 MU session discussions 24 Aug 13h – 15h UTC (6 – 8 PDT; 15 – 17 CEST; 21 – 23 China; 22 – 24 Japan) (Ron)- invitation sent by Ron to FR2 MU Crew</a:t>
            </a:r>
          </a:p>
          <a:p>
            <a:pPr lvl="1">
              <a:buFont typeface="+mj-lt"/>
              <a:buAutoNum type="arabicPeriod"/>
            </a:pPr>
            <a:r>
              <a:rPr lang="en-US" sz="1200" i="1" dirty="0"/>
              <a:t>Concluding RF Discussion  26 Aug 13h – 15h UTC (6 – 7 PDT; 15 – 16 CEST; 21 – 22 China; 22 – 23 Japan) (Pradeep) (if needed)- </a:t>
            </a:r>
            <a:r>
              <a:rPr lang="en-US" sz="1200" i="1" dirty="0">
                <a:cs typeface="ヒラギノ角ゴ Pro W3"/>
              </a:rPr>
              <a:t>invitation will be sent on RAN5#88e RF exploder by Ingo min. 24-hour notice</a:t>
            </a:r>
            <a:endParaRPr lang="en-US" sz="1200" i="1" dirty="0"/>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(6-8am Pacific Summertime, 22h-24h Japan time)</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~626 t-doc across different WIC</a:t>
            </a:r>
          </a:p>
          <a:p>
            <a:pPr lvl="1" fontAlgn="ctr"/>
            <a:r>
              <a:rPr lang="en-US" sz="1467" dirty="0"/>
              <a:t>254 CR’s with 3GU Issues/Overlap</a:t>
            </a:r>
          </a:p>
          <a:p>
            <a:pPr fontAlgn="ctr"/>
            <a:r>
              <a:rPr lang="en-US" sz="2000" dirty="0"/>
              <a:t>Delegates to provide the following via email to convener/secretary by Aug 18</a:t>
            </a:r>
            <a:r>
              <a:rPr lang="en-US" sz="2000" baseline="30000" dirty="0"/>
              <a:t>th</a:t>
            </a:r>
            <a:r>
              <a:rPr lang="en-US" sz="2000" dirty="0"/>
              <a:t>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1600" dirty="0"/>
          </a:p>
          <a:p>
            <a:pPr fontAlgn="ctr"/>
            <a:r>
              <a:rPr lang="en-US" sz="2000" dirty="0"/>
              <a:t>Late t-docs not allowed </a:t>
            </a:r>
          </a:p>
          <a:p>
            <a:pPr fontAlgn="ctr"/>
            <a:r>
              <a:rPr lang="en-US" sz="2000" dirty="0">
                <a:ea typeface="+mn-ea"/>
              </a:rPr>
              <a:t>Incoming LS </a:t>
            </a:r>
            <a:r>
              <a:rPr lang="en-US" sz="2000" dirty="0"/>
              <a:t>to be handled in RF session</a:t>
            </a:r>
            <a:endParaRPr lang="en-US" sz="1467" dirty="0">
              <a:ea typeface="+mn-ea"/>
            </a:endParaRPr>
          </a:p>
          <a:p>
            <a:pPr fontAlgn="ctr"/>
            <a:r>
              <a:rPr lang="en-US" sz="2000" dirty="0"/>
              <a:t>Prior meeting(s) RF Action point update</a:t>
            </a:r>
            <a:endParaRPr lang="en-US" dirty="0"/>
          </a:p>
          <a:p>
            <a:pPr fontAlgn="ctr"/>
            <a:endParaRPr lang="en-US" sz="2400"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RAN5#88e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400" dirty="0">
                <a:cs typeface="ヒラギノ角ゴ Pro W3"/>
              </a:rPr>
              <a:t>Email exploders to be used for document discussions</a:t>
            </a:r>
          </a:p>
          <a:p>
            <a:pPr lvl="1"/>
            <a:r>
              <a:rPr lang="de-DE" sz="1867" dirty="0">
                <a:cs typeface="ヒラギノ角ゴ Pro W3"/>
              </a:rPr>
              <a:t>Use 3GPP_TSG_RAN_WG5_88e_RF </a:t>
            </a:r>
            <a:r>
              <a:rPr lang="de-DE" sz="1867" dirty="0">
                <a:cs typeface="ヒラギノ角ゴ Pro W3"/>
                <a:hlinkClick r:id="rId3"/>
              </a:rPr>
              <a:t>3GPP_TSG_RAN_WG5_88E_RF@LIST.ETSI.ORG</a:t>
            </a:r>
            <a:r>
              <a:rPr lang="de-DE" sz="1867" dirty="0">
                <a:cs typeface="ヒラギノ角ゴ Pro W3"/>
              </a:rPr>
              <a:t> for all AI5.x related documents except the below</a:t>
            </a:r>
            <a:endParaRPr lang="en-US" sz="1867" dirty="0">
              <a:cs typeface="ヒラギノ角ゴ Pro W3"/>
            </a:endParaRPr>
          </a:p>
          <a:p>
            <a:pPr lvl="1"/>
            <a:r>
              <a:rPr lang="en-US" sz="1867" dirty="0">
                <a:cs typeface="ヒラギノ角ゴ Pro W3"/>
              </a:rPr>
              <a:t>Use 3GPP_TSG_RAN_WG5_88e </a:t>
            </a:r>
            <a:r>
              <a:rPr lang="en-US" sz="1867" dirty="0">
                <a:cs typeface="ヒラギノ角ゴ Pro W3"/>
                <a:hlinkClick r:id="rId4"/>
              </a:rPr>
              <a:t>3GPP_TSG_RAN_WG5_88E@LIST.ETSI.ORG</a:t>
            </a:r>
            <a:r>
              <a:rPr lang="en-US" sz="1867" dirty="0">
                <a:cs typeface="ヒラギノ角ゴ Pro W3"/>
              </a:rPr>
              <a:t> for</a:t>
            </a:r>
          </a:p>
          <a:p>
            <a:pPr lvl="3"/>
            <a:r>
              <a:rPr lang="en-GB" altLang="en-US" sz="2000" dirty="0"/>
              <a:t>joint AI documents</a:t>
            </a:r>
          </a:p>
          <a:p>
            <a:pPr lvl="3"/>
            <a:r>
              <a:rPr lang="da-DK" altLang="en-US" sz="2000" dirty="0"/>
              <a:t>for </a:t>
            </a:r>
            <a:r>
              <a:rPr lang="en-GB" altLang="en-US" sz="2000" dirty="0"/>
              <a:t>common topics (impact RF and SIG Group)</a:t>
            </a:r>
          </a:p>
          <a:p>
            <a:pPr lvl="3"/>
            <a:r>
              <a:rPr lang="en-US" altLang="en-US" sz="2000" dirty="0"/>
              <a:t>38.508-1 clauses 1 to 4, Annexes; 38.508-2; 38.509; 36.508, 36.509</a:t>
            </a:r>
            <a:endParaRPr lang="da-DK" altLang="en-US" sz="2000" dirty="0"/>
          </a:p>
          <a:p>
            <a:pPr lvl="1"/>
            <a:r>
              <a:rPr lang="en-US" altLang="en-US" sz="2000" dirty="0"/>
              <a:t>Email discussion to be suspended over the weekend– refer Slide #5 </a:t>
            </a:r>
            <a:r>
              <a:rPr lang="en-US" sz="2000" dirty="0"/>
              <a:t>of R5-203201</a:t>
            </a:r>
            <a:endParaRPr lang="en-US" altLang="en-US" sz="2000" dirty="0"/>
          </a:p>
          <a:p>
            <a:pPr lvl="1"/>
            <a:r>
              <a:rPr lang="en-US" sz="1867" dirty="0">
                <a:cs typeface="ヒラギノ角ゴ Pro W3"/>
              </a:rPr>
              <a:t>Don’t use RAN5 exploders for RAN5#88e topics during meeting period</a:t>
            </a:r>
          </a:p>
          <a:p>
            <a:pPr lvl="1"/>
            <a:r>
              <a:rPr lang="en-US" sz="1867" dirty="0">
                <a:cs typeface="ヒラギノ角ゴ Pro W3"/>
              </a:rPr>
              <a:t>RAN5#88e exploders will be kept open till </a:t>
            </a:r>
            <a:r>
              <a:rPr lang="en-US" sz="1867" dirty="0"/>
              <a:t>9th September</a:t>
            </a:r>
            <a:endParaRPr lang="en-US" sz="1334" dirty="0">
              <a:cs typeface="ヒラギノ角ゴ Pro W3"/>
            </a:endParaRPr>
          </a:p>
          <a:p>
            <a:pPr lvl="1"/>
            <a:endParaRPr lang="en-US" sz="1867" dirty="0">
              <a:cs typeface="ヒラギノ角ゴ Pro W3"/>
            </a:endParaRP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RAN5#88e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400" dirty="0"/>
              <a:t>RAN4 dependent RAN5 CR's plan for RAN5#88e</a:t>
            </a:r>
          </a:p>
          <a:p>
            <a:pPr lvl="1"/>
            <a:r>
              <a:rPr lang="en-US" sz="1800" dirty="0"/>
              <a:t>RAN4 and RAN5 meetings runs concurrently with same start and end date</a:t>
            </a:r>
          </a:p>
          <a:p>
            <a:pPr lvl="1"/>
            <a:r>
              <a:rPr lang="en-US" sz="1800" dirty="0"/>
              <a:t>53  CR’s across different WIC have been indicated to have RAN4 dependency</a:t>
            </a:r>
            <a:endParaRPr lang="en-US" sz="1800" strike="sngStrike" dirty="0">
              <a:cs typeface="ヒラギノ角ゴ Pro W3"/>
            </a:endParaRPr>
          </a:p>
          <a:p>
            <a:pPr lvl="2">
              <a:buFont typeface="Wingdings" panose="05000000000000000000" pitchFamily="2" charset="2"/>
              <a:buChar char="ü"/>
            </a:pPr>
            <a:r>
              <a:rPr lang="en-US" sz="1600" dirty="0"/>
              <a:t>RAN5 leadership will work with RAN4 leadership to have the RAN4 dependent CR verdicts by Aug26th</a:t>
            </a:r>
          </a:p>
          <a:p>
            <a:pPr lvl="1"/>
            <a:r>
              <a:rPr lang="en-US" sz="1800" dirty="0"/>
              <a:t>Discussions on RAN5 CR and revisions shall be handled via email on RAN5#88-e RF reflector.</a:t>
            </a:r>
          </a:p>
          <a:p>
            <a:pPr lvl="2">
              <a:buFont typeface="Wingdings" panose="05000000000000000000" pitchFamily="2" charset="2"/>
              <a:buChar char="ü"/>
            </a:pPr>
            <a:r>
              <a:rPr lang="en-US" sz="1600" dirty="0"/>
              <a:t>Author to provide convener /secretary the RAN4 CR verdict as soon as it is available</a:t>
            </a:r>
          </a:p>
          <a:p>
            <a:pPr lvl="1"/>
            <a:r>
              <a:rPr lang="en-US" sz="1800" dirty="0"/>
              <a:t>Revisions of RAN5 CR , which has dependent RAN4 CR verdict, shall be uploaded by t-doc revision deadline Aug-27th 15:00 UTC, to be considered for RAN5 CR verdict.</a:t>
            </a:r>
          </a:p>
          <a:p>
            <a:pPr lvl="1"/>
            <a:r>
              <a:rPr lang="en-US" sz="1800" dirty="0"/>
              <a:t>If RAN4 CR verdict is issued on Friday (Aug28th), allowing time for revisions and discussions to be handled post RAN4 CR verdict ,the corresponding RAN5 CR verdict will be issued by Tuesday(Sept1st) 20:00 UTC.</a:t>
            </a:r>
          </a:p>
          <a:p>
            <a:pPr lvl="2">
              <a:buFont typeface="Wingdings" panose="05000000000000000000" pitchFamily="2" charset="2"/>
              <a:buChar char="ü"/>
            </a:pPr>
            <a:r>
              <a:rPr lang="en-US" sz="1600" dirty="0"/>
              <a:t>Deadline to upload final t-doc Sept 2nd 20:00 UTC</a:t>
            </a: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RAN5#88e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R5-203201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Ron/Ian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RAN5#88e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400" dirty="0"/>
              <a:t>Documents NOT Deferred/ NOT Flagged or NOT commented by end of first week of e-meeting will be set to ‘P.AGREED’ (for CR’s)/’Noted’ (for documents) status in the RF</a:t>
            </a:r>
            <a:r>
              <a:rPr lang="en-US" sz="2400" dirty="0">
                <a:solidFill>
                  <a:srgbClr val="00B0F0"/>
                </a:solidFill>
              </a:rPr>
              <a:t> </a:t>
            </a:r>
            <a:r>
              <a:rPr lang="en-US" sz="2400" dirty="0"/>
              <a:t>MH.xls sent on Aug21st</a:t>
            </a:r>
          </a:p>
          <a:p>
            <a:pPr lvl="1"/>
            <a:r>
              <a:rPr lang="en-US" sz="1800" dirty="0"/>
              <a:t>P.AGREED/Noted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400" dirty="0"/>
              <a:t>P.AGREED documents without concerns/issues will be given ‘AGREED’ verdict by the end of meeting (Aug28th) </a:t>
            </a:r>
          </a:p>
          <a:p>
            <a:r>
              <a:rPr lang="en-US" sz="2400" dirty="0"/>
              <a:t>All “final” t-docs are to be uploaded “after” P.AGREED verdict is indicated in the RF meeting handling </a:t>
            </a:r>
            <a:r>
              <a:rPr lang="en-US" sz="2400" dirty="0" err="1"/>
              <a:t>xls</a:t>
            </a:r>
            <a:r>
              <a:rPr lang="en-US" sz="2400" dirty="0"/>
              <a:t>.</a:t>
            </a:r>
          </a:p>
          <a:p>
            <a:r>
              <a:rPr lang="en-US" sz="2400" dirty="0"/>
              <a:t>RF meeting handling </a:t>
            </a:r>
            <a:r>
              <a:rPr lang="en-US" sz="2400" dirty="0" err="1"/>
              <a:t>xls</a:t>
            </a:r>
            <a:r>
              <a:rPr lang="en-US" sz="2400" dirty="0"/>
              <a:t> will be uploaded into </a:t>
            </a:r>
            <a:r>
              <a:rPr lang="en-GB" sz="2400" dirty="0">
                <a:hlinkClick r:id="rId3">
                  <a:extLst>
                    <a:ext uri="{A12FA001-AC4F-418D-AE19-62706E023703}">
                      <ahyp:hlinkClr xmlns:ahyp="http://schemas.microsoft.com/office/drawing/2018/hyperlinkcolor" val="tx"/>
                    </a:ext>
                  </a:extLst>
                </a:hlinkClick>
              </a:rPr>
              <a:t>http://www.3gpp.org/ftp/tsg_ran/WG5_Test_ex-T1/TSGR5_88_Electronic/Inbox/meeting_handling/</a:t>
            </a:r>
            <a:r>
              <a:rPr lang="en-GB" sz="2400" dirty="0"/>
              <a:t> </a:t>
            </a:r>
            <a:r>
              <a:rPr lang="en-US" sz="2400" dirty="0"/>
              <a:t>with the updated status on each day  in PDT time zone (except Saturday/Sunday)</a:t>
            </a:r>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RAN5#88e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28637</TotalTime>
  <Words>1090</Words>
  <Application>Microsoft Office PowerPoint</Application>
  <PresentationFormat>Widescreen</PresentationFormat>
  <Paragraphs>80</Paragraphs>
  <Slides>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RAN5#88e RF Opening Session  </vt:lpstr>
      <vt:lpstr>Agenda</vt:lpstr>
      <vt:lpstr>Conference calls</vt:lpstr>
      <vt:lpstr>RAN5#88e RF Documents landscape</vt:lpstr>
      <vt:lpstr>RAN5#88e RF document handling plan</vt:lpstr>
      <vt:lpstr>RAN5#88e RF document handling plan Cntd…</vt:lpstr>
      <vt:lpstr>RAN5#88e RF document handling plan Cntd…</vt:lpstr>
      <vt:lpstr>RAN5#88e RF document handling plan Cntd…</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529</cp:revision>
  <dcterms:created xsi:type="dcterms:W3CDTF">2018-05-24T11:49:12Z</dcterms:created>
  <dcterms:modified xsi:type="dcterms:W3CDTF">2020-08-14T18:45:39Z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