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93" r:id="rId3"/>
    <p:sldId id="323" r:id="rId4"/>
    <p:sldId id="350" r:id="rId5"/>
    <p:sldId id="341" r:id="rId6"/>
    <p:sldId id="347" r:id="rId7"/>
    <p:sldId id="348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350"/>
            <p14:sldId id="341"/>
            <p14:sldId id="347"/>
            <p14:sldId id="348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09" d="100"/>
          <a:sy n="109" d="100"/>
        </p:scale>
        <p:origin x="1710" y="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tp://ftp.3gpp.org/TSG_RAN/WG5_Test_ex-T1/TSGR5_88_Electronic/Docs/R5-203626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(AUGUST-20)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TSG-RAN5#88-e		     	     R5-203627</a:t>
            </a:r>
          </a:p>
          <a:p>
            <a:r>
              <a:rPr lang="en-US" sz="2000" kern="0" dirty="0"/>
              <a:t>Electronic Meeting, 17th – 28th August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-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r>
              <a:rPr lang="sv-SE" sz="1800" dirty="0"/>
              <a:t>Overview: Timeline - RAN5 5G NR deliveries versus RAN5 meeting</a:t>
            </a:r>
          </a:p>
          <a:p>
            <a:pPr lvl="1"/>
            <a:r>
              <a:rPr lang="en-US" sz="1400" dirty="0"/>
              <a:t>NSA Option 3 Phase 9 and SA Option 2 Phase 8 were completed at RAN5#88-e</a:t>
            </a:r>
          </a:p>
          <a:p>
            <a:pPr lvl="1"/>
            <a:r>
              <a:rPr lang="en-US" sz="1400" dirty="0"/>
              <a:t>SA Option 5 and NSA Options 4 and 7</a:t>
            </a:r>
          </a:p>
          <a:p>
            <a:pPr lvl="2"/>
            <a:r>
              <a:rPr lang="en-US" sz="1400" dirty="0"/>
              <a:t>At RAN5#87-e a way forward was endorsed by RAN5 in R5-202556. The first step of the way forward was for interested companies to submit discussion paper for overall option 4, 5 and 7 analysis and impact on WP by RAN5#88-e.</a:t>
            </a:r>
          </a:p>
          <a:p>
            <a:pPr lvl="2"/>
            <a:r>
              <a:rPr lang="en-US" sz="1400" dirty="0"/>
              <a:t>As there was no input submitted to RAN5#88-e then the current work plan targets will be limited to SA option 2 and NSA option 3. SA option 5 and NSA Options 4 and 7 are FFS.</a:t>
            </a:r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016CF0A7-55F0-4E32-B55C-D44569E1F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21" y="3739908"/>
            <a:ext cx="6124575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(R5-203771)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6FB19D-CF32-49F0-83B5-DACB53370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94" y="1305644"/>
            <a:ext cx="7761410" cy="484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- Completed deliveries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8" y="1494617"/>
            <a:ext cx="8351839" cy="1827908"/>
          </a:xfrm>
        </p:spPr>
        <p:txBody>
          <a:bodyPr/>
          <a:lstStyle/>
          <a:p>
            <a:r>
              <a:rPr lang="en-US" sz="2000" dirty="0"/>
              <a:t>SA Option 2 Phase 8 and NSA Option 3 Phase 9 were completed at RAN5#88-e</a:t>
            </a:r>
          </a:p>
          <a:p>
            <a:pPr lvl="1"/>
            <a:r>
              <a:rPr lang="en-US" sz="1600" dirty="0"/>
              <a:t>For additional details of progress for different areas see </a:t>
            </a:r>
            <a:r>
              <a:rPr lang="en-GB" sz="1600" u="sng" dirty="0">
                <a:hlinkClick r:id="rId2"/>
              </a:rPr>
              <a:t>R5-203626</a:t>
            </a:r>
            <a:endParaRPr lang="en-US" sz="1600" dirty="0"/>
          </a:p>
          <a:p>
            <a:r>
              <a:rPr lang="en-US" sz="2000" dirty="0"/>
              <a:t>Completed test cases: </a:t>
            </a:r>
          </a:p>
          <a:p>
            <a:pPr lvl="1"/>
            <a:r>
              <a:rPr lang="en-US" sz="1400" dirty="0"/>
              <a:t>Completion vs FR1, FR2 and configurations with FR1 and FR2 (FR1+FR2)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marL="355600" lvl="1" indent="0">
              <a:buNone/>
            </a:pPr>
            <a:r>
              <a:rPr lang="en-US" sz="1400" dirty="0"/>
              <a:t>For details see attached document “5GS WP complete test cases v11.0” for details</a:t>
            </a:r>
          </a:p>
          <a:p>
            <a:pPr lvl="1"/>
            <a:endParaRPr lang="en-US" sz="1800" dirty="0"/>
          </a:p>
          <a:p>
            <a:pPr marL="355600" lvl="1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CF4788F8-8E82-4085-84C1-8852142D2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189" y="3198945"/>
            <a:ext cx="3519487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1059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10 content - Target RAN5#89-e NOV-20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479839" cy="4156195"/>
          </a:xfrm>
        </p:spPr>
        <p:txBody>
          <a:bodyPr/>
          <a:lstStyle/>
          <a:p>
            <a:r>
              <a:rPr lang="en-US" sz="1600" dirty="0"/>
              <a:t>EN-DC configurations: LTE </a:t>
            </a:r>
            <a:r>
              <a:rPr lang="en-US" sz="1600" dirty="0" err="1"/>
              <a:t>xCC</a:t>
            </a:r>
            <a:r>
              <a:rPr lang="en-US" sz="1600" dirty="0"/>
              <a:t> + NR FR1/FR2 </a:t>
            </a:r>
            <a:r>
              <a:rPr lang="en-US" sz="1600" dirty="0" err="1"/>
              <a:t>yCC</a:t>
            </a:r>
            <a:r>
              <a:rPr lang="en-US" sz="1600" dirty="0"/>
              <a:t>, where x &lt;= 4, y &lt;=2</a:t>
            </a:r>
          </a:p>
          <a:p>
            <a:r>
              <a:rPr lang="en-US" sz="1600" dirty="0"/>
              <a:t>Test case completion targets</a:t>
            </a:r>
          </a:p>
          <a:p>
            <a:pPr lvl="1"/>
            <a:r>
              <a:rPr lang="en-US" sz="1200" dirty="0"/>
              <a:t>FR1 RF/Performance/RRM</a:t>
            </a:r>
          </a:p>
          <a:p>
            <a:pPr lvl="2"/>
            <a:r>
              <a:rPr lang="en-US" sz="1200" dirty="0"/>
              <a:t>Complete remaining EN-DC FR1 (anchor-agnostic) test cases (38.521-3).</a:t>
            </a:r>
          </a:p>
          <a:p>
            <a:pPr lvl="2"/>
            <a:r>
              <a:rPr lang="en-US" sz="1200" dirty="0"/>
              <a:t>Complete remaining FR1 RRM test cases (38.533).</a:t>
            </a:r>
          </a:p>
          <a:p>
            <a:pPr lvl="2"/>
            <a:endParaRPr lang="en-US" sz="1200" dirty="0">
              <a:highlight>
                <a:srgbClr val="FFFF00"/>
              </a:highlight>
            </a:endParaRPr>
          </a:p>
          <a:p>
            <a:pPr lvl="1"/>
            <a:r>
              <a:rPr lang="en-US" sz="1200" dirty="0"/>
              <a:t>FR2 RF/Performance/RRM </a:t>
            </a:r>
          </a:p>
          <a:p>
            <a:pPr lvl="2"/>
            <a:r>
              <a:rPr lang="sv-SE" sz="1200" dirty="0">
                <a:solidFill>
                  <a:srgbClr val="FF0000"/>
                </a:solidFill>
              </a:rPr>
              <a:t>All FR2 test cases will not be feasible to complete by RAN5#89-e. </a:t>
            </a:r>
            <a:endParaRPr lang="en-US" altLang="zh-CN" sz="1200" dirty="0"/>
          </a:p>
          <a:p>
            <a:pPr lvl="2"/>
            <a:r>
              <a:rPr lang="en-US" sz="1200" dirty="0"/>
              <a:t>Progress remaining FR2 test cases (38.521-3).</a:t>
            </a:r>
          </a:p>
          <a:p>
            <a:pPr lvl="3"/>
            <a:r>
              <a:rPr lang="en-US" sz="1200" dirty="0"/>
              <a:t>EN-DC FR2 test progress dependent on MU/TT analysis completion and other open items impacting SA FR2 tests (38.521-4).</a:t>
            </a:r>
            <a:endParaRPr lang="en-US" sz="1200" dirty="0">
              <a:highlight>
                <a:srgbClr val="FFFF00"/>
              </a:highlight>
            </a:endParaRPr>
          </a:p>
          <a:p>
            <a:pPr lvl="2"/>
            <a:r>
              <a:rPr lang="en-US" sz="1200" dirty="0"/>
              <a:t>Progress FR2 RRM test cases where RAN4 requirements and MU/TT completed by Nov-20 (38.533).</a:t>
            </a:r>
          </a:p>
          <a:p>
            <a:pPr lvl="2"/>
            <a:endParaRPr lang="en-US" sz="1200" dirty="0">
              <a:highlight>
                <a:srgbClr val="FFFF00"/>
              </a:highlight>
            </a:endParaRPr>
          </a:p>
          <a:p>
            <a:pPr lvl="1"/>
            <a:r>
              <a:rPr lang="en-US" sz="1200" dirty="0"/>
              <a:t>Protocol (34.229-5, 38.523-1):</a:t>
            </a:r>
          </a:p>
          <a:p>
            <a:pPr lvl="2"/>
            <a:r>
              <a:rPr lang="en-US" sz="1200" dirty="0"/>
              <a:t>RRC: Complete remaining EN-DC test cases with NR single carrier (4 FR2), with NR 2CC CA (3 FR1, 8 FR2, 4 FR1+FR2).</a:t>
            </a:r>
            <a:br>
              <a:rPr lang="en-US" sz="1200" dirty="0"/>
            </a:br>
            <a:endParaRPr lang="en-US" sz="1200" strike="sngStrike" dirty="0"/>
          </a:p>
          <a:p>
            <a:r>
              <a:rPr lang="en-US" sz="1800" dirty="0"/>
              <a:t>Other targets</a:t>
            </a:r>
          </a:p>
          <a:p>
            <a:pPr lvl="1"/>
            <a:r>
              <a:rPr lang="en-US" sz="1200" dirty="0"/>
              <a:t>Common test environment (TS 38.508-1):</a:t>
            </a:r>
          </a:p>
          <a:p>
            <a:pPr lvl="2"/>
            <a:r>
              <a:rPr lang="en-US" sz="1200" dirty="0"/>
              <a:t>If further details needed for OTA test equipment requirements (clause 4 and 6); signal levels for Performance (chapter 5), Protocol (chapter 6)  and RRM (chapter 7); and cell configurations (clause 6.3.1). If no further details needed, then will editor’s notes be removed.</a:t>
            </a: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200" dirty="0"/>
              <a:t>SC FR1; SC FR2; NR CA configurations for FR1 </a:t>
            </a:r>
            <a:r>
              <a:rPr lang="en-US" sz="1200" dirty="0" err="1"/>
              <a:t>xCC</a:t>
            </a:r>
            <a:r>
              <a:rPr lang="en-US" sz="1200" dirty="0"/>
              <a:t>, FR2 </a:t>
            </a:r>
            <a:r>
              <a:rPr lang="en-US" sz="1200" dirty="0" err="1"/>
              <a:t>xCC</a:t>
            </a:r>
            <a:r>
              <a:rPr lang="en-US" sz="1200" dirty="0"/>
              <a:t>, (FR1+FR2) </a:t>
            </a:r>
            <a:r>
              <a:rPr lang="en-US" sz="1200" dirty="0" err="1"/>
              <a:t>xCC</a:t>
            </a:r>
            <a:r>
              <a:rPr lang="en-US" sz="1200" dirty="0"/>
              <a:t>, where x&lt;=4 for FR1 and x&lt;=8 for FR2; and NR DC configurations x</a:t>
            </a:r>
            <a:r>
              <a:rPr lang="en-US" sz="1200" baseline="-25000" dirty="0"/>
              <a:t>FR1</a:t>
            </a:r>
            <a:r>
              <a:rPr lang="en-US" sz="1200" dirty="0"/>
              <a:t>CC+x</a:t>
            </a:r>
            <a:r>
              <a:rPr lang="en-US" sz="1200" baseline="-25000" dirty="0"/>
              <a:t>FR2</a:t>
            </a:r>
            <a:r>
              <a:rPr lang="en-US" sz="1200" dirty="0"/>
              <a:t>FR2, where x</a:t>
            </a:r>
            <a:r>
              <a:rPr lang="en-US" sz="1200" baseline="-25000" dirty="0"/>
              <a:t>FR1</a:t>
            </a:r>
            <a:r>
              <a:rPr lang="en-US" sz="1200" dirty="0"/>
              <a:t> =1 and x</a:t>
            </a:r>
            <a:r>
              <a:rPr lang="en-US" sz="1200" baseline="-25000" dirty="0"/>
              <a:t>FR1</a:t>
            </a:r>
            <a:r>
              <a:rPr lang="en-US" sz="1200" dirty="0"/>
              <a:t> &lt;=8 or x</a:t>
            </a:r>
            <a:r>
              <a:rPr lang="en-US" sz="1200" baseline="-25000" dirty="0"/>
              <a:t>FR1</a:t>
            </a:r>
            <a:r>
              <a:rPr lang="en-US" sz="1200" dirty="0"/>
              <a:t> =2 and x</a:t>
            </a:r>
            <a:r>
              <a:rPr lang="en-US" sz="1200" baseline="-25000" dirty="0"/>
              <a:t>FR1</a:t>
            </a:r>
            <a:r>
              <a:rPr lang="en-US" sz="1200" dirty="0"/>
              <a:t> &lt;=4</a:t>
            </a:r>
          </a:p>
          <a:p>
            <a:r>
              <a:rPr lang="en-US" sz="1400" dirty="0"/>
              <a:t>Test case completion targets</a:t>
            </a:r>
          </a:p>
          <a:p>
            <a:pPr lvl="1">
              <a:defRPr/>
            </a:pPr>
            <a:r>
              <a:rPr lang="en-US" altLang="zh-CN" sz="1100" dirty="0"/>
              <a:t>FR1</a:t>
            </a:r>
            <a:r>
              <a:rPr lang="en-US" sz="1100" dirty="0"/>
              <a:t> RF/Performance/RRM</a:t>
            </a:r>
            <a:endParaRPr lang="en-US" altLang="zh-CN" sz="1100" dirty="0"/>
          </a:p>
          <a:p>
            <a:pPr lvl="2">
              <a:defRPr/>
            </a:pPr>
            <a:r>
              <a:rPr lang="en-US" altLang="zh-CN" sz="1100" dirty="0"/>
              <a:t>Complete remaining FR1 test cases (38.521-1).</a:t>
            </a:r>
          </a:p>
          <a:p>
            <a:pPr lvl="2">
              <a:defRPr/>
            </a:pPr>
            <a:r>
              <a:rPr lang="en-US" sz="1100" dirty="0"/>
              <a:t>Complete remaining FR1 RRM test cases (38.533).</a:t>
            </a:r>
          </a:p>
          <a:p>
            <a:pPr lvl="2">
              <a:defRPr/>
            </a:pPr>
            <a:endParaRPr lang="en-US" altLang="zh-CN" sz="1000" dirty="0"/>
          </a:p>
          <a:p>
            <a:pPr lvl="1">
              <a:defRPr/>
            </a:pPr>
            <a:r>
              <a:rPr lang="en-US" altLang="zh-CN" sz="1100" dirty="0"/>
              <a:t>FR2 </a:t>
            </a:r>
            <a:r>
              <a:rPr lang="en-US" sz="1100" dirty="0"/>
              <a:t>RF/Performance/RRM</a:t>
            </a:r>
            <a:endParaRPr lang="en-US" altLang="zh-CN" sz="1100" dirty="0"/>
          </a:p>
          <a:p>
            <a:pPr lvl="2">
              <a:defRPr/>
            </a:pPr>
            <a:r>
              <a:rPr lang="sv-SE" sz="1100" dirty="0">
                <a:solidFill>
                  <a:srgbClr val="FF0000"/>
                </a:solidFill>
              </a:rPr>
              <a:t>All FR2 test cases will not be feasible to complete by RAN5#89-e. </a:t>
            </a:r>
            <a:endParaRPr lang="en-US" altLang="zh-CN" sz="1100" dirty="0"/>
          </a:p>
          <a:p>
            <a:pPr lvl="2">
              <a:defRPr/>
            </a:pPr>
            <a:r>
              <a:rPr lang="sv-SE" sz="1100" dirty="0"/>
              <a:t>Progress remaining FR2 RF single carrier and CA test cases (38.521-1).</a:t>
            </a:r>
            <a:endParaRPr lang="en-GB" sz="110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2"/>
            <a:r>
              <a:rPr lang="sv-SE" sz="1050" dirty="0"/>
              <a:t>Progress test tolerance analysis considering SNR testability issue pending for FR2 Demod and CSI test cases (38.521-4).</a:t>
            </a:r>
            <a:endParaRPr lang="en-US" sz="1050" dirty="0"/>
          </a:p>
          <a:p>
            <a:pPr lvl="2"/>
            <a:r>
              <a:rPr lang="en-US" sz="1050" dirty="0"/>
              <a:t>Progress FR2 RRM test cases where RAN4 requirements and MU/TT completed by Nov-20 (38.533).</a:t>
            </a:r>
            <a:br>
              <a:rPr lang="en-US" sz="1050" dirty="0"/>
            </a:br>
            <a:endParaRPr lang="en-US" sz="1050" dirty="0"/>
          </a:p>
          <a:p>
            <a:pPr lvl="1"/>
            <a:r>
              <a:rPr lang="en-US" sz="1050" dirty="0"/>
              <a:t>Protocol test cases (34.229-5, 38.523-1):</a:t>
            </a:r>
          </a:p>
          <a:p>
            <a:pPr lvl="2"/>
            <a:r>
              <a:rPr lang="en-US" sz="1050" dirty="0"/>
              <a:t>Layer 2: Complete remaining single carrier MAC (1 FR1, 1 FR2) and PDCP (1 FR1, 1 FR2) test cases.</a:t>
            </a:r>
          </a:p>
          <a:p>
            <a:pPr lvl="2"/>
            <a:r>
              <a:rPr lang="en-US" sz="1050" dirty="0"/>
              <a:t>Idle mode: Resolve FR2 power levels (35 test cases).</a:t>
            </a:r>
          </a:p>
          <a:p>
            <a:pPr lvl="2"/>
            <a:r>
              <a:rPr lang="en-US" sz="1050" dirty="0"/>
              <a:t>RRC: Complete remaining NR single carrier (2 FR1, 30 FR2), NR CA (21 FR2, 8 FR1+FR2) and </a:t>
            </a:r>
            <a:r>
              <a:rPr lang="sv-SE" sz="1050" dirty="0"/>
              <a:t>NR-DC (10 FR1+FR2) test cases.</a:t>
            </a:r>
            <a:endParaRPr lang="en-US" sz="1050" dirty="0"/>
          </a:p>
          <a:p>
            <a:pPr lvl="2"/>
            <a:r>
              <a:rPr lang="en-US" sz="1050" dirty="0"/>
              <a:t>Multilayer/Services: Complete remaining IMS Emergency services (1) and UAC (2) test cases. </a:t>
            </a:r>
          </a:p>
          <a:p>
            <a:pPr lvl="2"/>
            <a:r>
              <a:rPr lang="en-US" sz="1050" dirty="0"/>
              <a:t>IMS: Complete IMS test cases (89 test cases remains). </a:t>
            </a:r>
          </a:p>
          <a:p>
            <a:r>
              <a:rPr lang="en-US" sz="1450" dirty="0"/>
              <a:t>Other targets</a:t>
            </a:r>
          </a:p>
          <a:p>
            <a:pPr lvl="1"/>
            <a:r>
              <a:rPr lang="en-US" sz="1050" dirty="0"/>
              <a:t>Common test environment (TS 38.508-1)</a:t>
            </a:r>
          </a:p>
          <a:p>
            <a:pPr lvl="2"/>
            <a:r>
              <a:rPr lang="en-US" sz="1050" dirty="0"/>
              <a:t>If further details needed for OTA test equipment requirements (clause 6); signal levels for Performance (chapter 5), Protocol (chapter 6)  and RRM (chapter 7); and cell configurations (clause 6.3.1). If no further details needed, then will editor’s notes be removed.</a:t>
            </a:r>
          </a:p>
          <a:p>
            <a:pPr lvl="2"/>
            <a:endParaRPr lang="en-US" sz="105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800" dirty="0">
                <a:highlight>
                  <a:srgbClr val="FFFF00"/>
                </a:highlight>
              </a:rPr>
            </a:br>
            <a:endParaRPr lang="en-US" sz="1050" dirty="0"/>
          </a:p>
          <a:p>
            <a:pPr lvl="1"/>
            <a:endParaRPr lang="en-US" sz="1050" dirty="0"/>
          </a:p>
          <a:p>
            <a:pPr lvl="1"/>
            <a:endParaRPr lang="en-US" sz="1050" dirty="0"/>
          </a:p>
          <a:p>
            <a:endParaRPr lang="en-US" sz="12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Planning for next deliveries: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Option 2 (SA NR) - Phase 9 - Target RAN5#89-e NOV-20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83985</TotalTime>
  <Words>927</Words>
  <Application>Microsoft Office PowerPoint</Application>
  <PresentationFormat>On-screen Show (4:3)</PresentationFormat>
  <Paragraphs>96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Ericsson Capital TT</vt:lpstr>
      <vt:lpstr>Arial</vt:lpstr>
      <vt:lpstr>PresentationTemplate2011</vt:lpstr>
      <vt:lpstr>RAN5 5G NR STATUS,  DELIVERY phases and targets (AUGUST-20)   </vt:lpstr>
      <vt:lpstr>Introduction &amp; CONTENT</vt:lpstr>
      <vt:lpstr>Definitions of RAN5 5GS delivery phases  and target dates </vt:lpstr>
      <vt:lpstr>PowerPoint Presentation</vt:lpstr>
      <vt:lpstr>Progress - Completed deliveries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2147</cp:revision>
  <cp:lastPrinted>2019-05-21T13:30:52Z</cp:lastPrinted>
  <dcterms:created xsi:type="dcterms:W3CDTF">2016-08-26T13:27:01Z</dcterms:created>
  <dcterms:modified xsi:type="dcterms:W3CDTF">2020-09-15T09:50:48Z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