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7" r:id="rId6"/>
    <p:sldId id="263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46" autoAdjust="0"/>
    <p:restoredTop sz="94660"/>
  </p:normalViewPr>
  <p:slideViewPr>
    <p:cSldViewPr snapToGrid="0">
      <p:cViewPr varScale="1">
        <p:scale>
          <a:sx n="67" d="100"/>
          <a:sy n="67" d="100"/>
        </p:scale>
        <p:origin x="39" y="3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5236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3448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6745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784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65851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23877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086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2386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83995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8449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28909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85CDDD-FA33-4AD2-963E-FAF0C21C520B}" type="datetimeFigureOut">
              <a:rPr lang="zh-CN" altLang="en-US" smtClean="0"/>
              <a:pPr/>
              <a:t>2020/5/29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63911-2718-4EAE-B945-FBACAA8AE95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8752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795849"/>
            <a:ext cx="9144000" cy="1714114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Discussion on testing of 4Rx vs 2Rx in FR1</a:t>
            </a:r>
            <a:endParaRPr lang="zh-CN" altLang="en-US" sz="4800" dirty="0"/>
          </a:p>
        </p:txBody>
      </p:sp>
      <p:sp>
        <p:nvSpPr>
          <p:cNvPr id="3" name="标题 1"/>
          <p:cNvSpPr txBox="1">
            <a:spLocks/>
          </p:cNvSpPr>
          <p:nvPr/>
        </p:nvSpPr>
        <p:spPr>
          <a:xfrm>
            <a:off x="1524000" y="3243607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3600" dirty="0" smtClean="0"/>
              <a:t>Huawei, CAICT, OPPO, Samsung, Bureau Veritas, </a:t>
            </a:r>
            <a:r>
              <a:rPr lang="en-US" altLang="zh-CN" sz="3600" dirty="0" err="1" smtClean="0"/>
              <a:t>Sporton</a:t>
            </a:r>
            <a:r>
              <a:rPr lang="en-US" altLang="zh-CN" sz="3600" dirty="0" smtClean="0"/>
              <a:t>, Ericsson, Anritsu, AT&amp;T, CMCC, Dish, Telecom Italia, Orange</a:t>
            </a:r>
            <a:r>
              <a:rPr lang="en-US" altLang="zh-CN" sz="3600" dirty="0"/>
              <a:t>, </a:t>
            </a:r>
            <a:r>
              <a:rPr lang="en-US" altLang="zh-CN" sz="3600" dirty="0" err="1" smtClean="0"/>
              <a:t>Rohde&amp;Schwarz</a:t>
            </a:r>
            <a:endParaRPr lang="zh-CN" altLang="en-US" sz="3600" dirty="0"/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543697" y="81735"/>
            <a:ext cx="11104605" cy="816189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2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just"/>
            <a:r>
              <a:rPr lang="en-GB" altLang="zh-CN" sz="3600" dirty="0"/>
              <a:t>3GPP TSG-RAN5 Meeting #</a:t>
            </a:r>
            <a:r>
              <a:rPr lang="en-GB" altLang="zh-CN" sz="3600" dirty="0" smtClean="0"/>
              <a:t>87-e</a:t>
            </a:r>
            <a:r>
              <a:rPr lang="en-GB" altLang="zh-CN" sz="3600" i="1" dirty="0"/>
              <a:t>	</a:t>
            </a:r>
            <a:r>
              <a:rPr lang="en-GB" altLang="zh-CN" sz="3600" i="1" dirty="0" smtClean="0"/>
              <a:t>				</a:t>
            </a:r>
            <a:r>
              <a:rPr lang="en-GB" altLang="zh-CN" sz="3600" i="1" dirty="0" smtClean="0"/>
              <a:t>R5-202811</a:t>
            </a:r>
            <a:endParaRPr lang="zh-CN" altLang="zh-CN" sz="3600" dirty="0"/>
          </a:p>
          <a:p>
            <a:pPr algn="just"/>
            <a:r>
              <a:rPr lang="en-GB" altLang="zh-CN" sz="3600" dirty="0" smtClean="0"/>
              <a:t>Electronic, 18 </a:t>
            </a:r>
            <a:r>
              <a:rPr lang="en-GB" altLang="zh-CN" sz="3600" dirty="0"/>
              <a:t>- </a:t>
            </a:r>
            <a:r>
              <a:rPr lang="en-GB" altLang="zh-CN" sz="3600" dirty="0" smtClean="0"/>
              <a:t>29 May </a:t>
            </a:r>
            <a:r>
              <a:rPr lang="en-GB" altLang="zh-CN" sz="3600" dirty="0"/>
              <a:t>2020</a:t>
            </a:r>
            <a:endParaRPr lang="zh-CN" altLang="zh-CN" sz="3600" dirty="0"/>
          </a:p>
        </p:txBody>
      </p:sp>
    </p:spTree>
    <p:extLst>
      <p:ext uri="{BB962C8B-B14F-4D97-AF65-F5344CB8AC3E}">
        <p14:creationId xmlns:p14="http://schemas.microsoft.com/office/powerpoint/2010/main" val="2526151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19678"/>
            <a:ext cx="10515600" cy="4756408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2400" dirty="0"/>
              <a:t>In </a:t>
            </a:r>
            <a:r>
              <a:rPr lang="en-US" altLang="zh-CN" sz="2400" dirty="0" smtClean="0"/>
              <a:t>TS 38.101-1 </a:t>
            </a:r>
            <a:r>
              <a:rPr lang="en-US" altLang="zh-CN" sz="2400" dirty="0"/>
              <a:t>2Rx </a:t>
            </a:r>
            <a:r>
              <a:rPr lang="en-US" altLang="zh-CN" sz="2400" dirty="0" smtClean="0"/>
              <a:t>requirements are defined for all bands.</a:t>
            </a:r>
          </a:p>
          <a:p>
            <a:r>
              <a:rPr lang="en-US" altLang="zh-CN" sz="2400" dirty="0"/>
              <a:t>4Rx </a:t>
            </a:r>
            <a:r>
              <a:rPr lang="en-US" altLang="zh-CN" sz="2400" dirty="0" smtClean="0"/>
              <a:t>requirements are defined for a few bands as indicated in Table 7.3.2-2</a:t>
            </a:r>
          </a:p>
          <a:p>
            <a:pPr lvl="1"/>
            <a:endParaRPr lang="en-US" altLang="zh-CN" sz="2000" dirty="0" smtClean="0"/>
          </a:p>
          <a:p>
            <a:pPr lvl="1"/>
            <a:endParaRPr lang="en-US" altLang="zh-CN" sz="2000" dirty="0"/>
          </a:p>
          <a:p>
            <a:pPr lvl="1"/>
            <a:endParaRPr lang="en-US" altLang="zh-CN" sz="20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If </a:t>
            </a:r>
            <a:r>
              <a:rPr lang="en-US" altLang="zh-CN" sz="2400" dirty="0"/>
              <a:t>a UE supports 4Rx in a certain band, it’s required to be tested against both 2Rx and 4Rx requirements, including single carrier, CA and </a:t>
            </a:r>
            <a:r>
              <a:rPr lang="en-US" altLang="zh-CN" sz="2400" dirty="0" smtClean="0"/>
              <a:t>EN-DC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Testing </a:t>
            </a:r>
            <a:r>
              <a:rPr lang="en-US" altLang="zh-CN" sz="2400" dirty="0"/>
              <a:t>both 2Rx and 4Rx requirements will lead to doubled testing time. Considering large amount of CA and EN-DC configurations, the workload can’t be ignored.</a:t>
            </a:r>
          </a:p>
          <a:p>
            <a:endParaRPr lang="en-US" altLang="zh-CN" sz="2400" dirty="0" smtClean="0"/>
          </a:p>
          <a:p>
            <a:pPr marL="0" indent="0">
              <a:buNone/>
            </a:pPr>
            <a:endParaRPr lang="en-US" altLang="zh-CN" dirty="0" smtClean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612551" y="2361425"/>
            <a:ext cx="4324350" cy="9906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88943" y="4055714"/>
            <a:ext cx="5534025" cy="1409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41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(3-1)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 smtClean="0"/>
              <a:t>In 38.101-4, it’s clearly indicated if UE supports 4Rx, 2Rx testing is skipped. </a:t>
            </a:r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24137" y="2370697"/>
            <a:ext cx="6915150" cy="3038475"/>
          </a:xfrm>
          <a:prstGeom prst="rect">
            <a:avLst/>
          </a:prstGeom>
        </p:spPr>
      </p:pic>
      <p:sp>
        <p:nvSpPr>
          <p:cNvPr id="7" name="圆角矩形 6"/>
          <p:cNvSpPr/>
          <p:nvPr/>
        </p:nvSpPr>
        <p:spPr>
          <a:xfrm>
            <a:off x="5900480" y="4703421"/>
            <a:ext cx="2553729" cy="444844"/>
          </a:xfrm>
          <a:prstGeom prst="roundRect">
            <a:avLst/>
          </a:prstGeom>
          <a:noFill/>
          <a:ln>
            <a:solidFill>
              <a:srgbClr val="0066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539287" y="4787343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4Rx requirements</a:t>
            </a:r>
            <a:endParaRPr lang="zh-CN" altLang="en-US" sz="1200" dirty="0"/>
          </a:p>
        </p:txBody>
      </p:sp>
      <p:cxnSp>
        <p:nvCxnSpPr>
          <p:cNvPr id="10" name="直接箭头连接符 9"/>
          <p:cNvCxnSpPr/>
          <p:nvPr/>
        </p:nvCxnSpPr>
        <p:spPr>
          <a:xfrm>
            <a:off x="8454209" y="4925843"/>
            <a:ext cx="960674" cy="0"/>
          </a:xfrm>
          <a:prstGeom prst="straightConnector1">
            <a:avLst/>
          </a:prstGeom>
          <a:ln>
            <a:solidFill>
              <a:srgbClr val="0066F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圆角矩形 10"/>
          <p:cNvSpPr/>
          <p:nvPr/>
        </p:nvSpPr>
        <p:spPr>
          <a:xfrm>
            <a:off x="5904596" y="4229745"/>
            <a:ext cx="2553729" cy="44484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9543403" y="4313667"/>
            <a:ext cx="13338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/>
              <a:t>2Rx requirements</a:t>
            </a:r>
            <a:endParaRPr lang="zh-CN" altLang="en-US" sz="1200" dirty="0"/>
          </a:p>
        </p:txBody>
      </p:sp>
      <p:cxnSp>
        <p:nvCxnSpPr>
          <p:cNvPr id="13" name="直接箭头连接符 12"/>
          <p:cNvCxnSpPr/>
          <p:nvPr/>
        </p:nvCxnSpPr>
        <p:spPr>
          <a:xfrm>
            <a:off x="8458325" y="4452167"/>
            <a:ext cx="960674" cy="0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6966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1 (3-2)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543053"/>
            <a:ext cx="10515600" cy="4770283"/>
          </a:xfrm>
        </p:spPr>
        <p:txBody>
          <a:bodyPr>
            <a:normAutofit fontScale="77500" lnSpcReduction="20000"/>
          </a:bodyPr>
          <a:lstStyle/>
          <a:p>
            <a:r>
              <a:rPr lang="en-US" altLang="zh-CN" sz="2400" dirty="0" smtClean="0"/>
              <a:t>For LTE Rx testing, a similar principle of skipping 2Rx testing is defined in section 7.2 of TS 36.101.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In addition, as per TS 36.521-2, 2Rx REFSENS is tested only in 2Rx bands, and 4Rx REFSENS is tested in 4Rx bands.</a:t>
            </a:r>
          </a:p>
          <a:p>
            <a:endParaRPr lang="en-US" altLang="zh-CN" sz="2400" dirty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endParaRPr lang="en-US" altLang="zh-CN" sz="2400" dirty="0" smtClean="0"/>
          </a:p>
          <a:p>
            <a:r>
              <a:rPr lang="en-US" altLang="zh-CN" sz="2400" dirty="0" smtClean="0"/>
              <a:t>Same </a:t>
            </a:r>
            <a:r>
              <a:rPr lang="en-US" altLang="zh-CN" sz="2400" dirty="0"/>
              <a:t>principle can be adopted in </a:t>
            </a:r>
            <a:r>
              <a:rPr lang="en-US" altLang="zh-CN" sz="2400" dirty="0" smtClean="0"/>
              <a:t>NR RF Rx testing for SA.</a:t>
            </a:r>
          </a:p>
          <a:p>
            <a:r>
              <a:rPr lang="en-US" altLang="zh-CN" sz="2400" b="1" dirty="0" smtClean="0"/>
              <a:t>Proposal 1</a:t>
            </a:r>
            <a:r>
              <a:rPr lang="en-US" altLang="zh-CN" sz="2400" dirty="0" smtClean="0"/>
              <a:t>: 2Rx </a:t>
            </a:r>
            <a:r>
              <a:rPr lang="en-US" altLang="zh-CN" sz="2400" dirty="0"/>
              <a:t>RF requirements can </a:t>
            </a:r>
            <a:r>
              <a:rPr lang="en-US" altLang="zh-CN" sz="2500" dirty="0"/>
              <a:t>be </a:t>
            </a:r>
            <a:r>
              <a:rPr lang="en-US" altLang="zh-CN" sz="2500" dirty="0" smtClean="0"/>
              <a:t>skipped</a:t>
            </a:r>
            <a:r>
              <a:rPr lang="en-GB" altLang="zh-CN" sz="2500" dirty="0" smtClean="0"/>
              <a:t> </a:t>
            </a:r>
            <a:r>
              <a:rPr lang="en-US" altLang="zh-CN" sz="2400" dirty="0" smtClean="0"/>
              <a:t>for all Rx test cases except for single carrier REFSENS on </a:t>
            </a:r>
            <a:r>
              <a:rPr lang="en-US" altLang="zh-CN" sz="2400" dirty="0"/>
              <a:t>the bands that UE is equipped with 4Rx in FR1 </a:t>
            </a:r>
            <a:r>
              <a:rPr lang="en-US" altLang="zh-CN" sz="2400" dirty="0" smtClean="0"/>
              <a:t>SA.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14758" y="1842122"/>
            <a:ext cx="4947119" cy="16739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82350" y="3979410"/>
            <a:ext cx="6438900" cy="86677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672837" y="4871351"/>
            <a:ext cx="6257925" cy="32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80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Discussion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627916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NSA testing, the combination of antenna numbers of LTE and NR needs to be considered. </a:t>
            </a:r>
          </a:p>
          <a:p>
            <a:pPr lvl="1"/>
            <a:r>
              <a:rPr lang="en-US" altLang="zh-CN" sz="1800" dirty="0" smtClean="0"/>
              <a:t>For test cases where LTE anchor agnostic approach applies, LTE link serves only as anchor and not measured. </a:t>
            </a:r>
          </a:p>
          <a:p>
            <a:pPr lvl="2"/>
            <a:r>
              <a:rPr lang="en-US" altLang="zh-CN" sz="1400" dirty="0" smtClean="0"/>
              <a:t>The maximum number of antenna ports of each band need be tested on NR carrier.</a:t>
            </a:r>
          </a:p>
          <a:p>
            <a:pPr lvl="1"/>
            <a:r>
              <a:rPr lang="en-US" altLang="zh-CN" sz="1800" dirty="0" smtClean="0"/>
              <a:t>For </a:t>
            </a:r>
            <a:r>
              <a:rPr lang="en-US" altLang="zh-CN" sz="1800" dirty="0"/>
              <a:t>test cases where LTE anchor agnostic approach </a:t>
            </a:r>
            <a:r>
              <a:rPr lang="en-US" altLang="zh-CN" sz="1800" dirty="0" smtClean="0"/>
              <a:t>doesn’t apply, both LTE and NR carrier need to be measured. </a:t>
            </a:r>
          </a:p>
          <a:p>
            <a:pPr lvl="2"/>
            <a:r>
              <a:rPr lang="en-US" altLang="zh-CN" sz="1400" dirty="0" smtClean="0"/>
              <a:t>For all the Rx test cases only the combination </a:t>
            </a:r>
            <a:r>
              <a:rPr lang="en-US" altLang="zh-CN" sz="1400" dirty="0"/>
              <a:t>of ‘max Rx LTE + max Rx NR’ </a:t>
            </a:r>
            <a:r>
              <a:rPr lang="en-US" altLang="zh-CN" sz="1400" dirty="0" smtClean="0"/>
              <a:t>need to be tested</a:t>
            </a:r>
          </a:p>
          <a:p>
            <a:pPr marL="228600" lvl="2">
              <a:spcBef>
                <a:spcPts val="1000"/>
              </a:spcBef>
            </a:pPr>
            <a:r>
              <a:rPr lang="en-US" altLang="zh-CN" b="1" dirty="0"/>
              <a:t>Proposal 2</a:t>
            </a:r>
            <a:r>
              <a:rPr lang="en-US" altLang="zh-CN" dirty="0"/>
              <a:t>: Specify the </a:t>
            </a:r>
            <a:r>
              <a:rPr lang="en-US" altLang="zh-CN" dirty="0" smtClean="0"/>
              <a:t>test </a:t>
            </a:r>
            <a:r>
              <a:rPr lang="en-US" altLang="zh-CN" dirty="0"/>
              <a:t>principle of NR NSA </a:t>
            </a:r>
            <a:r>
              <a:rPr lang="en-US" altLang="zh-CN" dirty="0" smtClean="0"/>
              <a:t>as in </a:t>
            </a:r>
            <a:r>
              <a:rPr lang="en-US" altLang="zh-CN" dirty="0"/>
              <a:t>below </a:t>
            </a:r>
            <a:r>
              <a:rPr lang="en-US" altLang="zh-CN" dirty="0" smtClean="0"/>
              <a:t>table</a:t>
            </a:r>
            <a:endParaRPr lang="en-US" altLang="zh-CN" dirty="0"/>
          </a:p>
          <a:p>
            <a:pPr lvl="2"/>
            <a:endParaRPr lang="en-US" altLang="zh-CN" sz="2000" dirty="0" smtClean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1854405"/>
              </p:ext>
            </p:extLst>
          </p:nvPr>
        </p:nvGraphicFramePr>
        <p:xfrm>
          <a:off x="2614869" y="4213693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956853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89689"/>
          </a:xfrm>
        </p:spPr>
        <p:txBody>
          <a:bodyPr>
            <a:normAutofit/>
          </a:bodyPr>
          <a:lstStyle/>
          <a:p>
            <a:r>
              <a:rPr lang="en-US" altLang="zh-CN" sz="2400" dirty="0"/>
              <a:t>Proposal 1: 2Rx RF requirements can be skipped for all Rx </a:t>
            </a:r>
            <a:r>
              <a:rPr lang="en-US" altLang="zh-CN" sz="2400" dirty="0" smtClean="0"/>
              <a:t>test </a:t>
            </a:r>
            <a:r>
              <a:rPr lang="en-US" altLang="zh-CN" sz="2400" dirty="0"/>
              <a:t>cases except for single carrier REFSENS </a:t>
            </a:r>
            <a:r>
              <a:rPr lang="en-US" altLang="zh-CN" sz="2400" dirty="0" smtClean="0"/>
              <a:t>on </a:t>
            </a:r>
            <a:r>
              <a:rPr lang="en-US" altLang="zh-CN" sz="2400" dirty="0"/>
              <a:t>the bands that UE is equipped with 4Rx in FR1 SA</a:t>
            </a:r>
            <a:r>
              <a:rPr lang="en-US" altLang="zh-CN" sz="2400" dirty="0" smtClean="0"/>
              <a:t>.</a:t>
            </a:r>
          </a:p>
          <a:p>
            <a:r>
              <a:rPr lang="en-US" altLang="zh-CN" sz="2400" dirty="0" smtClean="0"/>
              <a:t>Proposal </a:t>
            </a:r>
            <a:r>
              <a:rPr lang="en-US" altLang="zh-CN" sz="2400" dirty="0"/>
              <a:t>2: Specify the test principle of NR NSA as in below table</a:t>
            </a:r>
          </a:p>
          <a:p>
            <a:endParaRPr lang="en-US" altLang="zh-CN" sz="2400" dirty="0"/>
          </a:p>
          <a:p>
            <a:endParaRPr lang="en-US" altLang="zh-CN" sz="2400" dirty="0"/>
          </a:p>
          <a:p>
            <a:endParaRPr lang="en-US" altLang="zh-CN" sz="2400" dirty="0" smtClean="0"/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1475178"/>
              </p:ext>
            </p:extLst>
          </p:nvPr>
        </p:nvGraphicFramePr>
        <p:xfrm>
          <a:off x="2400534" y="3245552"/>
          <a:ext cx="6801900" cy="12245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7300"/>
                <a:gridCol w="2267300"/>
                <a:gridCol w="2267300"/>
              </a:tblGrid>
              <a:tr h="720337">
                <a:tc>
                  <a:txBody>
                    <a:bodyPr/>
                    <a:lstStyle/>
                    <a:p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NR NSA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(not LTE Anchor Agnostic)</a:t>
                      </a:r>
                      <a:endParaRPr lang="zh-CN" altLang="zh-CN" sz="1200" dirty="0" smtClean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altLang="zh-CN" sz="1200" dirty="0" smtClean="0">
                          <a:effectLst/>
                        </a:rPr>
                        <a:t>(38.521-3)</a:t>
                      </a:r>
                      <a:endParaRPr lang="zh-CN" altLang="en-US" sz="1200" dirty="0"/>
                    </a:p>
                  </a:txBody>
                  <a:tcPr/>
                </a:tc>
              </a:tr>
              <a:tr h="504236">
                <a:tc>
                  <a:txBody>
                    <a:bodyPr/>
                    <a:lstStyle/>
                    <a:p>
                      <a:r>
                        <a:rPr lang="en-US" altLang="zh-CN" sz="1200" dirty="0" smtClean="0"/>
                        <a:t>All Rx test cases</a:t>
                      </a:r>
                      <a:endParaRPr lang="zh-CN" altLang="en-US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dirty="0" smtClean="0">
                          <a:effectLst/>
                        </a:rPr>
                        <a:t>Maximum Rx on each LTE CC and each NR CC</a:t>
                      </a:r>
                      <a:endParaRPr lang="zh-CN" altLang="zh-CN" sz="1200" dirty="0" smtClean="0">
                        <a:effectLst/>
                        <a:latin typeface="Calibri" panose="020F0502020204030204" pitchFamily="34" charset="0"/>
                        <a:ea typeface="+mn-ea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8036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2467</TotalTime>
  <Words>490</Words>
  <Application>Microsoft Office PowerPoint</Application>
  <PresentationFormat>宽屏</PresentationFormat>
  <Paragraphs>66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Calibri Light</vt:lpstr>
      <vt:lpstr>Office 主题</vt:lpstr>
      <vt:lpstr>Discussion on testing of 4Rx vs 2Rx in FR1</vt:lpstr>
      <vt:lpstr>Background</vt:lpstr>
      <vt:lpstr>Discussion 1 (3-1)</vt:lpstr>
      <vt:lpstr>Discussion 1 (3-2)</vt:lpstr>
      <vt:lpstr>Discussion 2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Guchunying</dc:creator>
  <cp:lastModifiedBy>Huawei</cp:lastModifiedBy>
  <cp:revision>99</cp:revision>
  <dcterms:created xsi:type="dcterms:W3CDTF">2020-01-10T03:37:27Z</dcterms:created>
  <dcterms:modified xsi:type="dcterms:W3CDTF">2020-05-29T09:28:27Z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(3)+UNuUnzinUCdjVwffIb7heZp/lV91ZzKpb4yUsbj16n5NtYQdYLFdqfq+sFgDr84PsIk2+mt
Yz2Rku4Jph2p5ua+sTdQr3gE+8qEuufYFOMtTiD2afV5Zz7mrKVdf07u2Y9jAxdYGtXTOS57
Jajsi8+mTsidY6GSbwjSgW3EmjWFceJC0nXSzydmwAqzR+dsevgB+a5ysDx52UBxmvSjiBIQ
Wb6liKQ5fFDalWdSN9</vt:lpwstr>
  </property>
  <property fmtid="{D5CDD505-2E9C-101B-9397-08002B2CF9AE}" pid="3" name="_2015_ms_pID_7253431">
    <vt:lpwstr>aGRV0DrdUhn8ATRNAWRK7neWz1GVindR44vmtOSF0ooI/WAGfE4Zdk
FjxskPzkPH9tzwdCa22T4D3E3P6D/3xKMUrYD5e8X5ZMj1FL2K5I17ZkfN4tUCSXT7Hokts/
eoC0JX2ruc0UX7w2X4qy+lDEUGCE/5ZDbPIC5UCXMytQURzG412FtuoD7Tf94oVR+BluH786
+TSf+o3O62hpXkBLczOzyEShmuceqnh9dn2C</vt:lpwstr>
  </property>
  <property fmtid="{D5CDD505-2E9C-101B-9397-08002B2CF9AE}" pid="4" name="_2015_ms_pID_7253432">
    <vt:lpwstr>Lw==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1590662512</vt:lpwstr>
  </property>
</Properties>
</file>