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326" r:id="rId3"/>
    <p:sldId id="327" r:id="rId4"/>
    <p:sldId id="328" r:id="rId5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>
        <p:scale>
          <a:sx n="120" d="100"/>
          <a:sy n="120" d="100"/>
        </p:scale>
        <p:origin x="1512" y="-35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RAN5 5G NR WAY FORWARD SA option 5 and NSA options 4 and 7</a:t>
            </a:r>
            <a:br>
              <a:rPr lang="en-US" sz="3200" dirty="0"/>
            </a:br>
            <a:br>
              <a:rPr lang="en-US" sz="3200" dirty="0"/>
            </a:br>
            <a:r>
              <a:rPr lang="en-US" sz="2000" dirty="0"/>
              <a:t>Source: RAN5 5GS WI leadership</a:t>
            </a:r>
            <a:br>
              <a:rPr lang="en-US" sz="3200" dirty="0"/>
            </a:br>
            <a:br>
              <a:rPr lang="en-US" sz="2400" dirty="0"/>
            </a:br>
            <a:br>
              <a:rPr lang="en-US" sz="2400" dirty="0"/>
            </a:br>
            <a:b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28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TSG-RAN5#87-e		     	              R5-202556</a:t>
            </a:r>
            <a:endParaRPr lang="en-US" sz="2400" kern="0" dirty="0">
              <a:highlight>
                <a:srgbClr val="FFFF00"/>
              </a:highlight>
            </a:endParaRPr>
          </a:p>
          <a:p>
            <a:r>
              <a:rPr lang="en-US" sz="2000" kern="0" dirty="0"/>
              <a:t>Electronic Meeting, 18th – 29th May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GB" sz="1400" dirty="0"/>
              <a:t>An anonymous poll to Mobile Network Operators (MNOs) on deployment interest of SA option 5 (E-UTRA/5GC) and NSA options 4 (NE-DC) and 7 (NGEN-DC) was conducted and presented at RAN5#84.</a:t>
            </a:r>
          </a:p>
          <a:p>
            <a:r>
              <a:rPr lang="en-GB" sz="1400" dirty="0"/>
              <a:t>An second poll was conducted early 2020 to provide latest status to RAN5.</a:t>
            </a:r>
          </a:p>
          <a:p>
            <a:r>
              <a:rPr lang="en-GB" sz="1400" dirty="0"/>
              <a:t>The result from the second poll is provided in the RAN5#87-e paper “Feature priority inputs for the RAN5 5GS work plan” in R5-201569.</a:t>
            </a:r>
          </a:p>
          <a:p>
            <a:pPr lvl="1"/>
            <a:r>
              <a:rPr lang="en-GB" sz="1200" dirty="0"/>
              <a:t>The outcome of the poll is that operators still have deployment interest of SA Option 5 and NSA Option 4 and 7, but that due to network infra-structure dependency the deployment plans may be delayed. Still a few operators wants RAN5 work towards the earlier requested target completion by end of 2020.</a:t>
            </a:r>
          </a:p>
          <a:p>
            <a:r>
              <a:rPr lang="en-GB" sz="1400" dirty="0"/>
              <a:t>The outcome of the poll was also reflected in the RAN5 chair report to RAN#87 plenary in March-20 (RP-200011):</a:t>
            </a:r>
          </a:p>
          <a:p>
            <a:pPr lvl="1"/>
            <a:r>
              <a:rPr lang="en-US" sz="1100" b="1" i="1" dirty="0"/>
              <a:t>SA Option 5 &amp; NSA Options 4 and 7</a:t>
            </a:r>
            <a:endParaRPr lang="en-GB" sz="1100" i="1" dirty="0"/>
          </a:p>
          <a:p>
            <a:pPr lvl="2"/>
            <a:r>
              <a:rPr lang="en-US" sz="1200" i="1" dirty="0"/>
              <a:t>Anonymous re-polling of MNOs conducted on deployment interest and timelines</a:t>
            </a:r>
            <a:endParaRPr lang="en-GB" sz="1200" i="1" dirty="0"/>
          </a:p>
          <a:p>
            <a:pPr lvl="3"/>
            <a:r>
              <a:rPr lang="en-US" sz="1200" i="1" dirty="0"/>
              <a:t>MNOs confirmed deployment interests and RAN5 conformance tests need date of end of 2020</a:t>
            </a:r>
            <a:endParaRPr lang="en-GB" sz="1200" i="1" dirty="0"/>
          </a:p>
          <a:p>
            <a:pPr lvl="3"/>
            <a:r>
              <a:rPr lang="en-US" sz="1200" i="1" dirty="0"/>
              <a:t>Network infrastructure dependency could delay deployment timelines</a:t>
            </a:r>
            <a:endParaRPr lang="en-GB" sz="1200" i="1" dirty="0"/>
          </a:p>
          <a:p>
            <a:pPr lvl="2"/>
            <a:r>
              <a:rPr lang="en-US" sz="1200" i="1" dirty="0"/>
              <a:t>RAN5 test definition phase planning postponed to RAN5#87 (May) meeting</a:t>
            </a:r>
            <a:endParaRPr lang="en-GB" sz="1200" i="1" dirty="0"/>
          </a:p>
          <a:p>
            <a:pPr lvl="2"/>
            <a:r>
              <a:rPr lang="en-US" sz="1200" i="1" dirty="0"/>
              <a:t>RAN5 cannot spend reserved TTCN budget until network infrastructure support is confirmed</a:t>
            </a:r>
          </a:p>
          <a:p>
            <a:endParaRPr lang="en-US" sz="1600" dirty="0"/>
          </a:p>
          <a:p>
            <a:r>
              <a:rPr lang="en-US" sz="1600" dirty="0"/>
              <a:t>The purpose of this document is to propose the way forward for SA Option 5 and NSA Option 4 and 7 in RAN5.</a:t>
            </a:r>
            <a:endParaRPr lang="en-GB" sz="16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pPr marL="712787" lvl="2" indent="0">
              <a:buNone/>
            </a:pP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1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3200" b="1" dirty="0"/>
              <a:t>Introduction</a:t>
            </a:r>
            <a:endParaRPr lang="en-US" sz="3200" dirty="0"/>
          </a:p>
          <a:p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pPr marL="0" indent="0">
              <a:buNone/>
            </a:pPr>
            <a:r>
              <a:rPr lang="en-GB" sz="1400" dirty="0"/>
              <a:t>Considering that </a:t>
            </a:r>
          </a:p>
          <a:p>
            <a:r>
              <a:rPr lang="en-GB" sz="1400" dirty="0"/>
              <a:t>3GPP is contribution driven</a:t>
            </a:r>
            <a:endParaRPr lang="en-US" sz="1400" dirty="0"/>
          </a:p>
          <a:p>
            <a:r>
              <a:rPr lang="en-US" sz="1400" dirty="0"/>
              <a:t>RAN5 resources and TTCN funding are limited</a:t>
            </a:r>
            <a:endParaRPr lang="en-GB" sz="1400" dirty="0"/>
          </a:p>
          <a:p>
            <a:r>
              <a:rPr lang="en-GB" sz="1400" dirty="0"/>
              <a:t>SA Option 2 and NSA Option 3 already are deployed in networks and part of UE certification schemes</a:t>
            </a:r>
          </a:p>
          <a:p>
            <a:pPr marL="0" indent="0">
              <a:buNone/>
            </a:pPr>
            <a:r>
              <a:rPr lang="en-GB" sz="1400" dirty="0"/>
              <a:t>….. the following way forward is proposed: </a:t>
            </a:r>
            <a:br>
              <a:rPr lang="en-GB" sz="1400" dirty="0"/>
            </a:br>
            <a:endParaRPr lang="en-GB" sz="1400" dirty="0"/>
          </a:p>
          <a:p>
            <a:pPr marL="342900" lvl="0" indent="-342900">
              <a:buFont typeface="+mj-lt"/>
              <a:buAutoNum type="arabicPeriod"/>
            </a:pPr>
            <a:r>
              <a:rPr lang="en-GB" sz="1400" dirty="0"/>
              <a:t>Work plans &amp; contributions</a:t>
            </a:r>
          </a:p>
          <a:p>
            <a:pPr lvl="1"/>
            <a:r>
              <a:rPr lang="en-GB" sz="1200" dirty="0"/>
              <a:t>1</a:t>
            </a:r>
            <a:r>
              <a:rPr lang="en-GB" sz="1200" baseline="30000" dirty="0"/>
              <a:t>st</a:t>
            </a:r>
            <a:r>
              <a:rPr lang="en-GB" sz="1200" dirty="0"/>
              <a:t> step: Interested companies to submit discussion paper for overall option 4, 5 and 7 analysis and impact on WP by RAN5#88-e.</a:t>
            </a:r>
          </a:p>
          <a:p>
            <a:pPr lvl="2"/>
            <a:r>
              <a:rPr lang="en-US" sz="1200" dirty="0"/>
              <a:t>Dependent on impact on current work plans RAN5 may decide to merge option 4, 5 and 7 into existing work plans or introduce as separate work plans.</a:t>
            </a:r>
            <a:endParaRPr lang="en-GB" sz="1200" dirty="0"/>
          </a:p>
          <a:p>
            <a:pPr lvl="1"/>
            <a:r>
              <a:rPr lang="en-GB" sz="1200" dirty="0"/>
              <a:t>2</a:t>
            </a:r>
            <a:r>
              <a:rPr lang="en-GB" sz="1200" baseline="30000" dirty="0"/>
              <a:t>nd</a:t>
            </a:r>
            <a:r>
              <a:rPr lang="en-GB" sz="1200" dirty="0"/>
              <a:t> step: Detailed work plans for option 4, 5 and 7 developed by interested companies by RAN5#89.</a:t>
            </a:r>
          </a:p>
          <a:p>
            <a:pPr lvl="1"/>
            <a:r>
              <a:rPr lang="en-GB" sz="1200" dirty="0"/>
              <a:t>3</a:t>
            </a:r>
            <a:r>
              <a:rPr lang="en-GB" sz="1200" baseline="30000" dirty="0"/>
              <a:t>rd</a:t>
            </a:r>
            <a:r>
              <a:rPr lang="en-GB" sz="1200" dirty="0"/>
              <a:t> step: CRs for option 4, 5 and 7 can be submitted to RAN5 after the work plans for option 4, 5 and 7 have been endorsed by RAN5.</a:t>
            </a:r>
            <a:br>
              <a:rPr lang="en-GB" sz="1200" dirty="0"/>
            </a:br>
            <a:endParaRPr lang="en-GB" sz="1200" strike="sngStrike" dirty="0"/>
          </a:p>
          <a:p>
            <a:pPr marL="342900" lvl="0" indent="-342900">
              <a:buFont typeface="+mj-lt"/>
              <a:buAutoNum type="arabicPeriod"/>
            </a:pPr>
            <a:r>
              <a:rPr lang="en-GB" sz="1400" dirty="0"/>
              <a:t>Meeting priorities</a:t>
            </a:r>
          </a:p>
          <a:p>
            <a:pPr lvl="1"/>
            <a:r>
              <a:rPr lang="en-GB" sz="1200" dirty="0"/>
              <a:t>SA Option 2 and NSA Option 3 have higher priority @RAN5 meetings than option 4, 5 and 7</a:t>
            </a:r>
            <a:br>
              <a:rPr lang="en-GB" sz="1200" dirty="0"/>
            </a:br>
            <a:endParaRPr lang="en-GB" sz="1200" dirty="0"/>
          </a:p>
          <a:p>
            <a:pPr marL="342900" lvl="0" indent="-342900">
              <a:buFont typeface="+mj-lt"/>
              <a:buAutoNum type="arabicPeriod"/>
            </a:pPr>
            <a:r>
              <a:rPr lang="en-GB" sz="1400" dirty="0"/>
              <a:t>Impact on completion of 5GS Rel-15 WI</a:t>
            </a:r>
          </a:p>
          <a:p>
            <a:pPr lvl="1"/>
            <a:r>
              <a:rPr lang="en-GB" sz="1200" dirty="0"/>
              <a:t>In case options 4, 5 and 7 are not completed when NR SA and EN-DC are considered completed, and the activity level is low for options 4, 5 and 7, RAN5 may decide to close the Rel-15 5GS work item and leave remaining parts for options 4, 5 and 7 for TEI</a:t>
            </a:r>
            <a:r>
              <a:rPr lang="en-US" sz="1200" dirty="0"/>
              <a:t> (with CRs using WI code “TEI15_test, 5GS_NR_LTE-UEConTest” and using dedicated agenda item for TEI option 4, 5 and 7)</a:t>
            </a:r>
            <a:r>
              <a:rPr lang="en-GB" sz="1200" dirty="0"/>
              <a:t>.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endParaRPr lang="en-US" sz="800" dirty="0"/>
          </a:p>
          <a:p>
            <a:pPr marL="712787" lvl="2" indent="0">
              <a:buNone/>
            </a:pPr>
            <a:endParaRPr lang="en-US" sz="800" dirty="0"/>
          </a:p>
          <a:p>
            <a:pPr lvl="1"/>
            <a:endParaRPr lang="en-US" sz="800" dirty="0"/>
          </a:p>
          <a:p>
            <a:pPr lvl="1"/>
            <a:endParaRPr lang="en-US" sz="800" dirty="0"/>
          </a:p>
          <a:p>
            <a:endParaRPr lang="en-US" sz="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400" b="1" dirty="0"/>
              <a:t>Way FORWARD </a:t>
            </a:r>
            <a:r>
              <a:rPr lang="en-US" sz="2400" dirty="0"/>
              <a:t>SA Option 5 and NSA Option 4 and 7 in RAN5</a:t>
            </a:r>
          </a:p>
          <a:p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540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499488"/>
          </a:xfrm>
        </p:spPr>
        <p:txBody>
          <a:bodyPr/>
          <a:lstStyle/>
          <a:p>
            <a:r>
              <a:rPr lang="en-GB" sz="1400" dirty="0"/>
              <a:t>The table below shows the 5GS Rel-15 work plans and assumed option 4, 5 and 7 impact.</a:t>
            </a:r>
            <a:r>
              <a:rPr lang="en-GB" sz="1400" strike="sngStrike" dirty="0"/>
              <a:t> </a:t>
            </a:r>
          </a:p>
          <a:p>
            <a:r>
              <a:rPr lang="en-GB" sz="1400" dirty="0"/>
              <a:t>The decision if option 4, 5 and 7 are merged into existing work plans or kept in separate work plans is FFS (see previous slide).</a:t>
            </a:r>
            <a:endParaRPr lang="en-GB" sz="1400" strike="sngStrike" dirty="0"/>
          </a:p>
          <a:p>
            <a:endParaRPr lang="en-GB" sz="1400" dirty="0"/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endParaRPr lang="en-US" sz="800" dirty="0"/>
          </a:p>
          <a:p>
            <a:pPr marL="712787" lvl="2" indent="0">
              <a:buNone/>
            </a:pPr>
            <a:endParaRPr lang="en-US" sz="800" dirty="0"/>
          </a:p>
          <a:p>
            <a:pPr lvl="1"/>
            <a:endParaRPr lang="en-US" sz="800" dirty="0"/>
          </a:p>
          <a:p>
            <a:pPr lvl="1"/>
            <a:endParaRPr lang="en-US" sz="800" dirty="0"/>
          </a:p>
          <a:p>
            <a:endParaRPr lang="en-US" sz="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400" b="1" dirty="0"/>
              <a:t>Work plans impact by </a:t>
            </a:r>
            <a:r>
              <a:rPr lang="en-US" sz="2400" dirty="0"/>
              <a:t>SA Option 5 and NSA Option 4 and 7 in RAN5</a:t>
            </a:r>
          </a:p>
          <a:p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E5462A-8CAA-4A3D-975F-395F3A93A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488" y="2172489"/>
            <a:ext cx="6329032" cy="418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677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86679</TotalTime>
  <Words>383</Words>
  <Application>Microsoft Office PowerPoint</Application>
  <PresentationFormat>On-screen Show (4:3)</PresentationFormat>
  <Paragraphs>55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Ericsson Capital TT</vt:lpstr>
      <vt:lpstr>Arial</vt:lpstr>
      <vt:lpstr>PresentationTemplate2011</vt:lpstr>
      <vt:lpstr>RAN5 5G NR WAY FORWARD SA option 5 and NSA options 4 and 7  Source: RAN5 5GS WI leadership   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2083</cp:revision>
  <cp:lastPrinted>2019-05-21T13:30:52Z</cp:lastPrinted>
  <dcterms:created xsi:type="dcterms:W3CDTF">2016-08-26T13:27:01Z</dcterms:created>
  <dcterms:modified xsi:type="dcterms:W3CDTF">2020-05-28T13:41:39Z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