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8" r:id="rId6"/>
    <p:sldId id="267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46" autoAdjust="0"/>
    <p:restoredTop sz="94660"/>
  </p:normalViewPr>
  <p:slideViewPr>
    <p:cSldViewPr snapToGrid="0">
      <p:cViewPr varScale="1">
        <p:scale>
          <a:sx n="94" d="100"/>
          <a:sy n="94" d="100"/>
        </p:scale>
        <p:origin x="81" y="23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2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44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674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78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585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387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08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3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99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49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89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5CDDD-FA33-4AD2-963E-FAF0C21C520B}" type="datetimeFigureOut">
              <a:rPr lang="zh-CN" altLang="en-US" smtClean="0"/>
              <a:pPr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875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795849"/>
            <a:ext cx="9144000" cy="1714114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Discussion on testing of 4Rx vs 2Rx in FR1</a:t>
            </a:r>
            <a:endParaRPr lang="zh-CN" altLang="en-US" sz="4800" dirty="0"/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1524000" y="324360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/>
              <a:t>Huawei, CAICT, OPPO, Samsung, Bureau Veritas, </a:t>
            </a:r>
            <a:r>
              <a:rPr lang="en-US" altLang="zh-CN" sz="3600" dirty="0" smtClean="0">
                <a:solidFill>
                  <a:srgbClr val="FF0000"/>
                </a:solidFill>
              </a:rPr>
              <a:t>[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Sporton</a:t>
            </a:r>
            <a:r>
              <a:rPr lang="en-US" altLang="zh-CN" sz="3600" dirty="0" smtClean="0">
                <a:solidFill>
                  <a:srgbClr val="FF0000"/>
                </a:solidFill>
              </a:rPr>
              <a:t>, Ericsson, Anritsu, AT&amp;T, </a:t>
            </a:r>
            <a:r>
              <a:rPr lang="en-US" altLang="zh-CN" sz="3600" dirty="0" smtClean="0">
                <a:solidFill>
                  <a:srgbClr val="FF0000"/>
                </a:solidFill>
              </a:rPr>
              <a:t>CMCC</a:t>
            </a:r>
            <a:r>
              <a:rPr lang="en-US" altLang="zh-CN" sz="3600" dirty="0" smtClean="0">
                <a:solidFill>
                  <a:srgbClr val="FF0000"/>
                </a:solidFill>
              </a:rPr>
              <a:t>, Dish, Telecom Italia, Orange</a:t>
            </a:r>
            <a:r>
              <a:rPr lang="en-US" altLang="zh-CN" sz="3600" dirty="0">
                <a:solidFill>
                  <a:srgbClr val="FF0000"/>
                </a:solidFill>
              </a:rPr>
              <a:t>, 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Rohde&amp;Schwarz</a:t>
            </a:r>
            <a:r>
              <a:rPr lang="en-US" altLang="zh-CN" sz="3600" dirty="0">
                <a:solidFill>
                  <a:srgbClr val="FF0000"/>
                </a:solidFill>
              </a:rPr>
              <a:t>]</a:t>
            </a: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543697" y="81735"/>
            <a:ext cx="11104605" cy="8161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GB" altLang="zh-CN" sz="3600" dirty="0"/>
              <a:t>3GPP TSG-RAN5 Meeting #</a:t>
            </a:r>
            <a:r>
              <a:rPr lang="en-GB" altLang="zh-CN" sz="3600" dirty="0" smtClean="0"/>
              <a:t>87-e</a:t>
            </a:r>
            <a:r>
              <a:rPr lang="en-GB" altLang="zh-CN" sz="3600" i="1" dirty="0"/>
              <a:t>	</a:t>
            </a:r>
            <a:r>
              <a:rPr lang="en-GB" altLang="zh-CN" sz="3600" i="1" dirty="0" smtClean="0"/>
              <a:t>			</a:t>
            </a:r>
            <a:r>
              <a:rPr lang="en-GB" altLang="zh-CN" sz="3600" i="1" smtClean="0"/>
              <a:t>	</a:t>
            </a:r>
            <a:r>
              <a:rPr lang="en-GB" altLang="zh-CN" sz="3600" i="1" smtClean="0"/>
              <a:t>R5-201840r2</a:t>
            </a:r>
            <a:endParaRPr lang="zh-CN" altLang="zh-CN" sz="3600" dirty="0"/>
          </a:p>
          <a:p>
            <a:pPr algn="just"/>
            <a:r>
              <a:rPr lang="en-GB" altLang="zh-CN" sz="3600" dirty="0" smtClean="0"/>
              <a:t>Electronic, 18 </a:t>
            </a:r>
            <a:r>
              <a:rPr lang="en-GB" altLang="zh-CN" sz="3600" dirty="0"/>
              <a:t>- </a:t>
            </a:r>
            <a:r>
              <a:rPr lang="en-GB" altLang="zh-CN" sz="3600" dirty="0" smtClean="0"/>
              <a:t>29 May </a:t>
            </a:r>
            <a:r>
              <a:rPr lang="en-GB" altLang="zh-CN" sz="3600" dirty="0"/>
              <a:t>2020</a:t>
            </a:r>
            <a:endParaRPr lang="zh-CN" altLang="zh-CN" sz="3600" dirty="0"/>
          </a:p>
        </p:txBody>
      </p:sp>
    </p:spTree>
    <p:extLst>
      <p:ext uri="{BB962C8B-B14F-4D97-AF65-F5344CB8AC3E}">
        <p14:creationId xmlns:p14="http://schemas.microsoft.com/office/powerpoint/2010/main" val="252615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9678"/>
            <a:ext cx="10515600" cy="4756408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/>
              <a:t>In </a:t>
            </a:r>
            <a:r>
              <a:rPr lang="en-US" altLang="zh-CN" sz="2400" dirty="0" smtClean="0"/>
              <a:t>TS 38.101-1 </a:t>
            </a:r>
            <a:r>
              <a:rPr lang="en-US" altLang="zh-CN" sz="2400" dirty="0"/>
              <a:t>2Rx </a:t>
            </a:r>
            <a:r>
              <a:rPr lang="en-US" altLang="zh-CN" sz="2400" dirty="0" smtClean="0"/>
              <a:t>requirements are defined for all bands.</a:t>
            </a:r>
          </a:p>
          <a:p>
            <a:r>
              <a:rPr lang="en-US" altLang="zh-CN" sz="2400" dirty="0"/>
              <a:t>4Rx </a:t>
            </a:r>
            <a:r>
              <a:rPr lang="en-US" altLang="zh-CN" sz="2400" dirty="0" smtClean="0"/>
              <a:t>requirements are defined for a few bands as indicated in Table 7.3.2-2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If </a:t>
            </a:r>
            <a:r>
              <a:rPr lang="en-US" altLang="zh-CN" sz="2400" dirty="0"/>
              <a:t>a UE supports 4Rx in a certain band, it’s required to be tested against both 2Rx and 4Rx requirements, including single carrier, CA and </a:t>
            </a:r>
            <a:r>
              <a:rPr lang="en-US" altLang="zh-CN" sz="2400" dirty="0" smtClean="0"/>
              <a:t>EN-DC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Testing </a:t>
            </a:r>
            <a:r>
              <a:rPr lang="en-US" altLang="zh-CN" sz="2400" dirty="0"/>
              <a:t>both 2Rx and 4Rx requirements will lead to doubled testing time. Considering large amount of CA and EN-DC configurations, the workload can’t be ignored.</a:t>
            </a:r>
          </a:p>
          <a:p>
            <a:endParaRPr lang="en-US" altLang="zh-CN" sz="2400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2551" y="2361425"/>
            <a:ext cx="4324350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8943" y="4055714"/>
            <a:ext cx="553402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1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1 (3-1)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In 38.101-4, it’s clearly indicated if UE supports 4Rx, 2Rx testing is skipped. </a:t>
            </a:r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4137" y="2370697"/>
            <a:ext cx="6915150" cy="303847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5900480" y="4703421"/>
            <a:ext cx="2553729" cy="444844"/>
          </a:xfrm>
          <a:prstGeom prst="round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539287" y="4787343"/>
            <a:ext cx="1333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4Rx requirements</a:t>
            </a:r>
            <a:endParaRPr lang="zh-CN" altLang="en-US" sz="1200" dirty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8454209" y="4925843"/>
            <a:ext cx="960674" cy="0"/>
          </a:xfrm>
          <a:prstGeom prst="straightConnector1">
            <a:avLst/>
          </a:prstGeom>
          <a:ln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5904596" y="4229745"/>
            <a:ext cx="2553729" cy="4448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543403" y="4313667"/>
            <a:ext cx="1333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2Rx requirements</a:t>
            </a:r>
            <a:endParaRPr lang="zh-CN" altLang="en-US" sz="1200" dirty="0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8458325" y="4452167"/>
            <a:ext cx="96067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696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1 (3-2)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3053"/>
            <a:ext cx="10515600" cy="477028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400" dirty="0" smtClean="0"/>
              <a:t>For LTE Rx testing, a similar principle of skipping 2Rx testing is defined in section 7.2 of TS 36.101.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In addition, as per TS 36.521-2, 2Rx REFSENS is tested only in 2Rx bands, and 4Rx REFSENS is tested in 4Rx bands.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Same </a:t>
            </a:r>
            <a:r>
              <a:rPr lang="en-US" altLang="zh-CN" sz="2400" dirty="0"/>
              <a:t>principle can be adopted in </a:t>
            </a:r>
            <a:r>
              <a:rPr lang="en-US" altLang="zh-CN" sz="2400" dirty="0" smtClean="0"/>
              <a:t>NR RF Rx testing for SA.</a:t>
            </a:r>
          </a:p>
          <a:p>
            <a:r>
              <a:rPr lang="en-US" altLang="zh-CN" sz="2400" b="1" dirty="0" smtClean="0"/>
              <a:t>Proposal 1</a:t>
            </a:r>
            <a:r>
              <a:rPr lang="en-US" altLang="zh-CN" sz="2400" dirty="0" smtClean="0"/>
              <a:t>: 2Rx </a:t>
            </a:r>
            <a:r>
              <a:rPr lang="en-US" altLang="zh-CN" sz="2400" dirty="0"/>
              <a:t>RF requirements can </a:t>
            </a:r>
            <a:r>
              <a:rPr lang="en-US" altLang="zh-CN" sz="2500" dirty="0"/>
              <a:t>be </a:t>
            </a:r>
            <a:r>
              <a:rPr lang="en-US" altLang="zh-CN" sz="2500" dirty="0" smtClean="0"/>
              <a:t>skipped</a:t>
            </a:r>
            <a:r>
              <a:rPr lang="en-GB" altLang="zh-CN" sz="2500" dirty="0" smtClean="0"/>
              <a:t> </a:t>
            </a:r>
            <a:r>
              <a:rPr lang="en-US" altLang="zh-CN" sz="2400" dirty="0" smtClean="0"/>
              <a:t>for all Rx test </a:t>
            </a:r>
            <a:r>
              <a:rPr lang="en-US" altLang="zh-CN" sz="2400" dirty="0" smtClean="0"/>
              <a:t>cases </a:t>
            </a:r>
            <a:r>
              <a:rPr lang="en-US" altLang="zh-CN" sz="2400" dirty="0" smtClean="0">
                <a:solidFill>
                  <a:srgbClr val="FF0000"/>
                </a:solidFill>
              </a:rPr>
              <a:t>except for single carrier REFSENS </a:t>
            </a:r>
            <a:r>
              <a:rPr lang="en-US" altLang="zh-CN" sz="2400" dirty="0" smtClean="0"/>
              <a:t>on </a:t>
            </a:r>
            <a:r>
              <a:rPr lang="en-US" altLang="zh-CN" sz="2400" dirty="0"/>
              <a:t>the bands that UE is equipped with 4Rx in FR1 </a:t>
            </a:r>
            <a:r>
              <a:rPr lang="en-US" altLang="zh-CN" sz="2400" dirty="0" smtClean="0"/>
              <a:t>SA.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4758" y="1842122"/>
            <a:ext cx="4947119" cy="1673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2350" y="3979410"/>
            <a:ext cx="6438900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2837" y="4871351"/>
            <a:ext cx="6257925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8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1 (3-3)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3053"/>
            <a:ext cx="10515600" cy="477028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strike="sngStrike" dirty="0" smtClean="0"/>
              <a:t>REFSENS is one of the most critical Rx test cases. If a 4Rx capable UE might fall back to 2Rx receiving in certain scenario, it’s important for networks and operators to check the UE is able to meet 2Rx REFSENS requirements.</a:t>
            </a:r>
          </a:p>
          <a:p>
            <a:r>
              <a:rPr lang="en-US" altLang="zh-CN" sz="2400" strike="sngStrike" dirty="0" smtClean="0"/>
              <a:t>However, some difficulty in verifying 2Rx </a:t>
            </a:r>
            <a:r>
              <a:rPr lang="en-US" altLang="zh-CN" sz="2400" strike="sngStrike" dirty="0"/>
              <a:t>REFSENS requirement with a 4Rx capable UE </a:t>
            </a:r>
            <a:r>
              <a:rPr lang="en-GB" altLang="zh-CN" sz="2400" strike="sngStrike" dirty="0"/>
              <a:t>if only two Rx antennas is permitted to be connected to test equipment </a:t>
            </a:r>
            <a:r>
              <a:rPr lang="en-US" altLang="zh-CN" sz="2400" strike="sngStrike" dirty="0"/>
              <a:t>is identified by labs:</a:t>
            </a:r>
          </a:p>
          <a:p>
            <a:pPr lvl="1"/>
            <a:r>
              <a:rPr lang="en-US" altLang="zh-CN" sz="2000" strike="sngStrike" dirty="0" smtClean="0"/>
              <a:t>The </a:t>
            </a:r>
            <a:r>
              <a:rPr lang="en-US" altLang="zh-CN" sz="2000" strike="sngStrike" dirty="0"/>
              <a:t>way how 4Rx UE falls back to 2Rx is not standardized, </a:t>
            </a:r>
            <a:r>
              <a:rPr lang="en-US" altLang="zh-CN" sz="2000" strike="sngStrike" dirty="0" smtClean="0"/>
              <a:t>it’s </a:t>
            </a:r>
            <a:r>
              <a:rPr lang="en-US" altLang="zh-CN" sz="2000" strike="sngStrike" dirty="0" err="1" smtClean="0"/>
              <a:t>unkown</a:t>
            </a:r>
            <a:r>
              <a:rPr lang="en-US" altLang="zh-CN" sz="2000" strike="sngStrike" dirty="0" smtClean="0"/>
              <a:t> for TE or labs that whether UE has fallen back to 2Rx, and which </a:t>
            </a:r>
            <a:r>
              <a:rPr lang="en-US" altLang="zh-CN" sz="2000" strike="sngStrike" dirty="0"/>
              <a:t>2 Rx antennas </a:t>
            </a:r>
            <a:r>
              <a:rPr lang="en-US" altLang="zh-CN" sz="2000" strike="sngStrike" dirty="0" smtClean="0"/>
              <a:t>it is using.</a:t>
            </a:r>
          </a:p>
          <a:p>
            <a:pPr lvl="1"/>
            <a:r>
              <a:rPr lang="en-US" altLang="zh-CN" sz="2000" strike="sngStrike" dirty="0" smtClean="0"/>
              <a:t>For </a:t>
            </a:r>
            <a:r>
              <a:rPr lang="en-US" altLang="zh-CN" sz="2000" strike="sngStrike" dirty="0"/>
              <a:t>some cases UE will fall back to 2 uncertain antennas</a:t>
            </a:r>
            <a:r>
              <a:rPr lang="en-US" altLang="zh-CN" sz="2000" strike="sngStrike" dirty="0" smtClean="0"/>
              <a:t>, and it even can’t set up RRC connection successfully with only 2Rx connected. Therefore </a:t>
            </a:r>
            <a:r>
              <a:rPr lang="en-US" altLang="zh-CN" sz="2000" strike="sngStrike" dirty="0"/>
              <a:t>all the 4Rx antennas have to be connected to TE simultaneously, which hurts the intention of verifying 2Rx </a:t>
            </a:r>
            <a:r>
              <a:rPr lang="en-US" altLang="zh-CN" sz="2000" strike="sngStrike" dirty="0" smtClean="0"/>
              <a:t>requirement</a:t>
            </a:r>
            <a:r>
              <a:rPr lang="en-US" altLang="zh-CN" sz="2100" strike="sngStrike" dirty="0"/>
              <a:t>s </a:t>
            </a:r>
            <a:r>
              <a:rPr lang="en-GB" altLang="zh-CN" sz="2100" strike="sngStrike" dirty="0"/>
              <a:t>as 2Rx requirements are less critical than 4Rx requirements.</a:t>
            </a:r>
            <a:r>
              <a:rPr lang="en-US" altLang="zh-CN" sz="2100" strike="sngStrike" dirty="0"/>
              <a:t> </a:t>
            </a:r>
          </a:p>
          <a:p>
            <a:r>
              <a:rPr lang="en-US" altLang="zh-CN" sz="2400" strike="sngStrike" dirty="0" smtClean="0"/>
              <a:t>2Rx requirements can’t be verified with a 4Rx capable UE unless the testability issue is resolved.</a:t>
            </a:r>
            <a:endParaRPr lang="en-US" altLang="zh-CN" sz="2000" strike="sngStrike" dirty="0" smtClean="0"/>
          </a:p>
          <a:p>
            <a:r>
              <a:rPr lang="en-US" altLang="zh-CN" sz="2400" b="1" strike="sngStrike" dirty="0" smtClean="0"/>
              <a:t>Proposal 1a</a:t>
            </a:r>
            <a:r>
              <a:rPr lang="en-US" altLang="zh-CN" sz="2400" strike="sngStrike" dirty="0" smtClean="0"/>
              <a:t>: </a:t>
            </a:r>
            <a:r>
              <a:rPr lang="en-US" altLang="zh-CN" sz="2400" strike="sngStrike" dirty="0"/>
              <a:t>Whether to verify 2Rx REFSENS requirements with 4Rx capable UE with </a:t>
            </a:r>
            <a:r>
              <a:rPr lang="en-GB" altLang="zh-CN" sz="2400" strike="sngStrike" dirty="0"/>
              <a:t>only two Rx antennas connected to test equipment </a:t>
            </a:r>
            <a:r>
              <a:rPr lang="en-US" altLang="zh-CN" sz="2400" strike="sngStrike" dirty="0"/>
              <a:t>keeps FFS until testability issues are concluded.</a:t>
            </a:r>
          </a:p>
        </p:txBody>
      </p:sp>
      <p:sp>
        <p:nvSpPr>
          <p:cNvPr id="4" name="矩形 3"/>
          <p:cNvSpPr/>
          <p:nvPr/>
        </p:nvSpPr>
        <p:spPr>
          <a:xfrm rot="19755231">
            <a:off x="5899332" y="704361"/>
            <a:ext cx="1950720" cy="3657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Added in r1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54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27916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NSA testing, the combination of antenna numbers of LTE and NR needs to be considered. </a:t>
            </a:r>
          </a:p>
          <a:p>
            <a:pPr lvl="1"/>
            <a:r>
              <a:rPr lang="en-US" altLang="zh-CN" sz="1800" dirty="0" smtClean="0"/>
              <a:t>For test cases where LTE anchor agnostic approach applies, LTE link serves only as anchor and not measured. </a:t>
            </a:r>
          </a:p>
          <a:p>
            <a:pPr lvl="2"/>
            <a:r>
              <a:rPr lang="en-US" altLang="zh-CN" sz="1400" dirty="0" smtClean="0"/>
              <a:t>The maximum number of antenna ports of each band need be tested on NR carrier.</a:t>
            </a:r>
          </a:p>
          <a:p>
            <a:pPr lvl="1"/>
            <a:r>
              <a:rPr lang="en-US" altLang="zh-CN" sz="1800" dirty="0" smtClean="0"/>
              <a:t>For </a:t>
            </a:r>
            <a:r>
              <a:rPr lang="en-US" altLang="zh-CN" sz="1800" dirty="0"/>
              <a:t>test cases where LTE anchor agnostic approach </a:t>
            </a:r>
            <a:r>
              <a:rPr lang="en-US" altLang="zh-CN" sz="1800" dirty="0" smtClean="0"/>
              <a:t>doesn’t apply, both LTE and NR carrier need to be measured. </a:t>
            </a:r>
          </a:p>
          <a:p>
            <a:pPr lvl="2"/>
            <a:r>
              <a:rPr lang="en-US" altLang="zh-CN" sz="1400" dirty="0" smtClean="0"/>
              <a:t>For all the Rx test cases only the combination </a:t>
            </a:r>
            <a:r>
              <a:rPr lang="en-US" altLang="zh-CN" sz="1400" dirty="0"/>
              <a:t>of ‘max Rx LTE + max Rx NR’ </a:t>
            </a:r>
            <a:r>
              <a:rPr lang="en-US" altLang="zh-CN" sz="1400" dirty="0" smtClean="0"/>
              <a:t>need to be tested</a:t>
            </a:r>
          </a:p>
          <a:p>
            <a:pPr marL="228600" lvl="2">
              <a:spcBef>
                <a:spcPts val="1000"/>
              </a:spcBef>
            </a:pPr>
            <a:r>
              <a:rPr lang="en-US" altLang="zh-CN" b="1" dirty="0"/>
              <a:t>Proposal 2</a:t>
            </a:r>
            <a:r>
              <a:rPr lang="en-US" altLang="zh-CN" dirty="0"/>
              <a:t>: Specify the </a:t>
            </a:r>
            <a:r>
              <a:rPr lang="en-US" altLang="zh-CN" dirty="0" smtClean="0"/>
              <a:t>test </a:t>
            </a:r>
            <a:r>
              <a:rPr lang="en-US" altLang="zh-CN" dirty="0"/>
              <a:t>principle of NR NSA </a:t>
            </a:r>
            <a:r>
              <a:rPr lang="en-US" altLang="zh-CN" dirty="0" smtClean="0"/>
              <a:t>as in </a:t>
            </a:r>
            <a:r>
              <a:rPr lang="en-US" altLang="zh-CN" dirty="0"/>
              <a:t>below </a:t>
            </a:r>
            <a:r>
              <a:rPr lang="en-US" altLang="zh-CN" dirty="0" smtClean="0"/>
              <a:t>table</a:t>
            </a:r>
            <a:endParaRPr lang="en-US" altLang="zh-CN" dirty="0"/>
          </a:p>
          <a:p>
            <a:pPr lvl="2"/>
            <a:endParaRPr lang="en-US" altLang="zh-CN" sz="20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854405"/>
              </p:ext>
            </p:extLst>
          </p:nvPr>
        </p:nvGraphicFramePr>
        <p:xfrm>
          <a:off x="2614869" y="4213693"/>
          <a:ext cx="6801900" cy="122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300"/>
                <a:gridCol w="2267300"/>
                <a:gridCol w="2267300"/>
              </a:tblGrid>
              <a:tr h="720337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(not 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</a:tr>
              <a:tr h="504236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All Rx test cases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LTE CC and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68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Proposal 1: 2Rx RF requirements can be skipped for all Rx </a:t>
            </a:r>
            <a:r>
              <a:rPr lang="en-US" altLang="zh-CN" sz="2400" dirty="0" smtClean="0"/>
              <a:t>test </a:t>
            </a:r>
            <a:r>
              <a:rPr lang="en-US" altLang="zh-CN" sz="2400" dirty="0"/>
              <a:t>cases </a:t>
            </a:r>
            <a:r>
              <a:rPr lang="en-US" altLang="zh-CN" sz="2400" dirty="0">
                <a:solidFill>
                  <a:srgbClr val="FF0000"/>
                </a:solidFill>
              </a:rPr>
              <a:t>except for single carrier REFSENS </a:t>
            </a:r>
            <a:r>
              <a:rPr lang="en-US" altLang="zh-CN" sz="2400" dirty="0" smtClean="0"/>
              <a:t>on </a:t>
            </a:r>
            <a:r>
              <a:rPr lang="en-US" altLang="zh-CN" sz="2400" dirty="0"/>
              <a:t>the bands that UE is equipped with 4Rx in FR1 SA</a:t>
            </a:r>
            <a:r>
              <a:rPr lang="en-US" altLang="zh-CN" sz="2400" dirty="0" smtClean="0"/>
              <a:t>.</a:t>
            </a:r>
          </a:p>
          <a:p>
            <a:r>
              <a:rPr lang="en-US" altLang="zh-CN" sz="2400" strike="sngStrike" dirty="0">
                <a:solidFill>
                  <a:srgbClr val="FF0000"/>
                </a:solidFill>
              </a:rPr>
              <a:t>Proposal 1a: Whether to verify 2Rx REFSENS requirements with 4Rx capable UE with </a:t>
            </a:r>
            <a:r>
              <a:rPr lang="en-GB" altLang="zh-CN" sz="2400" strike="sngStrike" dirty="0">
                <a:solidFill>
                  <a:srgbClr val="FF0000"/>
                </a:solidFill>
              </a:rPr>
              <a:t>only two Rx antennas connected to test equipment </a:t>
            </a:r>
            <a:r>
              <a:rPr lang="en-US" altLang="zh-CN" sz="2400" strike="sngStrike" dirty="0">
                <a:solidFill>
                  <a:srgbClr val="FF0000"/>
                </a:solidFill>
              </a:rPr>
              <a:t>keeps FFS until testability issues are concluded.</a:t>
            </a:r>
          </a:p>
          <a:p>
            <a:r>
              <a:rPr lang="en-US" altLang="zh-CN" sz="2400" dirty="0" smtClean="0"/>
              <a:t>Proposal </a:t>
            </a:r>
            <a:r>
              <a:rPr lang="en-US" altLang="zh-CN" sz="2400" dirty="0"/>
              <a:t>2: Specify the test principle of NR NSA as in below table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951726"/>
              </p:ext>
            </p:extLst>
          </p:nvPr>
        </p:nvGraphicFramePr>
        <p:xfrm>
          <a:off x="2243372" y="4317115"/>
          <a:ext cx="6801900" cy="122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300"/>
                <a:gridCol w="2267300"/>
                <a:gridCol w="2267300"/>
              </a:tblGrid>
              <a:tr h="720337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(not 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</a:tr>
              <a:tr h="504236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All Rx test cases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LTE CC and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803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</TotalTime>
  <Words>747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Discussion on testing of 4Rx vs 2Rx in FR1</vt:lpstr>
      <vt:lpstr>Background</vt:lpstr>
      <vt:lpstr>Discussion 1 (3-1)</vt:lpstr>
      <vt:lpstr>Discussion 1 (3-2)</vt:lpstr>
      <vt:lpstr>Discussion 1 (3-3)</vt:lpstr>
      <vt:lpstr>Discussion 2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Huawei</cp:lastModifiedBy>
  <cp:revision>96</cp:revision>
  <dcterms:created xsi:type="dcterms:W3CDTF">2020-01-10T03:37:27Z</dcterms:created>
  <dcterms:modified xsi:type="dcterms:W3CDTF">2020-05-27T11:29:03Z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(3)+UNuUnzinUCdjVwffIb7heZp/lV91ZzKpb4yUsbj16n5NtYQdYLFdqfq+sFgDr84PsIk2+mt
Yz2Rku4Jph2p5ua+sTdQr3gE+8qEuufYFOMtTiD2afV5Zz7mrKVdf07u2Y9jAxdYGtXTOS57
Jajsi8+mTsidY6GSbwjSgW3EmjWFceJC0nXSzydmwAqzR+dsevgB+a5ysDx52UBxmvSjiBIQ
Wb6liKQ5fFDalWdSN9</vt:lpwstr>
  </property>
  <property fmtid="{D5CDD505-2E9C-101B-9397-08002B2CF9AE}" pid="3" name="_2015_ms_pID_7253431">
    <vt:lpwstr>aGRV0DrdUhn8ATRNAWRK7neWz1GVindR44vmtOSF0ooI/WAGfE4Zdk
FjxskPzkPH9tzwdCa22T4D3E3P6D/3xKMUrYD5e8X5ZMj1FL2K5I17ZkfN4tUCSXT7Hokts/
eoC0JX2ruc0UX7w2X4qy+lDEUGCE/5ZDbPIC5UCXMytQURzG412FtuoD7Tf94oVR+BluH786
+TSf+o3O62hpXkBLczOzyEShmuceqnh9dn2C</vt:lpwstr>
  </property>
  <property fmtid="{D5CDD505-2E9C-101B-9397-08002B2CF9AE}" pid="4" name="_2015_ms_pID_7253432">
    <vt:lpwstr>Lw==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1590482106</vt:lpwstr>
  </property>
</Properties>
</file>