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1"/>
  </p:notesMasterIdLst>
  <p:handoutMasterIdLst>
    <p:handoutMasterId r:id="rId12"/>
  </p:handoutMasterIdLst>
  <p:sldIdLst>
    <p:sldId id="259" r:id="rId2"/>
    <p:sldId id="293" r:id="rId3"/>
    <p:sldId id="323" r:id="rId4"/>
    <p:sldId id="351" r:id="rId5"/>
    <p:sldId id="350" r:id="rId6"/>
    <p:sldId id="341" r:id="rId7"/>
    <p:sldId id="347" r:id="rId8"/>
    <p:sldId id="348" r:id="rId9"/>
    <p:sldId id="261" r:id="rId10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3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23"/>
            <p14:sldId id="351"/>
            <p14:sldId id="350"/>
            <p14:sldId id="341"/>
            <p14:sldId id="347"/>
            <p14:sldId id="348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6817" autoAdjust="0"/>
  </p:normalViewPr>
  <p:slideViewPr>
    <p:cSldViewPr snapToGrid="0" snapToObjects="1">
      <p:cViewPr varScale="1">
        <p:scale>
          <a:sx n="126" d="100"/>
          <a:sy n="126" d="100"/>
        </p:scale>
        <p:origin x="1284" y="12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TSG_RAN/WG5_Test_ex-T1/TSGR5_87_Electronic/Docs/R5-202556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ftp://ftp.3gpp.org/TSG_RAN/WG5_Test_ex-T1/TSGR5_87_Electronic/Docs/R5-201559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(MAY-20)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TSG-RAN5#87-e		     	     R5-201562</a:t>
            </a:r>
          </a:p>
          <a:p>
            <a:r>
              <a:rPr lang="en-US" sz="2000" kern="0" dirty="0"/>
              <a:t>Electronic Meeting, 18th – 29th May 2020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5GS delivery phases.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Definitions of RAN5 5GS delivery phases and target dates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SA Option 5 and NSA Options 4 &amp; 7 Way Forward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- Completed deliveries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content for next deliveries</a:t>
            </a:r>
          </a:p>
          <a:p>
            <a:pPr marL="700087" lvl="1" indent="-342900"/>
            <a:r>
              <a:rPr lang="sv-SE" sz="1800" dirty="0"/>
              <a:t>NSA Option 3 (EN-DC)</a:t>
            </a:r>
          </a:p>
          <a:p>
            <a:pPr marL="700087" lvl="1" indent="-342900"/>
            <a:r>
              <a:rPr lang="sv-SE" sz="1800" dirty="0"/>
              <a:t>SA Option 2 (SA NR)</a:t>
            </a:r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27661"/>
            <a:ext cx="7820659" cy="662243"/>
          </a:xfrm>
        </p:spPr>
        <p:txBody>
          <a:bodyPr>
            <a:noAutofit/>
          </a:bodyPr>
          <a:lstStyle/>
          <a:p>
            <a:r>
              <a:rPr lang="en-US" sz="2400" b="1" dirty="0"/>
              <a:t>Definitions of RAN5 5GS delivery phases </a:t>
            </a:r>
            <a:br>
              <a:rPr lang="en-US" sz="2400" b="1" dirty="0"/>
            </a:br>
            <a:r>
              <a:rPr lang="en-US" sz="2400" b="1" dirty="0"/>
              <a:t>and target dates</a:t>
            </a:r>
            <a:br>
              <a:rPr lang="en-US" sz="2400" b="1" dirty="0"/>
            </a:br>
            <a:endParaRPr lang="en-US" sz="24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747125" cy="4394693"/>
          </a:xfrm>
        </p:spPr>
        <p:txBody>
          <a:bodyPr/>
          <a:lstStyle/>
          <a:p>
            <a:r>
              <a:rPr lang="sv-SE" sz="1800" dirty="0"/>
              <a:t>Overview: Time line - RAN5 5G NR deliveries versus RAN5 meeting</a:t>
            </a:r>
          </a:p>
          <a:p>
            <a:pPr lvl="1"/>
            <a:r>
              <a:rPr lang="en-US" sz="1400" dirty="0"/>
              <a:t>NSA Option 3 Phase 8 and SA Option 2 Phase 7 were completed at RAN5#87-e</a:t>
            </a:r>
          </a:p>
          <a:p>
            <a:pPr lvl="1"/>
            <a:r>
              <a:rPr lang="en-US" sz="1400" dirty="0"/>
              <a:t>SA Option 5 and NSA Options 4 and 7</a:t>
            </a:r>
          </a:p>
          <a:p>
            <a:pPr lvl="2"/>
            <a:r>
              <a:rPr lang="en-US" sz="1400" dirty="0"/>
              <a:t>See next slide for further details on RAN5#87-e endorsed way forward</a:t>
            </a:r>
          </a:p>
          <a:p>
            <a:pPr lvl="2"/>
            <a:r>
              <a:rPr lang="en-US" sz="1400" dirty="0"/>
              <a:t>First delivery phase can start at RAN5#89</a:t>
            </a:r>
          </a:p>
          <a:p>
            <a:pPr lvl="1"/>
            <a:endParaRPr lang="en-US" sz="1400" dirty="0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7" name="Picture 1">
            <a:extLst>
              <a:ext uri="{FF2B5EF4-FFF2-40B4-BE49-F238E27FC236}">
                <a16:creationId xmlns:a16="http://schemas.microsoft.com/office/drawing/2014/main" id="{6C02C8B5-1F88-4919-8993-736B2B3D2F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21" y="2877503"/>
            <a:ext cx="611505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4695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195" y="380518"/>
            <a:ext cx="7820659" cy="662243"/>
          </a:xfrm>
        </p:spPr>
        <p:txBody>
          <a:bodyPr>
            <a:noAutofit/>
          </a:bodyPr>
          <a:lstStyle/>
          <a:p>
            <a:r>
              <a:rPr lang="en-US" sz="2400" dirty="0"/>
              <a:t>SA Option 5 and NSA Options 4 &amp; 7 Way FORWARD </a:t>
            </a:r>
            <a:br>
              <a:rPr lang="en-US" sz="2400" b="1" dirty="0"/>
            </a:br>
            <a:endParaRPr lang="en-US" sz="24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747125" cy="439469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RAN5#87-e endorsed the following way forward (</a:t>
            </a:r>
            <a:r>
              <a:rPr lang="en-US" sz="1800" dirty="0">
                <a:hlinkClick r:id="rId2"/>
              </a:rPr>
              <a:t>R5-202556</a:t>
            </a:r>
            <a:r>
              <a:rPr lang="en-US" sz="1800" dirty="0"/>
              <a:t>) for SA Option 5 (SA E-UTRA/5GC) and NSA Options 4 (NE-DC) and 7 (NGEN-DC)</a:t>
            </a:r>
            <a:br>
              <a:rPr lang="en-US" sz="1800" dirty="0"/>
            </a:br>
            <a:r>
              <a:rPr lang="en-US" sz="1800" dirty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Work plans &amp; contributions</a:t>
            </a:r>
          </a:p>
          <a:p>
            <a:pPr lvl="1"/>
            <a:r>
              <a:rPr lang="en-US" sz="1400" dirty="0"/>
              <a:t>1st step: Interested companies to submit discussion paper for overall option 4, 5 and 7 analysis and impact on WP by RAN5#88-e.</a:t>
            </a:r>
          </a:p>
          <a:p>
            <a:pPr lvl="2"/>
            <a:r>
              <a:rPr lang="en-US" sz="1400" dirty="0"/>
              <a:t>Dependent on impact on current work plans RAN5 may decide to merge option 4, 5 and 7 into existing work plans or introduce as separate work plans.</a:t>
            </a:r>
          </a:p>
          <a:p>
            <a:pPr lvl="1"/>
            <a:r>
              <a:rPr lang="en-US" sz="1400" dirty="0"/>
              <a:t>2nd step: Detailed work plans for option 4, 5 and 7 developed by interested companies by RAN5#89.</a:t>
            </a:r>
          </a:p>
          <a:p>
            <a:pPr lvl="1"/>
            <a:r>
              <a:rPr lang="en-US" sz="1400" dirty="0"/>
              <a:t>3rd step: CRs for option 4, 5 and 7 can be submitted to RAN5 after the work plans for option 4, 5 and 7 have been endorsed by RAN5.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Meeting priorities</a:t>
            </a:r>
          </a:p>
          <a:p>
            <a:pPr lvl="1"/>
            <a:r>
              <a:rPr lang="en-US" sz="1400" dirty="0"/>
              <a:t>SA Option 2 and NSA Option 3 have higher priority @RAN5 meetings than option 4, 5 and 7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Impact on completion of 5GS Rel-15 WI</a:t>
            </a:r>
          </a:p>
          <a:p>
            <a:pPr lvl="1"/>
            <a:r>
              <a:rPr lang="en-US" sz="1400" dirty="0"/>
              <a:t>In case options 4, 5 and 7 are not completed when NR SA and EN-DC are considered completed, and the activity level is low for options 4, 5 and 7, RAN5 may decide to close the Rel-15 5GS work item and leave remaining parts for options 4, 5 and 7 for TEI (with CRs using WI code “TEI15_test, 5GS_NR_LTE-UEConTest” and using dedicated </a:t>
            </a:r>
            <a:r>
              <a:rPr lang="en-US" sz="1400" dirty="0" err="1"/>
              <a:t>agend</a:t>
            </a:r>
            <a:endParaRPr lang="en-US" sz="1400" dirty="0"/>
          </a:p>
          <a:p>
            <a:endParaRPr lang="en-US" sz="1800" dirty="0"/>
          </a:p>
          <a:p>
            <a:pPr lvl="1"/>
            <a:endParaRPr lang="en-US" sz="1400" dirty="0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397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 (R5--201782)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994626-C5AD-42A3-B9FC-20606817C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404" y="1206000"/>
            <a:ext cx="7175489" cy="497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4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- Completed deliveries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460" y="1149902"/>
            <a:ext cx="8351839" cy="1827908"/>
          </a:xfrm>
        </p:spPr>
        <p:txBody>
          <a:bodyPr/>
          <a:lstStyle/>
          <a:p>
            <a:r>
              <a:rPr lang="en-US" sz="2000" dirty="0"/>
              <a:t>SA Option 2 Phase 7 and NSA Option 3 Phase 8 were completed at RAN5#87-e</a:t>
            </a:r>
          </a:p>
          <a:p>
            <a:pPr lvl="1"/>
            <a:r>
              <a:rPr lang="en-US" sz="1600" dirty="0"/>
              <a:t>For additional details of progress for different areas see </a:t>
            </a:r>
            <a:r>
              <a:rPr lang="en-GB" sz="1600" u="sng" dirty="0">
                <a:hlinkClick r:id="rId2"/>
              </a:rPr>
              <a:t>R5-201559</a:t>
            </a:r>
            <a:endParaRPr lang="en-US" sz="1600" dirty="0"/>
          </a:p>
          <a:p>
            <a:r>
              <a:rPr lang="en-US" sz="2000" dirty="0"/>
              <a:t>Completed test cases: </a:t>
            </a:r>
          </a:p>
          <a:p>
            <a:pPr lvl="1"/>
            <a:r>
              <a:rPr lang="en-US" sz="1400" dirty="0"/>
              <a:t>For details see attached document “5GS WP complete test cases v10.0” for details</a:t>
            </a:r>
          </a:p>
          <a:p>
            <a:pPr lvl="1"/>
            <a:r>
              <a:rPr lang="en-US" sz="1400" dirty="0"/>
              <a:t>Completion vs FR1, FR2 and configurations with FR1 and FR2 (FR1+FR2)</a:t>
            </a: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AA98E95A-6FE6-49AD-9AF5-D8AD4ADDA8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18" y="3253939"/>
            <a:ext cx="2628027" cy="2692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">
            <a:extLst>
              <a:ext uri="{FF2B5EF4-FFF2-40B4-BE49-F238E27FC236}">
                <a16:creationId xmlns:a16="http://schemas.microsoft.com/office/drawing/2014/main" id="{24C499E0-BB59-4C03-ABF2-7221B8C156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489" y="3245570"/>
            <a:ext cx="2660407" cy="2701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1">
            <a:extLst>
              <a:ext uri="{FF2B5EF4-FFF2-40B4-BE49-F238E27FC236}">
                <a16:creationId xmlns:a16="http://schemas.microsoft.com/office/drawing/2014/main" id="{3DCB545F-6EE6-4153-958F-3373E61C1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503" y="3245571"/>
            <a:ext cx="2660407" cy="1588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10599"/>
            <a:ext cx="7668259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Planning for next deliveries: </a:t>
            </a:r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NSA Option 3 (EN-DC) - Phase 9 content - Target RAN5#88-e Aug-20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5" y="941584"/>
            <a:ext cx="8479839" cy="4156195"/>
          </a:xfrm>
        </p:spPr>
        <p:txBody>
          <a:bodyPr/>
          <a:lstStyle/>
          <a:p>
            <a:r>
              <a:rPr lang="en-US" sz="1400" dirty="0"/>
              <a:t>EN-DC configurations: LTE </a:t>
            </a:r>
            <a:r>
              <a:rPr lang="en-US" sz="1400" dirty="0" err="1"/>
              <a:t>xCC</a:t>
            </a:r>
            <a:r>
              <a:rPr lang="en-US" sz="1400" dirty="0"/>
              <a:t> + NR FR1/FR2 </a:t>
            </a:r>
            <a:r>
              <a:rPr lang="en-US" sz="1400" dirty="0" err="1"/>
              <a:t>yCC</a:t>
            </a:r>
            <a:r>
              <a:rPr lang="en-US" sz="1400" dirty="0"/>
              <a:t>, where x &lt;= 4, y &lt;=2</a:t>
            </a:r>
          </a:p>
          <a:p>
            <a:r>
              <a:rPr lang="en-US" sz="1400" dirty="0"/>
              <a:t>Test case completion targets</a:t>
            </a:r>
          </a:p>
          <a:p>
            <a:pPr lvl="1"/>
            <a:r>
              <a:rPr lang="en-US" sz="1100" dirty="0"/>
              <a:t>RF EN-DC test cases (38.521-3):</a:t>
            </a:r>
          </a:p>
          <a:p>
            <a:pPr lvl="2"/>
            <a:r>
              <a:rPr lang="en-US" sz="1100" dirty="0"/>
              <a:t>Complete remaining EN-DC FR1 (anchor-agnostic) and FR2 tests with &gt;=2 NR CCs</a:t>
            </a:r>
          </a:p>
          <a:p>
            <a:pPr lvl="1"/>
            <a:r>
              <a:rPr lang="en-US" sz="1100" dirty="0"/>
              <a:t>Demodulation and CSI reporting (38.521-4):</a:t>
            </a:r>
          </a:p>
          <a:p>
            <a:pPr lvl="2"/>
            <a:r>
              <a:rPr lang="en-US" sz="1100" dirty="0"/>
              <a:t>Complete remaining FR1 test cases</a:t>
            </a:r>
          </a:p>
          <a:p>
            <a:pPr lvl="2"/>
            <a:r>
              <a:rPr lang="en-US" sz="1100" dirty="0"/>
              <a:t>Complete </a:t>
            </a:r>
            <a:r>
              <a:rPr lang="sv-SE" sz="1100" dirty="0"/>
              <a:t>MU analysis for FR2 Demod and CSI test cases</a:t>
            </a:r>
            <a:endParaRPr lang="en-US" sz="1100" dirty="0"/>
          </a:p>
          <a:p>
            <a:pPr lvl="1"/>
            <a:r>
              <a:rPr lang="en-US" sz="1100" dirty="0"/>
              <a:t>RRM (38.533):</a:t>
            </a:r>
          </a:p>
          <a:p>
            <a:pPr lvl="2"/>
            <a:r>
              <a:rPr lang="en-US" sz="1100" dirty="0"/>
              <a:t>Complete remaining FR1 test cases</a:t>
            </a:r>
          </a:p>
          <a:p>
            <a:pPr lvl="2"/>
            <a:r>
              <a:rPr lang="en-US" sz="1100" dirty="0"/>
              <a:t>Complete FR2 test cases where RAN4 requirements and MU/TT completed by Aug-20.</a:t>
            </a:r>
          </a:p>
          <a:p>
            <a:pPr lvl="1"/>
            <a:r>
              <a:rPr lang="en-US" sz="1100" dirty="0"/>
              <a:t>Protocol (34.229-5, 38.523-1):</a:t>
            </a:r>
          </a:p>
          <a:p>
            <a:pPr lvl="2"/>
            <a:r>
              <a:rPr lang="en-US" sz="1100" dirty="0"/>
              <a:t>Layer 2: Complete remaining MAC test case (1 FR1, 2 FR2)</a:t>
            </a:r>
          </a:p>
          <a:p>
            <a:pPr lvl="2"/>
            <a:r>
              <a:rPr lang="en-US" sz="1100" dirty="0"/>
              <a:t>RRC: Complete remaining EN-DC test cases with NR single carrier (6 FR2), with NR CA (7 FR1, 8 FR2, 3 FR1+FR2)</a:t>
            </a:r>
            <a:endParaRPr lang="en-US" sz="1100" strike="sngStrike" dirty="0"/>
          </a:p>
          <a:p>
            <a:r>
              <a:rPr lang="en-US" sz="1600" dirty="0"/>
              <a:t>Other targets</a:t>
            </a:r>
          </a:p>
          <a:p>
            <a:pPr lvl="1"/>
            <a:r>
              <a:rPr lang="en-US" sz="1200" dirty="0"/>
              <a:t>Common test environment (TS 38.508-1)</a:t>
            </a:r>
          </a:p>
          <a:p>
            <a:pPr lvl="2"/>
            <a:r>
              <a:rPr lang="en-US" sz="1200" dirty="0"/>
              <a:t>Complete common radio conditions OTA testing (chapter 4)</a:t>
            </a:r>
          </a:p>
          <a:p>
            <a:pPr lvl="2"/>
            <a:r>
              <a:rPr lang="en-US" sz="1200" dirty="0"/>
              <a:t>Complete common test equipment requirements for conducted and OTA tests (clause 6)</a:t>
            </a:r>
          </a:p>
          <a:p>
            <a:pPr lvl="2"/>
            <a:r>
              <a:rPr lang="en-US" sz="1200" dirty="0"/>
              <a:t>Complete test equipment requirements and signal levels for Performance (chapter 5), Protocol (chapter 6)  and RRM (chapter 7)</a:t>
            </a:r>
          </a:p>
          <a:p>
            <a:pPr lvl="2"/>
            <a:r>
              <a:rPr lang="en-US" sz="1200" dirty="0"/>
              <a:t>Complete c</a:t>
            </a:r>
            <a:r>
              <a:rPr lang="en-GB" sz="1200" dirty="0"/>
              <a:t>ell configurations in clause 6.3.1</a:t>
            </a:r>
          </a:p>
          <a:p>
            <a:pPr lvl="1"/>
            <a:r>
              <a:rPr lang="en-GB" sz="1200" dirty="0"/>
              <a:t>IMS:</a:t>
            </a:r>
          </a:p>
          <a:p>
            <a:pPr lvl="2"/>
            <a:r>
              <a:rPr lang="en-US" sz="1200" dirty="0"/>
              <a:t>Discussion paper on impact of IR.92 V13.0 and need on additional EN-DC IMS test cases on </a:t>
            </a:r>
            <a:r>
              <a:rPr lang="en-US" sz="1200" dirty="0" err="1"/>
              <a:t>on</a:t>
            </a:r>
            <a:r>
              <a:rPr lang="en-US" sz="1200" dirty="0"/>
              <a:t> top of the existing E-UTRA IMS test cases .</a:t>
            </a:r>
          </a:p>
          <a:p>
            <a:pPr marL="0" indent="0">
              <a:buNone/>
            </a:pPr>
            <a:br>
              <a:rPr lang="en-US" sz="800" dirty="0">
                <a:highlight>
                  <a:srgbClr val="FFFF00"/>
                </a:highlight>
              </a:rPr>
            </a:b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100" dirty="0"/>
              <a:t>SC FR1+ SC FR2 + NR CA configurations for FR1 </a:t>
            </a:r>
            <a:r>
              <a:rPr lang="en-US" sz="1100" dirty="0" err="1"/>
              <a:t>xCC</a:t>
            </a:r>
            <a:r>
              <a:rPr lang="en-US" sz="1100" dirty="0"/>
              <a:t>, FR2 </a:t>
            </a:r>
            <a:r>
              <a:rPr lang="en-US" sz="1100" dirty="0" err="1"/>
              <a:t>xCC</a:t>
            </a:r>
            <a:r>
              <a:rPr lang="en-US" sz="1100" dirty="0"/>
              <a:t>, (FR1+FR2) </a:t>
            </a:r>
            <a:r>
              <a:rPr lang="en-US" sz="1100" dirty="0" err="1"/>
              <a:t>xCC</a:t>
            </a:r>
            <a:r>
              <a:rPr lang="en-US" sz="1100" dirty="0"/>
              <a:t>, where x&lt;=4 for FR1 and x&lt;=8 for FR2</a:t>
            </a:r>
          </a:p>
          <a:p>
            <a:r>
              <a:rPr lang="en-US" sz="1200" dirty="0"/>
              <a:t>Test case completion targets</a:t>
            </a:r>
          </a:p>
          <a:p>
            <a:pPr lvl="1">
              <a:defRPr/>
            </a:pPr>
            <a:r>
              <a:rPr lang="en-US" altLang="zh-CN" sz="1050" dirty="0"/>
              <a:t>RF FR1 (38.521-1): </a:t>
            </a:r>
          </a:p>
          <a:p>
            <a:pPr lvl="2">
              <a:defRPr/>
            </a:pPr>
            <a:r>
              <a:rPr lang="en-US" altLang="zh-CN" sz="900" dirty="0"/>
              <a:t>Complete remaining FR1 test cases</a:t>
            </a:r>
          </a:p>
          <a:p>
            <a:pPr lvl="1">
              <a:defRPr/>
            </a:pPr>
            <a:r>
              <a:rPr lang="en-US" altLang="zh-CN" sz="1050" dirty="0"/>
              <a:t>RF FR2 (38.521-2):</a:t>
            </a:r>
            <a:endParaRPr lang="en-US" altLang="zh-CN" sz="1050" strike="sngStrike" dirty="0"/>
          </a:p>
          <a:p>
            <a:pPr lvl="2">
              <a:defRPr/>
            </a:pPr>
            <a:r>
              <a:rPr lang="sv-SE" sz="900" dirty="0"/>
              <a:t>Complete remaining single carrier test cases (CA test cases targeted for RAN5#89-e, Nov-20)</a:t>
            </a:r>
            <a:endParaRPr lang="en-GB" sz="900" dirty="0"/>
          </a:p>
          <a:p>
            <a:pPr lvl="1"/>
            <a:r>
              <a:rPr lang="en-US" altLang="zh-CN" sz="1000" dirty="0"/>
              <a:t>RF FR2 (38.521-3):</a:t>
            </a:r>
          </a:p>
          <a:p>
            <a:pPr lvl="2"/>
            <a:r>
              <a:rPr lang="en-US" sz="1000" dirty="0"/>
              <a:t>Complete chapter 5 for FR1+FR2</a:t>
            </a:r>
          </a:p>
          <a:p>
            <a:pPr lvl="1"/>
            <a:r>
              <a:rPr lang="en-US" sz="1000" dirty="0"/>
              <a:t>Demodulation and CSI reporting (38.521-4):</a:t>
            </a:r>
          </a:p>
          <a:p>
            <a:pPr lvl="2"/>
            <a:r>
              <a:rPr lang="en-US" sz="1000" dirty="0"/>
              <a:t>Complete MU analysis for FR2 Demod and CSI test cases. </a:t>
            </a:r>
          </a:p>
          <a:p>
            <a:pPr lvl="1"/>
            <a:r>
              <a:rPr lang="en-US" sz="1000" dirty="0"/>
              <a:t>RRM (38.533):</a:t>
            </a:r>
          </a:p>
          <a:p>
            <a:pPr lvl="2"/>
            <a:r>
              <a:rPr lang="en-US" sz="1000" dirty="0"/>
              <a:t>Complete remaining FR1 test cases</a:t>
            </a:r>
          </a:p>
          <a:p>
            <a:pPr lvl="2"/>
            <a:r>
              <a:rPr lang="en-US" sz="1000" dirty="0"/>
              <a:t>Complete FR2 test cases where RAN4 requirements and MU/TT completed by Aug-20. </a:t>
            </a:r>
          </a:p>
          <a:p>
            <a:pPr lvl="1"/>
            <a:r>
              <a:rPr lang="en-US" sz="1000" dirty="0"/>
              <a:t>Protocol test cases (34.229-5, 38.523-1):</a:t>
            </a:r>
          </a:p>
          <a:p>
            <a:pPr lvl="2"/>
            <a:r>
              <a:rPr lang="en-US" sz="1000" dirty="0"/>
              <a:t>Layer 2: Complete remaining single carrier MAC (2 FR1, 2 FR2) and PDCP (1 FR1, 1 FR2) test cases; and NR-DC MAC (2) and PDCP (2) test cases.</a:t>
            </a:r>
          </a:p>
          <a:p>
            <a:pPr lvl="2"/>
            <a:r>
              <a:rPr lang="en-US" sz="1000" dirty="0"/>
              <a:t>RRC: Complete remaining NR single carrier (12 FR1, 34 FR2), NR CA (12 FR1, 19 FR2, 24 FR1+FR2) and </a:t>
            </a:r>
            <a:r>
              <a:rPr lang="sv-SE" sz="1000" dirty="0"/>
              <a:t>NR-DC (17 FR1+FR2) test cases </a:t>
            </a:r>
            <a:endParaRPr lang="en-US" sz="1000" dirty="0"/>
          </a:p>
          <a:p>
            <a:pPr lvl="2"/>
            <a:r>
              <a:rPr lang="en-US" sz="1000" dirty="0"/>
              <a:t>Idle mode: Resolve FR2 power levels (35 test cases)</a:t>
            </a:r>
          </a:p>
          <a:p>
            <a:pPr lvl="2"/>
            <a:r>
              <a:rPr lang="en-US" sz="1000" dirty="0"/>
              <a:t>Multilayer/Services: Complete remaining IMS Emergency services (1) and UAC (1) test cases. 2 UAC and 2 IMS emergency new tests need final confirmation for availability of IMS relevant generic procedures.</a:t>
            </a:r>
          </a:p>
          <a:p>
            <a:pPr lvl="2"/>
            <a:r>
              <a:rPr lang="en-US" sz="1000" dirty="0"/>
              <a:t>IMS: Complete 10-15 IMS test cases. </a:t>
            </a:r>
          </a:p>
          <a:p>
            <a:pPr lvl="1"/>
            <a:r>
              <a:rPr lang="en-US" sz="1000" dirty="0"/>
              <a:t>Other targets</a:t>
            </a:r>
          </a:p>
          <a:p>
            <a:pPr lvl="2"/>
            <a:r>
              <a:rPr lang="en-US" sz="1000" dirty="0"/>
              <a:t>Common test environment (TS 38.508-1)</a:t>
            </a:r>
          </a:p>
          <a:p>
            <a:pPr lvl="3"/>
            <a:r>
              <a:rPr lang="en-US" sz="1000" dirty="0"/>
              <a:t>Complete common test equipment requirements for conducted and OTA tests (clause 6)</a:t>
            </a:r>
          </a:p>
          <a:p>
            <a:pPr lvl="3"/>
            <a:r>
              <a:rPr lang="en-US" sz="1000" dirty="0"/>
              <a:t>Complete test equipment requirements and signal levels for Performance (chapter 5), Protocol (chapter 6)  and RRM (chapter 7)</a:t>
            </a:r>
          </a:p>
          <a:p>
            <a:pPr lvl="3"/>
            <a:r>
              <a:rPr lang="en-US" sz="1000" dirty="0"/>
              <a:t>Complete cell configurations in clause 6.3.1</a:t>
            </a:r>
          </a:p>
          <a:p>
            <a:pPr lvl="2"/>
            <a:r>
              <a:rPr lang="en-US" sz="1000" dirty="0"/>
              <a:t>IMS:</a:t>
            </a:r>
          </a:p>
          <a:p>
            <a:pPr lvl="3"/>
            <a:r>
              <a:rPr lang="sv-SE" sz="1000" dirty="0"/>
              <a:t>Dependencies of EPS fallback test cases on IMS over 5GS to be clarified</a:t>
            </a:r>
          </a:p>
          <a:p>
            <a:pPr lvl="3"/>
            <a:r>
              <a:rPr lang="sv-SE" sz="1000" dirty="0"/>
              <a:t>GSMA profile NG.114 still in draft stage (no update since June 2019)</a:t>
            </a:r>
          </a:p>
          <a:p>
            <a:pPr lvl="2"/>
            <a:endParaRPr lang="en-US" sz="1000" dirty="0">
              <a:highlight>
                <a:srgbClr val="FFFF00"/>
              </a:highlight>
            </a:endParaRPr>
          </a:p>
          <a:p>
            <a:pPr marL="0" indent="0">
              <a:buNone/>
            </a:pPr>
            <a:br>
              <a:rPr lang="en-US" sz="700" dirty="0">
                <a:highlight>
                  <a:srgbClr val="FFFF00"/>
                </a:highlight>
              </a:rPr>
            </a:br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endParaRPr lang="en-US" sz="11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Planned content:</a:t>
            </a:r>
            <a:endParaRPr lang="en-US" sz="1800" b="1" dirty="0"/>
          </a:p>
          <a:p>
            <a:r>
              <a:rPr lang="en-US" sz="2000" dirty="0"/>
              <a:t>SA Option 2 (SA NR) - Phase 8 - Target RAN5#88-e AUG-20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82832</TotalTime>
  <Words>922</Words>
  <Application>Microsoft Office PowerPoint</Application>
  <PresentationFormat>On-screen Show (4:3)</PresentationFormat>
  <Paragraphs>112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Ericsson Capital TT</vt:lpstr>
      <vt:lpstr>Arial</vt:lpstr>
      <vt:lpstr>PresentationTemplate2011</vt:lpstr>
      <vt:lpstr>RAN5 5G NR STATUS,  DELIVERY phases and targets (MAY-20)   </vt:lpstr>
      <vt:lpstr>Introduction &amp; CONTENT</vt:lpstr>
      <vt:lpstr>Definitions of RAN5 5GS delivery phases  and target dates </vt:lpstr>
      <vt:lpstr>SA Option 5 and NSA Options 4 &amp; 7 Way FORWARD  </vt:lpstr>
      <vt:lpstr>PowerPoint Presentation</vt:lpstr>
      <vt:lpstr>Progress - Completed deliveries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2065</cp:revision>
  <cp:lastPrinted>2019-05-21T13:30:52Z</cp:lastPrinted>
  <dcterms:created xsi:type="dcterms:W3CDTF">2016-08-26T13:27:01Z</dcterms:created>
  <dcterms:modified xsi:type="dcterms:W3CDTF">2020-06-10T11:54:39Z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