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322" marR="0" indent="-285636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6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v-SE" sz="2800" dirty="0"/>
              <a:t>38.521-1 RF Tx Rx Range 1 -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310" y="1196800"/>
            <a:ext cx="5751786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43 CRs agreed, 1 sent to email agreement</a:t>
            </a:r>
          </a:p>
          <a:p>
            <a:pPr lvl="1"/>
            <a:r>
              <a:rPr lang="en-US" dirty="0"/>
              <a:t>26 Test cases completed. (Complete list is in next slide)</a:t>
            </a:r>
          </a:p>
          <a:p>
            <a:r>
              <a:rPr lang="en-US" altLang="zh-CN" dirty="0"/>
              <a:t>Plan for RAN5#87</a:t>
            </a:r>
          </a:p>
          <a:p>
            <a:pPr lvl="1"/>
            <a:r>
              <a:rPr lang="en-US" altLang="zh-CN" dirty="0"/>
              <a:t>CA test cases with 3CC and forward.</a:t>
            </a:r>
          </a:p>
          <a:p>
            <a:pPr lvl="1"/>
            <a:r>
              <a:rPr lang="en-US" altLang="zh-CN" dirty="0"/>
              <a:t>Remaining SUL and UL MIMO test cases</a:t>
            </a:r>
          </a:p>
          <a:p>
            <a:r>
              <a:rPr lang="en-GB" dirty="0"/>
              <a:t>Open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  <p:graphicFrame>
        <p:nvGraphicFramePr>
          <p:cNvPr id="8" name="内容占位符 3">
            <a:extLst>
              <a:ext uri="{FF2B5EF4-FFF2-40B4-BE49-F238E27FC236}">
                <a16:creationId xmlns:a16="http://schemas.microsoft.com/office/drawing/2014/main" id="{804FE2E5-42F3-4FDC-8AC0-F0A6545ABE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5561685"/>
              </p:ext>
            </p:extLst>
          </p:nvPr>
        </p:nvGraphicFramePr>
        <p:xfrm>
          <a:off x="6448096" y="1320767"/>
          <a:ext cx="5413376" cy="4476750"/>
        </p:xfrm>
        <a:graphic>
          <a:graphicData uri="http://schemas.openxmlformats.org/drawingml/2006/table">
            <a:tbl>
              <a:tblPr bandCol="1">
                <a:tableStyleId>{5940675A-B579-460E-94D1-54222C63F5DA}</a:tableStyleId>
              </a:tblPr>
              <a:tblGrid>
                <a:gridCol w="2256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4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7750"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Area in FR1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Completion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Completed TCs/ Total</a:t>
                      </a:r>
                      <a:r>
                        <a:rPr lang="en-US" altLang="zh-CN" sz="2000" baseline="0" dirty="0"/>
                        <a:t> TCs</a:t>
                      </a:r>
                      <a:endParaRPr lang="zh-CN" altLang="en-US" sz="2000" dirty="0"/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6482"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Overall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/>
                        <a:t>83%(+10%)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rgbClr val="00B050"/>
                          </a:solidFill>
                        </a:rPr>
                        <a:t>99</a:t>
                      </a:r>
                      <a:r>
                        <a:rPr lang="en-US" altLang="zh-CN" sz="2000" b="1" dirty="0"/>
                        <a:t>(+26)/132</a:t>
                      </a:r>
                      <a:endParaRPr lang="zh-CN" altLang="en-US" sz="2000" b="1" dirty="0"/>
                    </a:p>
                  </a:txBody>
                  <a:tcPr marL="91435" marR="91435" marT="45722" marB="4572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5459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Single carrier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100%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35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/35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459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UL MIMO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~100%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32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/33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CA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55%</a:t>
                      </a:r>
                      <a:r>
                        <a:rPr lang="en-US" altLang="zh-CN" sz="2000" baseline="0" dirty="0">
                          <a:solidFill>
                            <a:srgbClr val="000000"/>
                          </a:solidFill>
                        </a:rPr>
                        <a:t> 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15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/43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694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FR1 SUL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86%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solidFill>
                            <a:srgbClr val="00B050"/>
                          </a:solidFill>
                        </a:rPr>
                        <a:t>17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</a:rPr>
                        <a:t>/21</a:t>
                      </a:r>
                      <a:endParaRPr lang="zh-CN" altLang="en-US" sz="2000" dirty="0">
                        <a:solidFill>
                          <a:srgbClr val="000000"/>
                        </a:solidFill>
                      </a:endParaRPr>
                    </a:p>
                  </a:txBody>
                  <a:tcPr marL="91435" marR="91435" marT="45722" marB="4572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Subtitle 2">
            <a:extLst>
              <a:ext uri="{FF2B5EF4-FFF2-40B4-BE49-F238E27FC236}">
                <a16:creationId xmlns:a16="http://schemas.microsoft.com/office/drawing/2014/main" id="{9426FC25-9929-4EAC-AF97-CBB80309324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725205" y="245719"/>
            <a:ext cx="10736831" cy="993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>
              <a:lnSpc>
                <a:spcPts val="3424"/>
              </a:lnSpc>
              <a:spcBef>
                <a:spcPct val="0"/>
              </a:spcBef>
            </a:pPr>
            <a:r>
              <a:rPr lang="en-US" altLang="zh-CN" dirty="0"/>
              <a:t>Completed SA FR1 test cases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1"/>
          </p:nvPr>
        </p:nvSpPr>
        <p:spPr>
          <a:xfrm>
            <a:off x="730425" y="979259"/>
            <a:ext cx="5363195" cy="4688628"/>
          </a:xfrm>
        </p:spPr>
        <p:txBody>
          <a:bodyPr/>
          <a:lstStyle/>
          <a:p>
            <a:r>
              <a:rPr lang="en-US" altLang="zh-CN" dirty="0"/>
              <a:t>6.2C.1	Configured transmitted power for SUL</a:t>
            </a:r>
          </a:p>
          <a:p>
            <a:r>
              <a:rPr lang="en-US" altLang="zh-CN" dirty="0"/>
              <a:t>6.2C.3	UE maximum output power for SUL</a:t>
            </a:r>
          </a:p>
          <a:p>
            <a:r>
              <a:rPr lang="en-US" altLang="zh-CN" dirty="0"/>
              <a:t>6.2C.4	UE maximum output power reduction for SUL</a:t>
            </a:r>
          </a:p>
          <a:p>
            <a:r>
              <a:rPr lang="en-US" altLang="zh-CN" dirty="0"/>
              <a:t>6.2C.5	UE additional maximum output power reduction for SUL</a:t>
            </a:r>
          </a:p>
          <a:p>
            <a:r>
              <a:rPr lang="en-US" altLang="zh-CN" dirty="0"/>
              <a:t>6.4C.1	Frequency Error for SUL</a:t>
            </a:r>
          </a:p>
          <a:p>
            <a:r>
              <a:rPr lang="en-US" altLang="zh-CN" dirty="0"/>
              <a:t>6.4C.2.1	Error Vector Magnitude for SUL</a:t>
            </a:r>
          </a:p>
          <a:p>
            <a:r>
              <a:rPr lang="en-US" altLang="zh-CN" dirty="0"/>
              <a:t>6.4C.2.2	Carrier leakage for SUL</a:t>
            </a:r>
          </a:p>
          <a:p>
            <a:r>
              <a:rPr lang="en-US" altLang="zh-CN" dirty="0"/>
              <a:t>6.4C.2.3	In-band emissions for SUL</a:t>
            </a:r>
          </a:p>
          <a:p>
            <a:r>
              <a:rPr lang="en-US" altLang="zh-CN" dirty="0"/>
              <a:t>6.4C.2.4	EVM equalizer spectrum flatness for SUL</a:t>
            </a:r>
          </a:p>
          <a:p>
            <a:r>
              <a:rPr lang="en-US" altLang="zh-CN" dirty="0"/>
              <a:t>6.5C.1	Occupied bandwidth for SUL</a:t>
            </a:r>
          </a:p>
          <a:p>
            <a:r>
              <a:rPr lang="en-US" altLang="zh-CN" dirty="0"/>
              <a:t>6.5C.2.2	Spectrum emission mask for SUL</a:t>
            </a:r>
          </a:p>
          <a:p>
            <a:r>
              <a:rPr lang="en-US" altLang="zh-CN" dirty="0"/>
              <a:t>6.5C.2.3	Additional spectrum emission mask for SUL</a:t>
            </a:r>
          </a:p>
        </p:txBody>
      </p:sp>
      <p:sp>
        <p:nvSpPr>
          <p:cNvPr id="6" name="内容占位符 1"/>
          <p:cNvSpPr txBox="1">
            <a:spLocks/>
          </p:cNvSpPr>
          <p:nvPr/>
        </p:nvSpPr>
        <p:spPr>
          <a:xfrm>
            <a:off x="6488897" y="979259"/>
            <a:ext cx="5363195" cy="4688628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3pPr>
            <a:lvl4pPr marL="525850" indent="-171159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4pPr>
            <a:lvl5pPr marL="525850" indent="-171159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799" dirty="0"/>
              <a:t>6.5C.2.4.1	NR ACLR for SUL</a:t>
            </a:r>
          </a:p>
          <a:p>
            <a:r>
              <a:rPr lang="en-US" altLang="zh-CN" sz="1799" dirty="0"/>
              <a:t>6.5C.2.4.2	UTRA ACLR for SUL</a:t>
            </a:r>
          </a:p>
          <a:p>
            <a:r>
              <a:rPr lang="en-US" altLang="zh-CN" sz="1799" dirty="0"/>
              <a:t>6.5C.3.1	General spurious emissions for SUL</a:t>
            </a:r>
          </a:p>
          <a:p>
            <a:r>
              <a:rPr lang="en-US" altLang="zh-CN" sz="1799" dirty="0"/>
              <a:t>6.5C.3.2	Spurious emissions for UE co-existence for SUL</a:t>
            </a:r>
          </a:p>
          <a:p>
            <a:r>
              <a:rPr lang="en-US" altLang="zh-CN" sz="1799" dirty="0"/>
              <a:t>6.5C.4	Transmit intermodulation for SUL</a:t>
            </a:r>
          </a:p>
          <a:p>
            <a:r>
              <a:rPr lang="en-US" altLang="zh-CN" sz="1799" dirty="0"/>
              <a:t>7.3A.1	Reference sensitivity level for CA (2DL CA)</a:t>
            </a:r>
          </a:p>
          <a:p>
            <a:r>
              <a:rPr lang="en-US" altLang="zh-CN" sz="1799" dirty="0"/>
              <a:t>7.4A.1	Maximum input level for CA (2DL CA)</a:t>
            </a:r>
          </a:p>
          <a:p>
            <a:r>
              <a:rPr lang="en-US" altLang="zh-CN" sz="1799" dirty="0"/>
              <a:t>7.5A.1	Adjacent channel selectivity for CA (2DL CA)</a:t>
            </a:r>
          </a:p>
          <a:p>
            <a:r>
              <a:rPr lang="en-US" altLang="zh-CN" sz="1799" dirty="0"/>
              <a:t>7.6A.2.1	</a:t>
            </a:r>
            <a:r>
              <a:rPr lang="en-US" altLang="zh-CN" sz="1799" dirty="0" err="1"/>
              <a:t>Inband</a:t>
            </a:r>
            <a:r>
              <a:rPr lang="en-US" altLang="zh-CN" sz="1799" dirty="0"/>
              <a:t> blocking for CA (2DL CA)</a:t>
            </a:r>
          </a:p>
          <a:p>
            <a:r>
              <a:rPr lang="en-US" altLang="zh-CN" sz="1799" dirty="0"/>
              <a:t>7.6A.3.1	Out-of-band blocking for CA (2DL CA)</a:t>
            </a:r>
          </a:p>
          <a:p>
            <a:r>
              <a:rPr lang="en-US" altLang="zh-CN" sz="1799" dirty="0"/>
              <a:t>7.6A.4.1	Narrow band blocking for CA (2DL CA)</a:t>
            </a:r>
          </a:p>
          <a:p>
            <a:r>
              <a:rPr lang="en-US" altLang="zh-CN" sz="1799" dirty="0"/>
              <a:t>7.7A.1	Spurious response for CA (2DL CA)</a:t>
            </a:r>
          </a:p>
          <a:p>
            <a:r>
              <a:rPr lang="en-US" altLang="zh-CN" sz="1799" dirty="0"/>
              <a:t>7.8A.2.1	Wide band Intermodulation for CA (2DL CA)</a:t>
            </a:r>
          </a:p>
          <a:p>
            <a:r>
              <a:rPr lang="en-US" altLang="zh-CN" sz="1799" dirty="0"/>
              <a:t>7.9A.1	</a:t>
            </a:r>
            <a:r>
              <a:rPr lang="en-US" altLang="zh-CN" sz="1799" dirty="0" err="1"/>
              <a:t>Suprious</a:t>
            </a:r>
            <a:r>
              <a:rPr lang="en-US" altLang="zh-CN" sz="1799" dirty="0"/>
              <a:t> emission for CA (2DL  CA)</a:t>
            </a:r>
          </a:p>
          <a:p>
            <a:pPr lvl="2"/>
            <a:endParaRPr lang="en-US" altLang="zh-CN" sz="1298" dirty="0"/>
          </a:p>
        </p:txBody>
      </p:sp>
    </p:spTree>
    <p:extLst>
      <p:ext uri="{BB962C8B-B14F-4D97-AF65-F5344CB8AC3E}">
        <p14:creationId xmlns:p14="http://schemas.microsoft.com/office/powerpoint/2010/main" val="6897188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114</Words>
  <Application>Microsoft Office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.AppleSystemUIFont</vt:lpstr>
      <vt:lpstr>Arial</vt:lpstr>
      <vt:lpstr>Calibri</vt:lpstr>
      <vt:lpstr>Calibri Light</vt:lpstr>
      <vt:lpstr>Office Theme</vt:lpstr>
      <vt:lpstr>38.521-1 RF Tx Rx Range 1 - RAN5#86-e (Feb-20) SA NR (Option 2)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26</cp:revision>
  <dcterms:created xsi:type="dcterms:W3CDTF">2019-05-16T22:21:00Z</dcterms:created>
  <dcterms:modified xsi:type="dcterms:W3CDTF">2020-03-05T06:21:50Z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1583207929</vt:lpwstr>
  </property>
</Properties>
</file>