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altLang="zh-CN" sz="2800" dirty="0"/>
              <a:t>38.521-2 RF Tx Rx Range 2 </a:t>
            </a:r>
            <a:r>
              <a:rPr lang="sv-SE" sz="2800" dirty="0"/>
              <a:t>- RAN5#86-e (Feb-20)</a:t>
            </a:r>
            <a:br>
              <a:rPr lang="sv-SE" sz="2800" dirty="0"/>
            </a:br>
            <a:r>
              <a:rPr lang="sv-SE" sz="4000" dirty="0"/>
              <a:t>SA NR (</a:t>
            </a:r>
            <a:r>
              <a:rPr lang="sv-SE" sz="4000"/>
              <a:t>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310" y="1196800"/>
            <a:ext cx="5751786" cy="535323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25 CRs agreed, 4 sent to email agreement</a:t>
            </a:r>
          </a:p>
          <a:p>
            <a:pPr lvl="1"/>
            <a:r>
              <a:rPr lang="en-US" dirty="0"/>
              <a:t>2 Test cases completed</a:t>
            </a:r>
          </a:p>
          <a:p>
            <a:pPr lvl="2"/>
            <a:r>
              <a:rPr lang="en-US" dirty="0"/>
              <a:t>6.3.2 OFF power:  Completed for Band n257 and PC3.</a:t>
            </a:r>
          </a:p>
          <a:p>
            <a:pPr lvl="2"/>
            <a:r>
              <a:rPr lang="en-US" dirty="0"/>
              <a:t>6.5.3.1 </a:t>
            </a:r>
            <a:r>
              <a:rPr lang="en-US" dirty="0" err="1"/>
              <a:t>Tx</a:t>
            </a:r>
            <a:r>
              <a:rPr lang="en-US" dirty="0"/>
              <a:t> Spurious Emission:  Completed for Band n257, n258 and n261 and PC3.</a:t>
            </a:r>
          </a:p>
          <a:p>
            <a:r>
              <a:rPr lang="en-US" altLang="zh-CN" dirty="0"/>
              <a:t>Plan for RAN5#87</a:t>
            </a:r>
          </a:p>
          <a:p>
            <a:pPr lvl="1"/>
            <a:r>
              <a:rPr lang="en-US" altLang="zh-CN" dirty="0"/>
              <a:t>Single carrier TCs would be prioritized.</a:t>
            </a:r>
          </a:p>
          <a:p>
            <a:pPr lvl="1"/>
            <a:r>
              <a:rPr lang="en-US" altLang="zh-CN" dirty="0"/>
              <a:t>Not completed RF FR2 priority 1 and 2 test cases including Beam Correspondence, OBW, ACLR, Spurious co-existence and Rx Spurious.</a:t>
            </a:r>
          </a:p>
          <a:p>
            <a:pPr lvl="1"/>
            <a:r>
              <a:rPr lang="en-US" altLang="zh-CN" dirty="0"/>
              <a:t>Not completed RF FR2 priority 3 test cases</a:t>
            </a:r>
          </a:p>
          <a:p>
            <a:r>
              <a:rPr lang="en-GB" dirty="0"/>
              <a:t>Open issues for RAN5 attention</a:t>
            </a:r>
          </a:p>
          <a:p>
            <a:pPr lvl="1"/>
            <a:r>
              <a:rPr lang="sv-SE" dirty="0"/>
              <a:t> N/A</a:t>
            </a:r>
            <a:endParaRPr lang="en-US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4C240CE4-660C-48E2-BD72-2A309744231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7359944"/>
              </p:ext>
            </p:extLst>
          </p:nvPr>
        </p:nvGraphicFramePr>
        <p:xfrm>
          <a:off x="6589986" y="1642079"/>
          <a:ext cx="5413374" cy="4448291"/>
        </p:xfrm>
        <a:graphic>
          <a:graphicData uri="http://schemas.openxmlformats.org/drawingml/2006/table">
            <a:tbl>
              <a:tblPr bandCol="1">
                <a:tableStyleId>{5940675A-B579-460E-94D1-54222C63F5DA}</a:tableStyleId>
              </a:tblPr>
              <a:tblGrid>
                <a:gridCol w="2450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4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8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86397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Area in FR2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Completion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Completed TCs/ Total</a:t>
                      </a:r>
                      <a:r>
                        <a:rPr lang="en-US" altLang="zh-CN" sz="2000" baseline="0" dirty="0"/>
                        <a:t> TCs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63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/>
                        <a:t>Overall</a:t>
                      </a:r>
                      <a:endParaRPr lang="zh-CN" altLang="en-US" sz="2000" b="1" dirty="0"/>
                    </a:p>
                  </a:txBody>
                  <a:tcPr marL="91435" marR="91435" marT="45722" marB="45722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/>
                        <a:t>34%(+2%)</a:t>
                      </a:r>
                      <a:endParaRPr lang="zh-CN" altLang="en-US" sz="2000" b="1" dirty="0"/>
                    </a:p>
                  </a:txBody>
                  <a:tcPr marL="91435" marR="91435" marT="45722" marB="45722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solidFill>
                            <a:srgbClr val="00B050"/>
                          </a:solidFill>
                        </a:rPr>
                        <a:t>7</a:t>
                      </a:r>
                      <a:r>
                        <a:rPr lang="en-US" altLang="zh-CN" sz="2000" b="1" dirty="0"/>
                        <a:t>(</a:t>
                      </a:r>
                      <a:r>
                        <a:rPr lang="en-US" altLang="zh-CN" sz="2000" b="1" dirty="0">
                          <a:solidFill>
                            <a:srgbClr val="00B050"/>
                          </a:solidFill>
                        </a:rPr>
                        <a:t>+2</a:t>
                      </a:r>
                      <a:r>
                        <a:rPr lang="en-US" altLang="zh-CN" sz="2000" b="1" dirty="0"/>
                        <a:t>)/233</a:t>
                      </a:r>
                      <a:endParaRPr lang="zh-CN" altLang="en-US" sz="2000" b="1" dirty="0"/>
                    </a:p>
                  </a:txBody>
                  <a:tcPr marL="91435" marR="91435" marT="45722" marB="45722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5971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FR2 Single carrier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79%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B050"/>
                          </a:solidFill>
                        </a:rPr>
                        <a:t>7</a:t>
                      </a:r>
                      <a:r>
                        <a:rPr lang="en-US" altLang="zh-CN" sz="2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altLang="zh-CN" sz="2000" dirty="0">
                          <a:solidFill>
                            <a:srgbClr val="00B050"/>
                          </a:solidFill>
                        </a:rPr>
                        <a:t>+2</a:t>
                      </a:r>
                      <a:r>
                        <a:rPr lang="en-US" altLang="zh-CN" sz="2000" dirty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en-US" altLang="zh-CN" sz="2000" dirty="0"/>
                        <a:t>/31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5288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FR2 UL MIMO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16%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0/27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247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FR2 CA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21%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0/175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5629"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143</Words>
  <Application>Microsoft Office PowerPoint</Application>
  <PresentationFormat>Widescreen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38.521-2 RF Tx Rx Range 2 - RAN5#86-e (Feb-20)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26</cp:revision>
  <dcterms:created xsi:type="dcterms:W3CDTF">2019-05-16T22:21:00Z</dcterms:created>
  <dcterms:modified xsi:type="dcterms:W3CDTF">2020-03-05T06:25:19Z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1583207929</vt:lpwstr>
  </property>
  <property fmtid="{D5CDD505-2E9C-101B-9397-08002B2CF9AE}" pid="6" name="_2015_ms_pID_725343">
    <vt:lpwstr>(2)JxLpKWZyU386bpVTocjHD+o9hutNgmKfrwQZbAfw6z4W2Y5CwvUUmvZpgFMFmQJmTZBWB3n4
DwZazuzGUDh5aqRJ091curXdRMRp66/QXmfBRRGoLCTNCfFsrifUtKrr0TXeSDdyXbVFKrHn
mJbSqeiI6IFNGk4TWeJ0jqT6F3P1QhHKVCOPbr3vdVAEvGDM0sM3u0cfXDRkZBaNOqSX5uTn
QxHHT8evgWX8sURpq4</vt:lpwstr>
  </property>
  <property fmtid="{D5CDD505-2E9C-101B-9397-08002B2CF9AE}" pid="7" name="_2015_ms_pID_7253431">
    <vt:lpwstr>n662J0kzjkSivOTLOZc4YQLYHaYtoZhNMBnngg/ky+px3AwSBwki46
Yo3C4VvGPuAGVHlNo9E3Yd1HHz5lpRdiMkKQstXpXbDumSnp/PBQd/k1gaogMiseOBk1xSqZ
9nHd5ZN2loSG33v+UnJBv5l6UUDLlHCJZXfpcD/LGoLMlRRIpjpjPZ0O3PGiCaj/dEHPtin6
0+eAzt7bAx95M9FZ</vt:lpwstr>
  </property>
</Properties>
</file>