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3"/>
  </p:notesMasterIdLst>
  <p:handoutMasterIdLst>
    <p:handoutMasterId r:id="rId14"/>
  </p:handoutMasterIdLst>
  <p:sldIdLst>
    <p:sldId id="259" r:id="rId2"/>
    <p:sldId id="293" r:id="rId3"/>
    <p:sldId id="323" r:id="rId4"/>
    <p:sldId id="350" r:id="rId5"/>
    <p:sldId id="341" r:id="rId6"/>
    <p:sldId id="295" r:id="rId7"/>
    <p:sldId id="347" r:id="rId8"/>
    <p:sldId id="348" r:id="rId9"/>
    <p:sldId id="326" r:id="rId10"/>
    <p:sldId id="346" r:id="rId11"/>
    <p:sldId id="261" r:id="rId12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5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23"/>
            <p14:sldId id="350"/>
            <p14:sldId id="341"/>
            <p14:sldId id="295"/>
            <p14:sldId id="347"/>
            <p14:sldId id="348"/>
            <p14:sldId id="326"/>
            <p14:sldId id="346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110" d="100"/>
          <a:sy n="110" d="100"/>
        </p:scale>
        <p:origin x="1692" y="9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226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ftp://ftp.3gpp.org/TSG_RAN/WG5_Test_ex-T1/TSGR5_86_Electronic/Docs/R5-200490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(FEB-20)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TSG-RAN5#86-e		     	     R5-200493</a:t>
            </a:r>
          </a:p>
          <a:p>
            <a:r>
              <a:rPr lang="en-US" sz="2000" kern="0" dirty="0"/>
              <a:t>Electronic Meeting, 17th – 28th February 2020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sz="1800" dirty="0">
                <a:highlight>
                  <a:srgbClr val="FFFF00"/>
                </a:highlight>
              </a:rPr>
              <a:t>FFS. </a:t>
            </a:r>
            <a:r>
              <a:rPr lang="en-US" sz="1800" dirty="0"/>
              <a:t>See slide </a:t>
            </a:r>
            <a:r>
              <a:rPr lang="en-US" sz="1800" dirty="0">
                <a:highlight>
                  <a:srgbClr val="FFFF00"/>
                </a:highlight>
              </a:rPr>
              <a:t>3</a:t>
            </a:r>
            <a:r>
              <a:rPr lang="en-US" sz="1800" dirty="0"/>
              <a:t> for further details </a:t>
            </a:r>
          </a:p>
          <a:p>
            <a:pPr marL="0" indent="0">
              <a:buNone/>
            </a:pPr>
            <a:endParaRPr lang="en-US" sz="1800" dirty="0"/>
          </a:p>
          <a:p>
            <a:pPr marL="712787" lvl="2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sz="180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694C65E5-33AC-46E8-A220-50D155686A46}"/>
              </a:ext>
            </a:extLst>
          </p:cNvPr>
          <p:cNvSpPr txBox="1">
            <a:spLocks/>
          </p:cNvSpPr>
          <p:nvPr/>
        </p:nvSpPr>
        <p:spPr bwMode="auto">
          <a:xfrm>
            <a:off x="268936" y="214368"/>
            <a:ext cx="8232902" cy="74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Planned content:</a:t>
            </a:r>
            <a:endParaRPr lang="en-US" sz="1800" b="1" dirty="0"/>
          </a:p>
          <a:p>
            <a:r>
              <a:rPr lang="en-US" sz="1800" dirty="0"/>
              <a:t>NSA Option 4 &amp; 7 (NE-DC &amp; NGEN-DC) - Phase 1 - </a:t>
            </a:r>
            <a:r>
              <a:rPr lang="en-US" sz="1800" dirty="0">
                <a:highlight>
                  <a:srgbClr val="FFFF00"/>
                </a:highlight>
              </a:rPr>
              <a:t>Target RAN5#88 (AUG-20)</a:t>
            </a:r>
          </a:p>
          <a:p>
            <a:endParaRPr 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379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5GS delivery phases.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Definitions of RAN5 5GS delivery phases and target dates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- Completed deliveries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content for next deliveries</a:t>
            </a:r>
          </a:p>
          <a:p>
            <a:pPr marL="700087" lvl="1" indent="-342900"/>
            <a:r>
              <a:rPr lang="sv-SE" sz="1800" dirty="0">
                <a:highlight>
                  <a:srgbClr val="FFFF00"/>
                </a:highlight>
              </a:rPr>
              <a:t>Synchronous NR-DC plan</a:t>
            </a:r>
          </a:p>
          <a:p>
            <a:pPr marL="700087" lvl="1" indent="-342900"/>
            <a:r>
              <a:rPr lang="sv-SE" sz="1800" dirty="0"/>
              <a:t>NSA Option 3 (EN-DC)</a:t>
            </a:r>
          </a:p>
          <a:p>
            <a:pPr marL="700087" lvl="1" indent="-342900"/>
            <a:r>
              <a:rPr lang="sv-SE" sz="1800" dirty="0"/>
              <a:t>SA Option 2 (SA NR)</a:t>
            </a:r>
          </a:p>
          <a:p>
            <a:pPr marL="700087" lvl="1" indent="-342900"/>
            <a:r>
              <a:rPr lang="sv-SE" sz="1800" dirty="0"/>
              <a:t>SA Option 5, NSA Option 4 (NE-DC), NSA Option 7 (NGEN-DC)</a:t>
            </a:r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27661"/>
            <a:ext cx="7820659" cy="662243"/>
          </a:xfrm>
        </p:spPr>
        <p:txBody>
          <a:bodyPr>
            <a:noAutofit/>
          </a:bodyPr>
          <a:lstStyle/>
          <a:p>
            <a:r>
              <a:rPr lang="en-US" sz="2400" b="1" dirty="0"/>
              <a:t>Definitions of RAN5 5GS delivery phases </a:t>
            </a:r>
            <a:br>
              <a:rPr lang="en-US" sz="2400" b="1" dirty="0"/>
            </a:br>
            <a:r>
              <a:rPr lang="en-US" sz="2400" b="1" dirty="0"/>
              <a:t>and target dates</a:t>
            </a:r>
            <a:br>
              <a:rPr lang="en-US" sz="2400" b="1" dirty="0"/>
            </a:br>
            <a:endParaRPr lang="en-US" sz="24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747125" cy="4394693"/>
          </a:xfrm>
        </p:spPr>
        <p:txBody>
          <a:bodyPr/>
          <a:lstStyle/>
          <a:p>
            <a:r>
              <a:rPr lang="sv-SE" sz="1800" dirty="0"/>
              <a:t>Overview: Time line - RAN5 5G NR deliveries versus RAN5 meeting</a:t>
            </a:r>
          </a:p>
          <a:p>
            <a:pPr lvl="1"/>
            <a:r>
              <a:rPr lang="en-US" sz="1400" dirty="0"/>
              <a:t>NSA Option 3 Phase 7 and SA Option 2 Phase 6 were completed at RAN5#86-e</a:t>
            </a:r>
          </a:p>
          <a:p>
            <a:pPr lvl="1"/>
            <a:r>
              <a:rPr lang="en-US" sz="1400" dirty="0">
                <a:highlight>
                  <a:srgbClr val="FFFF00"/>
                </a:highlight>
              </a:rPr>
              <a:t>Options 4 (NE-DC), 5 (SA E-UTRA/5GC) and 7 (NGEN-DC):</a:t>
            </a:r>
          </a:p>
          <a:p>
            <a:pPr lvl="2"/>
            <a:r>
              <a:rPr lang="en-US" sz="1400" dirty="0">
                <a:highlight>
                  <a:srgbClr val="FFFF00"/>
                </a:highlight>
              </a:rPr>
              <a:t>An anonymous re-confirming of MNO earliest date for conformance test cases to support deployments of option 4,5 and 7 have been conducted.</a:t>
            </a:r>
          </a:p>
          <a:p>
            <a:pPr lvl="2"/>
            <a:r>
              <a:rPr lang="en-US" sz="1400" dirty="0">
                <a:highlight>
                  <a:srgbClr val="FFFF00"/>
                </a:highlight>
              </a:rPr>
              <a:t>Due to the RAN5#86 meeting was changed to an electronic meeting with reduced scope the RAN5 discussion of the responses in R5-200245 was deferred to RAN5#87.</a:t>
            </a:r>
          </a:p>
          <a:p>
            <a:pPr lvl="2"/>
            <a:r>
              <a:rPr lang="en-US" sz="1400" dirty="0">
                <a:highlight>
                  <a:srgbClr val="FFFF00"/>
                </a:highlight>
              </a:rPr>
              <a:t>The Phase 1 </a:t>
            </a:r>
            <a:r>
              <a:rPr lang="en-US" sz="1400" dirty="0">
                <a:highlight>
                  <a:srgbClr val="00FF00"/>
                </a:highlight>
              </a:rPr>
              <a:t>planning </a:t>
            </a:r>
            <a:r>
              <a:rPr lang="en-US" sz="1400" dirty="0">
                <a:highlight>
                  <a:srgbClr val="FFFF00"/>
                </a:highlight>
              </a:rPr>
              <a:t>for options 4, 5 and 7 have, pending on the outcome of the RAN5#87 decision, been moved 3 months. </a:t>
            </a:r>
          </a:p>
          <a:p>
            <a:pPr lvl="1"/>
            <a:endParaRPr lang="en-US" sz="1400" dirty="0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876418-A328-47F7-85B8-42525E3E71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3689032"/>
            <a:ext cx="68961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695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 </a:t>
            </a:r>
            <a:r>
              <a:rPr lang="en-US" sz="1800" b="1" dirty="0">
                <a:highlight>
                  <a:srgbClr val="FFFF00"/>
                </a:highlight>
              </a:rPr>
              <a:t>(R5-200552)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8A0A48-BF86-46CF-A065-E8AEEAF895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937" y="1205999"/>
            <a:ext cx="7553803" cy="533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4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- Completed deliveries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460" y="1149902"/>
            <a:ext cx="8351839" cy="1827908"/>
          </a:xfrm>
        </p:spPr>
        <p:txBody>
          <a:bodyPr/>
          <a:lstStyle/>
          <a:p>
            <a:r>
              <a:rPr lang="en-US" sz="2000" dirty="0"/>
              <a:t>SA Option 2 Phase 6 and NSA Option 3 Phase 7 were completed at RAN5#86-e</a:t>
            </a:r>
          </a:p>
          <a:p>
            <a:pPr lvl="1"/>
            <a:r>
              <a:rPr lang="en-US" sz="1600" dirty="0"/>
              <a:t>For additional details of progress for different areas see </a:t>
            </a:r>
            <a:r>
              <a:rPr lang="en-GB" sz="1600" u="sng" dirty="0">
                <a:highlight>
                  <a:srgbClr val="FFFF00"/>
                </a:highlight>
                <a:hlinkClick r:id="rId2"/>
              </a:rPr>
              <a:t>R5-200490</a:t>
            </a:r>
            <a:endParaRPr lang="en-US" sz="1600" dirty="0">
              <a:highlight>
                <a:srgbClr val="FFFF00"/>
              </a:highlight>
            </a:endParaRPr>
          </a:p>
          <a:p>
            <a:r>
              <a:rPr lang="en-US" sz="2000" dirty="0"/>
              <a:t>Completed test cases: </a:t>
            </a:r>
          </a:p>
          <a:p>
            <a:pPr lvl="1"/>
            <a:r>
              <a:rPr lang="en-US" sz="1400" dirty="0"/>
              <a:t>For details see attached document “5GS WP complete test cases </a:t>
            </a:r>
            <a:r>
              <a:rPr lang="en-US" sz="1400" dirty="0">
                <a:highlight>
                  <a:srgbClr val="FFFF00"/>
                </a:highlight>
              </a:rPr>
              <a:t>v9.0</a:t>
            </a:r>
            <a:r>
              <a:rPr lang="en-US" sz="1400" dirty="0"/>
              <a:t>” for details</a:t>
            </a:r>
          </a:p>
          <a:p>
            <a:pPr lvl="1"/>
            <a:r>
              <a:rPr lang="en-US" sz="1400" dirty="0">
                <a:highlight>
                  <a:srgbClr val="FFFF00"/>
                </a:highlight>
              </a:rPr>
              <a:t>Completion vs FR1, FR2 and configurations with FR1 and FR2 (FR1+FR2)</a:t>
            </a:r>
            <a:endParaRPr lang="en-US" sz="1800" dirty="0">
              <a:highlight>
                <a:srgbClr val="FFFF00"/>
              </a:highlight>
            </a:endParaRP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BC753F9-F487-45CF-AF82-59FDEF773D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33" y="3263034"/>
            <a:ext cx="2566984" cy="25669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D0018FD-DEFB-4530-9431-A6F034100B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5372" y="3256401"/>
            <a:ext cx="2566984" cy="257361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DBF5260-8DF8-463F-8919-CCD0AFC8FB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4012" y="3258071"/>
            <a:ext cx="2587526" cy="148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>
                <a:highlight>
                  <a:srgbClr val="FFFF00"/>
                </a:highlight>
              </a:rPr>
              <a:t>Synchronous </a:t>
            </a:r>
            <a:r>
              <a:rPr lang="en-US" sz="3600" dirty="0"/>
              <a:t>NR-DC PLAN</a:t>
            </a:r>
            <a:endParaRPr lang="en-US" sz="3600" dirty="0">
              <a:highlight>
                <a:srgbClr val="FFFF00"/>
              </a:highlight>
            </a:endParaRP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B7C817F2-BB78-4C14-AEFA-9BD428230B2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99510" y="3439505"/>
          <a:ext cx="8351838" cy="247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4759">
                  <a:extLst>
                    <a:ext uri="{9D8B030D-6E8A-4147-A177-3AD203B41FA5}">
                      <a16:colId xmlns:a16="http://schemas.microsoft.com/office/drawing/2014/main" val="618245251"/>
                    </a:ext>
                  </a:extLst>
                </a:gridCol>
                <a:gridCol w="2917079">
                  <a:extLst>
                    <a:ext uri="{9D8B030D-6E8A-4147-A177-3AD203B41FA5}">
                      <a16:colId xmlns:a16="http://schemas.microsoft.com/office/drawing/2014/main" val="39864446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sz="1600" dirty="0"/>
                        <a:t>Task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Target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5486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1600" dirty="0"/>
                        <a:t>Complete impacted RF/SIG work plans for synchronous NR-DC including assignment of WP TCs/Tasks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RAN5#85 (Nov-19)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3004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1600" dirty="0"/>
                        <a:t>Complete RRM work plan for synchronous NR-DC including assignment of WP TCs/Tasks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RAN5#86 (Feb-20)</a:t>
                      </a:r>
                    </a:p>
                    <a:p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20735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/>
                        <a:t>Complete synchronous NR-DC FR1-FR2 RF/SIG test cases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RAN5#87 (May-20)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7196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/>
                        <a:t>Complete synchronous NR-DC FR1-FR2 RRM test cases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RAN5#88 (Aug-20)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7212940"/>
                  </a:ext>
                </a:extLst>
              </a:tr>
            </a:tbl>
          </a:graphicData>
        </a:graphic>
      </p:graphicFrame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FD2030C-7E30-43E2-8F1E-609B3146116F}"/>
              </a:ext>
            </a:extLst>
          </p:cNvPr>
          <p:cNvSpPr txBox="1">
            <a:spLocks/>
          </p:cNvSpPr>
          <p:nvPr/>
        </p:nvSpPr>
        <p:spPr bwMode="auto">
          <a:xfrm>
            <a:off x="435979" y="1157767"/>
            <a:ext cx="8478901" cy="2117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kern="0" dirty="0"/>
              <a:t>MNO: Mid-20, FR1-FR1 &amp; FR1-FR2</a:t>
            </a:r>
          </a:p>
          <a:p>
            <a:r>
              <a:rPr lang="en-US" sz="1600" kern="0" dirty="0"/>
              <a:t>RAN4 completion target for NR-DC RRM (TS 38.133) for NR-DC is Feb-20 (core is completed)</a:t>
            </a:r>
          </a:p>
          <a:p>
            <a:r>
              <a:rPr lang="en-US" sz="1600" kern="0" dirty="0"/>
              <a:t>Out of scope of RAN5 5G/NR WI:</a:t>
            </a:r>
          </a:p>
          <a:p>
            <a:pPr lvl="1"/>
            <a:r>
              <a:rPr lang="en-US" sz="1200" kern="0" dirty="0"/>
              <a:t>NR-DC Demodulation and CSI reporting (introduced in RAN4 under a separate Rel-16 WI (</a:t>
            </a:r>
            <a:r>
              <a:rPr lang="en-US" sz="1200" kern="0" dirty="0" err="1"/>
              <a:t>NR_perf_enh</a:t>
            </a:r>
            <a:r>
              <a:rPr lang="en-US" sz="1200" kern="0" dirty="0"/>
              <a:t>)</a:t>
            </a:r>
          </a:p>
          <a:p>
            <a:pPr lvl="1"/>
            <a:r>
              <a:rPr lang="en-US" sz="1200" kern="0" dirty="0"/>
              <a:t>FR1-FR1 (no NR-DC FR1-FR1 configurations included in TS 38.101-1)</a:t>
            </a:r>
          </a:p>
          <a:p>
            <a:r>
              <a:rPr lang="en-US" sz="1600" kern="0" dirty="0">
                <a:sym typeface="Wingdings" panose="05000000000000000000" pitchFamily="2" charset="2"/>
              </a:rPr>
              <a:t> </a:t>
            </a:r>
            <a:r>
              <a:rPr lang="en-US" sz="1600" kern="0" dirty="0"/>
              <a:t>RAN5 5G/NR WI scope: Synchronous NR-DC for FR1-FR2, </a:t>
            </a:r>
          </a:p>
          <a:p>
            <a:endParaRPr lang="en-US" sz="1600" kern="0" dirty="0"/>
          </a:p>
          <a:p>
            <a:pPr marL="0" indent="0">
              <a:buNone/>
            </a:pPr>
            <a:endParaRPr lang="en-US" sz="1600" kern="0" dirty="0"/>
          </a:p>
          <a:p>
            <a:endParaRPr lang="en-US" sz="1050" kern="0" dirty="0"/>
          </a:p>
        </p:txBody>
      </p:sp>
    </p:spTree>
    <p:extLst>
      <p:ext uri="{BB962C8B-B14F-4D97-AF65-F5344CB8AC3E}">
        <p14:creationId xmlns:p14="http://schemas.microsoft.com/office/powerpoint/2010/main" val="127571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110599"/>
            <a:ext cx="7494588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Planning for next deliveries: </a:t>
            </a:r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NSA Option 3 (EN-DC) - </a:t>
            </a:r>
            <a:r>
              <a:rPr lang="en-US" sz="1600" dirty="0">
                <a:highlight>
                  <a:srgbClr val="FFFF00"/>
                </a:highlight>
              </a:rPr>
              <a:t>Phase 8 content - Target RAN5#87 MAy-20</a:t>
            </a:r>
            <a:endParaRPr lang="en-US" sz="16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5" y="941584"/>
            <a:ext cx="8479839" cy="4156195"/>
          </a:xfrm>
        </p:spPr>
        <p:txBody>
          <a:bodyPr/>
          <a:lstStyle/>
          <a:p>
            <a:r>
              <a:rPr lang="en-US" sz="1400" dirty="0"/>
              <a:t>EN-DC configurations: LTE </a:t>
            </a:r>
            <a:r>
              <a:rPr lang="en-US" sz="1400" dirty="0" err="1"/>
              <a:t>xCC</a:t>
            </a:r>
            <a:r>
              <a:rPr lang="en-US" sz="1400" dirty="0"/>
              <a:t> + NR FR1/FR2 </a:t>
            </a:r>
            <a:r>
              <a:rPr lang="en-US" sz="1400" dirty="0" err="1"/>
              <a:t>yCC</a:t>
            </a:r>
            <a:r>
              <a:rPr lang="en-US" sz="1400" dirty="0"/>
              <a:t>, where x &lt;= 4, y &lt;=2</a:t>
            </a:r>
          </a:p>
          <a:p>
            <a:r>
              <a:rPr lang="en-US" sz="1400" dirty="0"/>
              <a:t>Test case completion targets</a:t>
            </a:r>
          </a:p>
          <a:p>
            <a:pPr lvl="1"/>
            <a:r>
              <a:rPr lang="en-US" sz="1100" dirty="0"/>
              <a:t>RF EN-DC test cases (38.521-3), Note 1</a:t>
            </a:r>
          </a:p>
          <a:p>
            <a:pPr lvl="2"/>
            <a:r>
              <a:rPr lang="en-US" sz="1100" dirty="0">
                <a:highlight>
                  <a:srgbClr val="FFFF00"/>
                </a:highlight>
              </a:rPr>
              <a:t>Remaining not completed test cases including EN-DC FR1 (anchor-agnostic) and FR2 tests with &gt;=2 NR CCs</a:t>
            </a:r>
            <a:endParaRPr lang="en-US" sz="1100" dirty="0"/>
          </a:p>
          <a:p>
            <a:pPr lvl="1"/>
            <a:r>
              <a:rPr lang="en-US" sz="1100" dirty="0"/>
              <a:t>Demodulation and CSI reporting (38.521-4):</a:t>
            </a:r>
          </a:p>
          <a:p>
            <a:pPr lvl="2"/>
            <a:r>
              <a:rPr lang="en-US" sz="1100" dirty="0"/>
              <a:t>Complete </a:t>
            </a:r>
            <a:r>
              <a:rPr lang="sv-SE" sz="1100" dirty="0"/>
              <a:t>MU analysis for FR2 Demod and CSI test cases</a:t>
            </a:r>
            <a:endParaRPr lang="en-US" sz="1100" dirty="0"/>
          </a:p>
          <a:p>
            <a:pPr lvl="1"/>
            <a:r>
              <a:rPr lang="en-US" sz="1100" dirty="0"/>
              <a:t>RRM (38.533):</a:t>
            </a:r>
          </a:p>
          <a:p>
            <a:pPr lvl="2"/>
            <a:r>
              <a:rPr lang="en-US" sz="1100" dirty="0"/>
              <a:t>Not completed LTE+NR FR1 </a:t>
            </a:r>
            <a:r>
              <a:rPr lang="en-US" sz="1100" dirty="0">
                <a:highlight>
                  <a:srgbClr val="FFFF00"/>
                </a:highlight>
              </a:rPr>
              <a:t>test cases targeted for RAN5#87 (32)</a:t>
            </a:r>
          </a:p>
          <a:p>
            <a:pPr lvl="2"/>
            <a:r>
              <a:rPr lang="en-US" sz="1100" dirty="0"/>
              <a:t>FR2 test cases where RAN4 requirements and MU/TT completed by </a:t>
            </a:r>
            <a:r>
              <a:rPr lang="en-US" sz="1100" dirty="0">
                <a:highlight>
                  <a:srgbClr val="FFFF00"/>
                </a:highlight>
              </a:rPr>
              <a:t>May</a:t>
            </a:r>
            <a:r>
              <a:rPr lang="en-US" sz="1100" dirty="0"/>
              <a:t>-20.</a:t>
            </a:r>
          </a:p>
          <a:p>
            <a:pPr lvl="1"/>
            <a:r>
              <a:rPr lang="en-US" sz="1100" dirty="0"/>
              <a:t>Protocol</a:t>
            </a:r>
          </a:p>
          <a:p>
            <a:pPr lvl="2"/>
            <a:r>
              <a:rPr lang="en-US" sz="1100" dirty="0">
                <a:highlight>
                  <a:srgbClr val="00FF00"/>
                </a:highlight>
              </a:rPr>
              <a:t>Layer 2: Remaining MAC test case (1)</a:t>
            </a:r>
          </a:p>
          <a:p>
            <a:pPr lvl="2"/>
            <a:r>
              <a:rPr lang="en-US" sz="1100" dirty="0"/>
              <a:t>RRC: Remaining </a:t>
            </a:r>
            <a:r>
              <a:rPr lang="en-US" sz="1100" dirty="0">
                <a:highlight>
                  <a:srgbClr val="00FF00"/>
                </a:highlight>
              </a:rPr>
              <a:t>NR single carrier (2) and </a:t>
            </a:r>
            <a:r>
              <a:rPr lang="en-US" sz="1100" dirty="0">
                <a:highlight>
                  <a:srgbClr val="FFFF00"/>
                </a:highlight>
              </a:rPr>
              <a:t>NR CA (3) test </a:t>
            </a:r>
            <a:r>
              <a:rPr lang="en-US" sz="1100" dirty="0" err="1">
                <a:highlight>
                  <a:srgbClr val="FFFF00"/>
                </a:highlight>
              </a:rPr>
              <a:t>cases</a:t>
            </a:r>
            <a:r>
              <a:rPr lang="en-US" sz="1100" strike="sngStrike" dirty="0" err="1">
                <a:highlight>
                  <a:srgbClr val="FFFF00"/>
                </a:highlight>
              </a:rPr>
              <a:t>for</a:t>
            </a:r>
            <a:r>
              <a:rPr lang="en-US" sz="1100" strike="sngStrike" dirty="0">
                <a:highlight>
                  <a:srgbClr val="FFFF00"/>
                </a:highlight>
              </a:rPr>
              <a:t> EN-DC FR2 Band Combinations</a:t>
            </a:r>
          </a:p>
          <a:p>
            <a:pPr lvl="2"/>
            <a:r>
              <a:rPr lang="en-US" sz="1100" strike="sngStrike" dirty="0">
                <a:highlight>
                  <a:srgbClr val="FFFF00"/>
                </a:highlight>
              </a:rPr>
              <a:t>Complete test case for failure information</a:t>
            </a:r>
          </a:p>
          <a:p>
            <a:pPr lvl="2"/>
            <a:r>
              <a:rPr lang="en-US" sz="1100" dirty="0"/>
              <a:t>Resolve FR2 Measurement interference issues and FR2 Power levels in test cases</a:t>
            </a:r>
          </a:p>
          <a:p>
            <a:pPr lvl="2"/>
            <a:r>
              <a:rPr lang="en-US" sz="1100" dirty="0"/>
              <a:t>IMS IR.92 EN-DC test cases, Note 2</a:t>
            </a:r>
          </a:p>
          <a:p>
            <a:pPr lvl="2"/>
            <a:endParaRPr lang="en-US" sz="1100" dirty="0"/>
          </a:p>
          <a:p>
            <a:r>
              <a:rPr lang="en-US" sz="1600" dirty="0"/>
              <a:t>Other targets</a:t>
            </a:r>
          </a:p>
          <a:p>
            <a:pPr lvl="1"/>
            <a:r>
              <a:rPr lang="en-US" sz="1200" dirty="0"/>
              <a:t>Common test environment (TS 38.508-1)</a:t>
            </a:r>
          </a:p>
          <a:p>
            <a:pPr lvl="2"/>
            <a:r>
              <a:rPr lang="en-US" sz="1200" dirty="0"/>
              <a:t>Add test frequencies for EN-DC configurations </a:t>
            </a:r>
            <a:r>
              <a:rPr lang="en-US" sz="1200" dirty="0">
                <a:highlight>
                  <a:srgbClr val="00FF00"/>
                </a:highlight>
              </a:rPr>
              <a:t>with 2CC NR non-contiguous CA for protocol testing</a:t>
            </a:r>
          </a:p>
          <a:p>
            <a:pPr marL="0" indent="0">
              <a:buNone/>
            </a:pPr>
            <a:br>
              <a:rPr lang="en-US" sz="800" dirty="0">
                <a:highlight>
                  <a:srgbClr val="FFFF00"/>
                </a:highlight>
              </a:rPr>
            </a:br>
            <a:r>
              <a:rPr lang="en-US" sz="800" dirty="0"/>
              <a:t>Note 1: EN-DC FR2 test progress dependent on MU/TT analysis completion and other open items impacting SA FR2 tests. See slide </a:t>
            </a:r>
            <a:r>
              <a:rPr lang="en-US" sz="800" dirty="0">
                <a:solidFill>
                  <a:schemeClr val="tx2"/>
                </a:solidFill>
              </a:rPr>
              <a:t>4</a:t>
            </a:r>
            <a:r>
              <a:rPr lang="en-US" sz="800" dirty="0"/>
              <a:t>.</a:t>
            </a:r>
          </a:p>
          <a:p>
            <a:pPr marL="0" indent="0">
              <a:buNone/>
            </a:pPr>
            <a:r>
              <a:rPr lang="en-US" sz="800" dirty="0"/>
              <a:t>Note 2: </a:t>
            </a:r>
            <a:r>
              <a:rPr lang="en-US" sz="800" dirty="0">
                <a:highlight>
                  <a:srgbClr val="00FF00"/>
                </a:highlight>
              </a:rPr>
              <a:t>The need for EN-DC IMS test cases on top of the existing E-UTRA IMS test cases to be decided by RAN5#87 based on IR.92 v13.</a:t>
            </a:r>
          </a:p>
          <a:p>
            <a:pPr marL="0" indent="0">
              <a:buNone/>
            </a:pP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479839" cy="3852000"/>
          </a:xfrm>
        </p:spPr>
        <p:txBody>
          <a:bodyPr/>
          <a:lstStyle/>
          <a:p>
            <a:r>
              <a:rPr lang="en-US" sz="1100" dirty="0"/>
              <a:t>SC FR1+ SC FR2 + NR CA configurations for FR1 xCC,FR2 </a:t>
            </a:r>
            <a:r>
              <a:rPr lang="en-US" sz="1100" dirty="0" err="1"/>
              <a:t>xCC</a:t>
            </a:r>
            <a:r>
              <a:rPr lang="en-US" sz="1100" dirty="0"/>
              <a:t>, (FR1+FR2) </a:t>
            </a:r>
            <a:r>
              <a:rPr lang="en-US" sz="1100" dirty="0" err="1"/>
              <a:t>xCC</a:t>
            </a:r>
            <a:r>
              <a:rPr lang="en-US" sz="1100" dirty="0"/>
              <a:t>:, where x&lt;=4 for FR1 and x&lt;=8 for FR2</a:t>
            </a:r>
          </a:p>
          <a:p>
            <a:r>
              <a:rPr lang="en-US" sz="1200" dirty="0"/>
              <a:t>Test case completion targets</a:t>
            </a:r>
          </a:p>
          <a:p>
            <a:pPr lvl="1">
              <a:defRPr/>
            </a:pPr>
            <a:r>
              <a:rPr lang="en-US" altLang="zh-CN" sz="1050" dirty="0"/>
              <a:t>RF FR1 (38.521-1): </a:t>
            </a:r>
          </a:p>
          <a:p>
            <a:pPr lvl="2">
              <a:defRPr/>
            </a:pPr>
            <a:r>
              <a:rPr lang="en-US" altLang="zh-CN" sz="900" dirty="0">
                <a:highlight>
                  <a:srgbClr val="FFFF00"/>
                </a:highlight>
              </a:rPr>
              <a:t>CA test cases with 3CC and forward</a:t>
            </a:r>
          </a:p>
          <a:p>
            <a:pPr lvl="2">
              <a:defRPr/>
            </a:pPr>
            <a:r>
              <a:rPr lang="en-US" altLang="zh-CN" sz="900" dirty="0">
                <a:highlight>
                  <a:srgbClr val="FFFF00"/>
                </a:highlight>
              </a:rPr>
              <a:t>Remaining SUL and UL MIMO test cases</a:t>
            </a:r>
          </a:p>
          <a:p>
            <a:pPr lvl="1">
              <a:defRPr/>
            </a:pPr>
            <a:r>
              <a:rPr lang="en-US" altLang="zh-CN" sz="1050" dirty="0"/>
              <a:t>RF FR2 (38.521-2):</a:t>
            </a:r>
            <a:r>
              <a:rPr lang="en-US" altLang="zh-CN" sz="1050" strike="sngStrike" dirty="0">
                <a:highlight>
                  <a:srgbClr val="FFFF00"/>
                </a:highlight>
              </a:rPr>
              <a:t>(Single carrier only)</a:t>
            </a:r>
          </a:p>
          <a:p>
            <a:pPr lvl="2">
              <a:defRPr/>
            </a:pPr>
            <a:r>
              <a:rPr lang="en-US" altLang="zh-CN" sz="900" dirty="0"/>
              <a:t>Not completed RF FR2 priority 1 and 2 test cases  including Beam Correspondence, </a:t>
            </a:r>
            <a:r>
              <a:rPr lang="en-US" altLang="zh-CN" sz="900" strike="sngStrike" dirty="0">
                <a:highlight>
                  <a:srgbClr val="FFFF00"/>
                </a:highlight>
              </a:rPr>
              <a:t>Transmit OFF power,</a:t>
            </a:r>
            <a:r>
              <a:rPr lang="en-US" altLang="zh-CN" sz="900" dirty="0">
                <a:highlight>
                  <a:srgbClr val="FFFF00"/>
                </a:highlight>
              </a:rPr>
              <a:t> </a:t>
            </a:r>
            <a:r>
              <a:rPr lang="en-US" altLang="zh-CN" sz="900" dirty="0"/>
              <a:t>OBW, ACLR, </a:t>
            </a:r>
            <a:r>
              <a:rPr lang="en-US" altLang="zh-CN" sz="900" strike="sngStrike" dirty="0">
                <a:highlight>
                  <a:srgbClr val="FFFF00"/>
                </a:highlight>
              </a:rPr>
              <a:t>General Spurious, </a:t>
            </a:r>
            <a:r>
              <a:rPr lang="en-US" altLang="zh-CN" sz="900" dirty="0"/>
              <a:t>Spurious co-existence and Rx Spurious. Note 1.</a:t>
            </a:r>
          </a:p>
          <a:p>
            <a:pPr lvl="2">
              <a:defRPr/>
            </a:pPr>
            <a:r>
              <a:rPr lang="en-US" altLang="zh-CN" sz="900" dirty="0"/>
              <a:t>Not completed RF FR2 priority 3 test cases including MU/TT (TS 38.521-3)</a:t>
            </a:r>
          </a:p>
          <a:p>
            <a:pPr lvl="1"/>
            <a:r>
              <a:rPr lang="en-US" altLang="zh-CN" sz="1000" dirty="0">
                <a:highlight>
                  <a:srgbClr val="FFFF00"/>
                </a:highlight>
              </a:rPr>
              <a:t>RF FR2 (38.521-</a:t>
            </a:r>
            <a:r>
              <a:rPr lang="en-US" altLang="zh-CN" sz="1000" dirty="0">
                <a:highlight>
                  <a:srgbClr val="00FF00"/>
                </a:highlight>
              </a:rPr>
              <a:t>3</a:t>
            </a:r>
            <a:r>
              <a:rPr lang="en-US" altLang="zh-CN" sz="1000" dirty="0">
                <a:highlight>
                  <a:srgbClr val="FFFF00"/>
                </a:highlight>
              </a:rPr>
              <a:t>):</a:t>
            </a:r>
          </a:p>
          <a:p>
            <a:pPr lvl="2"/>
            <a:r>
              <a:rPr lang="en-US" sz="1000" dirty="0">
                <a:highlight>
                  <a:srgbClr val="FFFF00"/>
                </a:highlight>
              </a:rPr>
              <a:t>Synchronous</a:t>
            </a:r>
            <a:r>
              <a:rPr lang="sv-SE" sz="1000" dirty="0">
                <a:highlight>
                  <a:srgbClr val="FFFF00"/>
                </a:highlight>
              </a:rPr>
              <a:t> NR-DC RF FR1+FR2 test cases</a:t>
            </a:r>
            <a:endParaRPr lang="en-US" altLang="zh-CN" sz="1000" dirty="0">
              <a:highlight>
                <a:srgbClr val="FFFF00"/>
              </a:highlight>
            </a:endParaRPr>
          </a:p>
          <a:p>
            <a:pPr lvl="1"/>
            <a:r>
              <a:rPr lang="en-US" sz="1000" dirty="0"/>
              <a:t>Demodulation and CSI reporting (38.521-4):</a:t>
            </a:r>
          </a:p>
          <a:p>
            <a:pPr lvl="2"/>
            <a:r>
              <a:rPr lang="en-US" sz="1000" dirty="0"/>
              <a:t>Complete MU analysis for FR2 Demod and CSI test cases. See Note 1.</a:t>
            </a:r>
            <a:endParaRPr lang="en-US" sz="1000" dirty="0">
              <a:highlight>
                <a:srgbClr val="FFFF00"/>
              </a:highlight>
            </a:endParaRPr>
          </a:p>
          <a:p>
            <a:pPr lvl="1"/>
            <a:r>
              <a:rPr lang="en-US" sz="1000" dirty="0"/>
              <a:t>RRM (38.533): Note 1</a:t>
            </a:r>
          </a:p>
          <a:p>
            <a:pPr lvl="2"/>
            <a:r>
              <a:rPr lang="en-US" sz="1000" dirty="0"/>
              <a:t>Remaining FR1 test cases </a:t>
            </a:r>
            <a:r>
              <a:rPr lang="en-US" sz="1000" dirty="0">
                <a:highlight>
                  <a:srgbClr val="FFFF00"/>
                </a:highlight>
              </a:rPr>
              <a:t>targeted for RAN5#87 (13)</a:t>
            </a:r>
          </a:p>
          <a:p>
            <a:pPr lvl="2"/>
            <a:r>
              <a:rPr lang="en-US" sz="1000" dirty="0"/>
              <a:t>FR2 test cases where RAN4 requirements and MU/TT completed by Feb-20. See Note 1.</a:t>
            </a:r>
          </a:p>
          <a:p>
            <a:pPr lvl="1"/>
            <a:r>
              <a:rPr lang="en-US" sz="1000" dirty="0"/>
              <a:t>Protocol test cases (</a:t>
            </a:r>
            <a:r>
              <a:rPr lang="en-US" sz="1000" dirty="0">
                <a:highlight>
                  <a:srgbClr val="00FF00"/>
                </a:highlight>
              </a:rPr>
              <a:t>34.229-5, </a:t>
            </a:r>
            <a:r>
              <a:rPr lang="en-US" sz="1000" dirty="0"/>
              <a:t>38.523-1</a:t>
            </a:r>
            <a:r>
              <a:rPr lang="en-US" sz="1000" strike="sngStrike" dirty="0">
                <a:highlight>
                  <a:srgbClr val="00FF00"/>
                </a:highlight>
              </a:rPr>
              <a:t>, 37.571-2</a:t>
            </a:r>
            <a:r>
              <a:rPr lang="en-US" sz="1000" dirty="0"/>
              <a:t>):</a:t>
            </a:r>
          </a:p>
          <a:p>
            <a:pPr lvl="2"/>
            <a:r>
              <a:rPr lang="en-US" sz="1000" dirty="0">
                <a:highlight>
                  <a:srgbClr val="00FF00"/>
                </a:highlight>
              </a:rPr>
              <a:t>Layer 2: Remaining not completed MAC NR-DC (1), MAC single carrier (3) and PDCP test cases (4)</a:t>
            </a:r>
          </a:p>
          <a:p>
            <a:pPr lvl="2"/>
            <a:r>
              <a:rPr lang="en-US" sz="1000" dirty="0"/>
              <a:t>RRC: Remaining </a:t>
            </a:r>
            <a:r>
              <a:rPr lang="en-US" sz="1000" dirty="0">
                <a:highlight>
                  <a:srgbClr val="00FF00"/>
                </a:highlight>
              </a:rPr>
              <a:t>NR single carrier (11), NR CA (14)</a:t>
            </a:r>
            <a:r>
              <a:rPr lang="en-US" sz="1000" dirty="0"/>
              <a:t> </a:t>
            </a:r>
            <a:r>
              <a:rPr lang="en-US" sz="1000" dirty="0">
                <a:highlight>
                  <a:srgbClr val="FFFF00"/>
                </a:highlight>
              </a:rPr>
              <a:t>and Synchronous</a:t>
            </a:r>
            <a:r>
              <a:rPr lang="sv-SE" sz="1000" dirty="0">
                <a:highlight>
                  <a:srgbClr val="FFFF00"/>
                </a:highlight>
              </a:rPr>
              <a:t> NR-DC FR1+FR2 </a:t>
            </a:r>
            <a:r>
              <a:rPr lang="sv-SE" sz="1000" dirty="0">
                <a:highlight>
                  <a:srgbClr val="00FF00"/>
                </a:highlight>
              </a:rPr>
              <a:t>(11) </a:t>
            </a:r>
            <a:r>
              <a:rPr lang="sv-SE" sz="1000" dirty="0">
                <a:highlight>
                  <a:srgbClr val="FFFF00"/>
                </a:highlight>
              </a:rPr>
              <a:t>test cases </a:t>
            </a:r>
            <a:endParaRPr lang="en-US" sz="1000" dirty="0">
              <a:highlight>
                <a:srgbClr val="FFFF00"/>
              </a:highlight>
            </a:endParaRPr>
          </a:p>
          <a:p>
            <a:pPr lvl="2"/>
            <a:r>
              <a:rPr lang="en-US" sz="1000" dirty="0"/>
              <a:t>RRC: Resolve interference issues in FR1 measurement Intra-Freq test cases and complete FR2 power levels</a:t>
            </a:r>
          </a:p>
          <a:p>
            <a:pPr lvl="2"/>
            <a:r>
              <a:rPr lang="en-US" sz="1000" dirty="0"/>
              <a:t>Idle mode: Resolve and update FR1 and FR2 power levels</a:t>
            </a:r>
            <a:r>
              <a:rPr lang="en-GB" sz="1000" dirty="0"/>
              <a:t>; and complete remaining test cases </a:t>
            </a:r>
            <a:r>
              <a:rPr lang="en-GB" sz="1000" dirty="0">
                <a:highlight>
                  <a:srgbClr val="FFFF00"/>
                </a:highlight>
              </a:rPr>
              <a:t>(4)</a:t>
            </a:r>
            <a:endParaRPr lang="en-US" sz="1000" dirty="0">
              <a:highlight>
                <a:srgbClr val="FFFF00"/>
              </a:highlight>
            </a:endParaRPr>
          </a:p>
          <a:p>
            <a:pPr lvl="2"/>
            <a:r>
              <a:rPr lang="en-US" sz="1000" dirty="0"/>
              <a:t>Multilayer/Services: Remaining IMS Emergency services </a:t>
            </a:r>
            <a:r>
              <a:rPr lang="en-US" sz="1000" dirty="0">
                <a:highlight>
                  <a:srgbClr val="FFFF00"/>
                </a:highlight>
              </a:rPr>
              <a:t>(3), EPC Fallback (2) </a:t>
            </a:r>
            <a:r>
              <a:rPr lang="en-US" sz="1000" dirty="0"/>
              <a:t> and UAC </a:t>
            </a:r>
            <a:r>
              <a:rPr lang="en-US" sz="1000" dirty="0">
                <a:highlight>
                  <a:srgbClr val="FFFF00"/>
                </a:highlight>
              </a:rPr>
              <a:t>(6) </a:t>
            </a:r>
            <a:r>
              <a:rPr lang="en-US" sz="1000" dirty="0"/>
              <a:t>test cases</a:t>
            </a:r>
            <a:r>
              <a:rPr lang="en-US" sz="1000" strike="sngStrike" dirty="0">
                <a:highlight>
                  <a:srgbClr val="FFFF00"/>
                </a:highlight>
              </a:rPr>
              <a:t>; and resolve FR2 power levels</a:t>
            </a:r>
            <a:r>
              <a:rPr lang="en-US" sz="1000" dirty="0"/>
              <a:t>.</a:t>
            </a:r>
          </a:p>
          <a:p>
            <a:pPr lvl="2"/>
            <a:r>
              <a:rPr lang="en-US" sz="1000" dirty="0">
                <a:highlight>
                  <a:srgbClr val="00FF00"/>
                </a:highlight>
              </a:rPr>
              <a:t>IMS: Current IMS content for IMS over 5GS to be moved to new TS 34.229-5 and additional test cases introduced.</a:t>
            </a:r>
          </a:p>
          <a:p>
            <a:pPr lvl="1"/>
            <a:r>
              <a:rPr lang="en-US" sz="1000" dirty="0"/>
              <a:t>Other targets</a:t>
            </a:r>
          </a:p>
          <a:p>
            <a:pPr lvl="2"/>
            <a:r>
              <a:rPr lang="sv-SE" sz="1000" strike="sngStrike" dirty="0">
                <a:highlight>
                  <a:srgbClr val="FFFF00"/>
                </a:highlight>
              </a:rPr>
              <a:t>Progress of synchronous NR-DC RF and protocol test cases (target completion RAN5#87, May-20)</a:t>
            </a:r>
            <a:endParaRPr lang="en-GB" sz="1000" strike="sngStrike" dirty="0">
              <a:highlight>
                <a:srgbClr val="FFFF00"/>
              </a:highlight>
            </a:endParaRPr>
          </a:p>
          <a:p>
            <a:pPr lvl="2"/>
            <a:r>
              <a:rPr lang="sv-SE" sz="1000" dirty="0">
                <a:highlight>
                  <a:srgbClr val="FFFF00"/>
                </a:highlight>
              </a:rPr>
              <a:t>Complete RRM work plan for synchronous NR-DC including assignment of WP TCs/Tasks</a:t>
            </a:r>
            <a:endParaRPr lang="en-GB" sz="1000" dirty="0">
              <a:highlight>
                <a:srgbClr val="FFFF00"/>
              </a:highlight>
            </a:endParaRPr>
          </a:p>
          <a:p>
            <a:pPr lvl="2"/>
            <a:r>
              <a:rPr lang="en-US" sz="1000" dirty="0"/>
              <a:t>Common test environment (TS 38.508-1)</a:t>
            </a:r>
          </a:p>
          <a:p>
            <a:pPr lvl="3"/>
            <a:r>
              <a:rPr lang="sv-SE" sz="1000" dirty="0"/>
              <a:t>Complete generic test procedure for synchronous NR-DC</a:t>
            </a:r>
          </a:p>
          <a:p>
            <a:pPr lvl="3"/>
            <a:r>
              <a:rPr lang="sv-SE" sz="1000" dirty="0">
                <a:highlight>
                  <a:srgbClr val="00FF00"/>
                </a:highlight>
              </a:rPr>
              <a:t>Add test frequencies for synchronous NR-DC and protocol testing</a:t>
            </a:r>
          </a:p>
          <a:p>
            <a:pPr lvl="3"/>
            <a:r>
              <a:rPr lang="en-US" sz="1000" strike="sngStrike" dirty="0">
                <a:highlight>
                  <a:srgbClr val="FFFF00"/>
                </a:highlight>
              </a:rPr>
              <a:t>NR Intra-band Contiguous and Non-Contiguous CA test frequencies for protocol testing  </a:t>
            </a:r>
          </a:p>
          <a:p>
            <a:pPr lvl="3"/>
            <a:r>
              <a:rPr lang="en-US" sz="1000" strike="sngStrike" dirty="0">
                <a:highlight>
                  <a:srgbClr val="FFFF00"/>
                </a:highlight>
              </a:rPr>
              <a:t>Add test frequencies for additional NR CA and NR DC configurations</a:t>
            </a:r>
          </a:p>
          <a:p>
            <a:pPr lvl="2"/>
            <a:r>
              <a:rPr lang="en-US" sz="1000" dirty="0"/>
              <a:t>Submit TS 34.229-5 on IMS over 5GS for RAN one-step-approval</a:t>
            </a:r>
          </a:p>
          <a:p>
            <a:pPr marL="0" indent="0">
              <a:buNone/>
            </a:pPr>
            <a:br>
              <a:rPr lang="en-US" sz="700" dirty="0">
                <a:highlight>
                  <a:srgbClr val="FFFF00"/>
                </a:highlight>
              </a:rPr>
            </a:br>
            <a:r>
              <a:rPr lang="en-US" sz="700" dirty="0"/>
              <a:t>Note 1: RF/Demod/RRM FR1 priority 1 test cases are test cases with only RAN5 dependencies, i.e. completed in RAN4 by March-19. RF/Demod/RRM FR1 priority 2 test cases are test cases not completed in RAN4 by March-19 (RF/Demod/RRM priorities as agreed at RAN5#82, ref: R5-192832). </a:t>
            </a:r>
          </a:p>
          <a:p>
            <a:pPr marL="0" indent="0">
              <a:buNone/>
            </a:pPr>
            <a:r>
              <a:rPr lang="en-US" sz="700" dirty="0"/>
              <a:t>Note 2: See slide 6 for MU/TT targets and definition of RF FR2 priority 1, 2 and 3 test cases.</a:t>
            </a:r>
            <a:endParaRPr lang="en-US" sz="600" dirty="0"/>
          </a:p>
          <a:p>
            <a:pPr lvl="2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endParaRPr lang="en-US" sz="11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7870111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Planned content:</a:t>
            </a:r>
            <a:endParaRPr lang="en-US" sz="1800" b="1" dirty="0"/>
          </a:p>
          <a:p>
            <a:r>
              <a:rPr lang="en-US" sz="2000" dirty="0"/>
              <a:t>SA Option 2 (SA NR) - </a:t>
            </a:r>
            <a:r>
              <a:rPr lang="en-US" sz="2000" dirty="0">
                <a:highlight>
                  <a:srgbClr val="FFFF00"/>
                </a:highlight>
              </a:rPr>
              <a:t>Phase 7 - Target RAN5#87 MAY-20</a:t>
            </a:r>
            <a:endParaRPr lang="en-US" sz="20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sz="1800" dirty="0">
                <a:highlight>
                  <a:srgbClr val="FFFF00"/>
                </a:highlight>
              </a:rPr>
              <a:t>FFS. </a:t>
            </a:r>
            <a:r>
              <a:rPr lang="en-US" sz="1800" dirty="0"/>
              <a:t>See slide </a:t>
            </a:r>
            <a:r>
              <a:rPr lang="en-US" sz="1800" dirty="0">
                <a:highlight>
                  <a:srgbClr val="FFFF00"/>
                </a:highlight>
              </a:rPr>
              <a:t>3</a:t>
            </a:r>
            <a:r>
              <a:rPr lang="en-US" sz="1800" dirty="0"/>
              <a:t> for further details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712787" lvl="2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sz="180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34CFBA34-CF7A-4D1F-9F1D-D3786F1B2D6D}"/>
              </a:ext>
            </a:extLst>
          </p:cNvPr>
          <p:cNvSpPr txBox="1">
            <a:spLocks/>
          </p:cNvSpPr>
          <p:nvPr/>
        </p:nvSpPr>
        <p:spPr bwMode="auto">
          <a:xfrm>
            <a:off x="211302" y="223934"/>
            <a:ext cx="8232902" cy="74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Planned content:</a:t>
            </a:r>
            <a:endParaRPr lang="en-US" sz="1800" b="1" dirty="0"/>
          </a:p>
          <a:p>
            <a:r>
              <a:rPr lang="en-US" sz="1900" dirty="0"/>
              <a:t>SA Option 5 (SA E-UTRA) - Phase 1 - </a:t>
            </a:r>
            <a:r>
              <a:rPr lang="en-US" sz="1900" dirty="0">
                <a:highlight>
                  <a:srgbClr val="FFFF00"/>
                </a:highlight>
              </a:rPr>
              <a:t>Target RAN5#88 (AUG-20)</a:t>
            </a:r>
          </a:p>
          <a:p>
            <a:endParaRPr lang="en-US" sz="1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4348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81448</TotalTime>
  <Words>1177</Words>
  <Application>Microsoft Office PowerPoint</Application>
  <PresentationFormat>On-screen Show (4:3)</PresentationFormat>
  <Paragraphs>140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Ericsson Capital TT</vt:lpstr>
      <vt:lpstr>Arial</vt:lpstr>
      <vt:lpstr>PresentationTemplate2011</vt:lpstr>
      <vt:lpstr>RAN5 5G NR STATUS,  DELIVERY phases and targets (FEB-20)   </vt:lpstr>
      <vt:lpstr>Introduction &amp; CONTENT</vt:lpstr>
      <vt:lpstr>Definitions of RAN5 5GS delivery phases  and target dates </vt:lpstr>
      <vt:lpstr>PowerPoint Presentation</vt:lpstr>
      <vt:lpstr>Progress - Completed deliveries</vt:lpstr>
      <vt:lpstr>Synchronous NR-DC PLAN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1979</cp:revision>
  <cp:lastPrinted>2019-05-21T13:30:52Z</cp:lastPrinted>
  <dcterms:created xsi:type="dcterms:W3CDTF">2016-08-26T13:27:01Z</dcterms:created>
  <dcterms:modified xsi:type="dcterms:W3CDTF">2020-03-10T21:57:28Z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