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2" r:id="rId6"/>
    <p:sldId id="261" r:id="rId7"/>
    <p:sldId id="263"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9" autoAdjust="0"/>
    <p:restoredTop sz="94660"/>
  </p:normalViewPr>
  <p:slideViewPr>
    <p:cSldViewPr snapToGrid="0">
      <p:cViewPr varScale="1">
        <p:scale>
          <a:sx n="57" d="100"/>
          <a:sy n="57" d="100"/>
        </p:scale>
        <p:origin x="108" y="5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t>2020/2/28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3362523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t>2020/2/28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2896344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t>2020/2/28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3109674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t>2020/2/28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4133784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785CDDD-FA33-4AD2-963E-FAF0C21C520B}" type="datetimeFigureOut">
              <a:rPr lang="zh-CN" altLang="en-US" smtClean="0"/>
              <a:t>2020/2/28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3536585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785CDDD-FA33-4AD2-963E-FAF0C21C520B}" type="datetimeFigureOut">
              <a:rPr lang="zh-CN" altLang="en-US" smtClean="0"/>
              <a:t>2020/2/28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462387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785CDDD-FA33-4AD2-963E-FAF0C21C520B}" type="datetimeFigureOut">
              <a:rPr lang="zh-CN" altLang="en-US" smtClean="0"/>
              <a:t>2020/2/28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636808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785CDDD-FA33-4AD2-963E-FAF0C21C520B}" type="datetimeFigureOut">
              <a:rPr lang="zh-CN" altLang="en-US" smtClean="0"/>
              <a:t>2020/2/28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204123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85CDDD-FA33-4AD2-963E-FAF0C21C520B}" type="datetimeFigureOut">
              <a:rPr lang="zh-CN" altLang="en-US" smtClean="0"/>
              <a:t>2020/2/28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3458399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85CDDD-FA33-4AD2-963E-FAF0C21C520B}" type="datetimeFigureOut">
              <a:rPr lang="zh-CN" altLang="en-US" smtClean="0"/>
              <a:t>2020/2/28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1858449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85CDDD-FA33-4AD2-963E-FAF0C21C520B}" type="datetimeFigureOut">
              <a:rPr lang="zh-CN" altLang="en-US" smtClean="0"/>
              <a:t>2020/2/28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3252890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85CDDD-FA33-4AD2-963E-FAF0C21C520B}" type="datetimeFigureOut">
              <a:rPr lang="zh-CN" altLang="en-US" smtClean="0"/>
              <a:t>2020/2/28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28338752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dirty="0" smtClean="0"/>
              <a:t>Discussion on handling of HP-UE requirements in FR1</a:t>
            </a:r>
            <a:endParaRPr lang="zh-CN" altLang="en-US" dirty="0"/>
          </a:p>
        </p:txBody>
      </p:sp>
      <p:sp>
        <p:nvSpPr>
          <p:cNvPr id="3" name="标题 1"/>
          <p:cNvSpPr txBox="1">
            <a:spLocks/>
          </p:cNvSpPr>
          <p:nvPr/>
        </p:nvSpPr>
        <p:spPr>
          <a:xfrm>
            <a:off x="1831042" y="4377017"/>
            <a:ext cx="9144000" cy="117465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4000" dirty="0" smtClean="0"/>
              <a:t>Huawei, </a:t>
            </a:r>
            <a:r>
              <a:rPr lang="en-US" altLang="zh-CN" sz="4000" dirty="0" err="1" smtClean="0"/>
              <a:t>HiSilicon</a:t>
            </a:r>
            <a:r>
              <a:rPr lang="en-US" altLang="zh-CN" sz="4000" dirty="0" smtClean="0"/>
              <a:t>, CMCC</a:t>
            </a:r>
            <a:endParaRPr lang="zh-CN" altLang="en-US" sz="4000" dirty="0"/>
          </a:p>
        </p:txBody>
      </p:sp>
      <p:sp>
        <p:nvSpPr>
          <p:cNvPr id="4" name="标题 1"/>
          <p:cNvSpPr txBox="1">
            <a:spLocks/>
          </p:cNvSpPr>
          <p:nvPr/>
        </p:nvSpPr>
        <p:spPr>
          <a:xfrm>
            <a:off x="546538" y="304800"/>
            <a:ext cx="11251324" cy="578069"/>
          </a:xfrm>
          <a:prstGeom prst="rect">
            <a:avLst/>
          </a:prstGeom>
        </p:spPr>
        <p:txBody>
          <a:bodyPr vert="horz" lIns="91440" tIns="45720" rIns="91440" bIns="45720" rtlCol="0" anchor="b">
            <a:normAutofit fontScale="5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US" altLang="zh-CN" sz="3600" dirty="0" smtClean="0"/>
              <a:t>3GPP TSG-RAN5 Meeting #86-e	                                                                                                          R5-201181</a:t>
            </a:r>
          </a:p>
          <a:p>
            <a:pPr algn="just"/>
            <a:r>
              <a:rPr lang="en-US" altLang="zh-CN" sz="3600" dirty="0" smtClean="0"/>
              <a:t>Electronic Meeting, 17 - 28 Feb 2020</a:t>
            </a:r>
            <a:endParaRPr lang="en-US" altLang="zh-CN" sz="3600" dirty="0"/>
          </a:p>
        </p:txBody>
      </p:sp>
    </p:spTree>
    <p:extLst>
      <p:ext uri="{BB962C8B-B14F-4D97-AF65-F5344CB8AC3E}">
        <p14:creationId xmlns:p14="http://schemas.microsoft.com/office/powerpoint/2010/main" val="25261516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 for power class related requirements</a:t>
            </a:r>
            <a:endParaRPr lang="zh-CN" altLang="en-US" dirty="0"/>
          </a:p>
        </p:txBody>
      </p:sp>
      <p:sp>
        <p:nvSpPr>
          <p:cNvPr id="3" name="内容占位符 2"/>
          <p:cNvSpPr>
            <a:spLocks noGrp="1"/>
          </p:cNvSpPr>
          <p:nvPr>
            <p:ph idx="1"/>
          </p:nvPr>
        </p:nvSpPr>
        <p:spPr>
          <a:xfrm>
            <a:off x="838200" y="1825624"/>
            <a:ext cx="10515600" cy="4589689"/>
          </a:xfrm>
        </p:spPr>
        <p:txBody>
          <a:bodyPr>
            <a:normAutofit fontScale="92500" lnSpcReduction="10000"/>
          </a:bodyPr>
          <a:lstStyle/>
          <a:p>
            <a:r>
              <a:rPr lang="en-US" altLang="zh-CN" dirty="0" smtClean="0"/>
              <a:t>Test cases with power class specific requirements – </a:t>
            </a:r>
            <a:r>
              <a:rPr lang="en-US" altLang="zh-CN" dirty="0" smtClean="0">
                <a:solidFill>
                  <a:srgbClr val="0066FF"/>
                </a:solidFill>
              </a:rPr>
              <a:t>impacted by power class directly</a:t>
            </a:r>
          </a:p>
          <a:p>
            <a:pPr lvl="1"/>
            <a:r>
              <a:rPr lang="en-US" altLang="zh-CN" dirty="0" smtClean="0"/>
              <a:t>MOP, MPR, A-MPR, ACLR, Configured output power</a:t>
            </a:r>
            <a:r>
              <a:rPr lang="en-US" altLang="zh-CN" strike="sngStrike" dirty="0" smtClean="0">
                <a:solidFill>
                  <a:srgbClr val="FF0000"/>
                </a:solidFill>
              </a:rPr>
              <a:t> </a:t>
            </a:r>
          </a:p>
          <a:p>
            <a:r>
              <a:rPr lang="en-US" altLang="zh-CN" dirty="0" smtClean="0"/>
              <a:t>Test cases with common requirements, ran at </a:t>
            </a:r>
            <a:r>
              <a:rPr lang="en-US" altLang="zh-CN" dirty="0" err="1" smtClean="0"/>
              <a:t>Pumax</a:t>
            </a:r>
            <a:r>
              <a:rPr lang="en-US" altLang="zh-CN" dirty="0" smtClean="0"/>
              <a:t> –</a:t>
            </a:r>
            <a:r>
              <a:rPr lang="en-US" altLang="zh-CN" dirty="0" smtClean="0">
                <a:solidFill>
                  <a:srgbClr val="0066FF"/>
                </a:solidFill>
              </a:rPr>
              <a:t>impacted by power class indirectly</a:t>
            </a:r>
          </a:p>
          <a:p>
            <a:pPr lvl="1"/>
            <a:r>
              <a:rPr lang="en-US" altLang="zh-CN" dirty="0" smtClean="0"/>
              <a:t>Relative power control, Frequency Error, EVM, OBW, SEM, SE, SE-co-existence, A-SE, Transmit intermodulation</a:t>
            </a:r>
          </a:p>
          <a:p>
            <a:r>
              <a:rPr lang="en-US" altLang="zh-CN" dirty="0" smtClean="0"/>
              <a:t>HP-UE dropping back to PC3</a:t>
            </a:r>
          </a:p>
          <a:p>
            <a:pPr lvl="1"/>
            <a:r>
              <a:rPr lang="en-US" altLang="zh-CN" i="1" dirty="0" smtClean="0"/>
              <a:t>P-max</a:t>
            </a:r>
            <a:r>
              <a:rPr lang="en-US" altLang="zh-CN" dirty="0" smtClean="0"/>
              <a:t> &lt;= 23dBm</a:t>
            </a:r>
          </a:p>
          <a:p>
            <a:pPr lvl="1"/>
            <a:r>
              <a:rPr lang="en-GB" altLang="zh-CN" dirty="0" smtClean="0"/>
              <a:t>Percentage </a:t>
            </a:r>
            <a:r>
              <a:rPr lang="en-GB" altLang="zh-CN" dirty="0"/>
              <a:t>of uplink </a:t>
            </a:r>
            <a:r>
              <a:rPr lang="en-GB" altLang="zh-CN" dirty="0" smtClean="0"/>
              <a:t>symbols &gt; </a:t>
            </a:r>
            <a:r>
              <a:rPr lang="en-GB" altLang="zh-CN" i="1" dirty="0" err="1" smtClean="0"/>
              <a:t>maxUplinkDutyCycle</a:t>
            </a:r>
            <a:r>
              <a:rPr lang="en-GB" altLang="zh-CN" dirty="0" smtClean="0"/>
              <a:t> or 50% </a:t>
            </a:r>
            <a:r>
              <a:rPr lang="en-US" altLang="zh-CN" dirty="0"/>
              <a:t>(</a:t>
            </a:r>
            <a:r>
              <a:rPr lang="en-US" altLang="zh-CN" dirty="0" smtClean="0"/>
              <a:t>NOTE 1)  </a:t>
            </a:r>
            <a:endParaRPr lang="en-GB" altLang="zh-CN" dirty="0" smtClean="0"/>
          </a:p>
          <a:p>
            <a:pPr lvl="1"/>
            <a:endParaRPr lang="en-GB" altLang="zh-CN" sz="2000" dirty="0" smtClean="0"/>
          </a:p>
          <a:p>
            <a:pPr marL="0" indent="0">
              <a:buNone/>
            </a:pPr>
            <a:r>
              <a:rPr lang="en-GB" altLang="zh-CN" sz="2000" dirty="0" smtClean="0"/>
              <a:t>NOTE 1: </a:t>
            </a:r>
            <a:r>
              <a:rPr lang="en-GB" altLang="zh-CN" sz="2100" i="1" dirty="0" err="1"/>
              <a:t>maxUplinkDutyCycle</a:t>
            </a:r>
            <a:r>
              <a:rPr lang="en-GB" altLang="zh-CN" sz="2100" dirty="0"/>
              <a:t> is UE </a:t>
            </a:r>
            <a:r>
              <a:rPr lang="en-GB" altLang="zh-CN" sz="2100" dirty="0" smtClean="0"/>
              <a:t>capability </a:t>
            </a:r>
            <a:r>
              <a:rPr lang="en-US" altLang="zh-CN" sz="2100" dirty="0" smtClean="0"/>
              <a:t>which</a:t>
            </a:r>
            <a:r>
              <a:rPr lang="en-GB" altLang="zh-CN" sz="2100" dirty="0" smtClean="0"/>
              <a:t> </a:t>
            </a:r>
            <a:r>
              <a:rPr lang="en-GB" altLang="zh-CN" sz="2100" dirty="0"/>
              <a:t>ranges from 60%~100%</a:t>
            </a:r>
          </a:p>
          <a:p>
            <a:pPr marL="0" indent="0">
              <a:buNone/>
            </a:pPr>
            <a:endParaRPr lang="en-US" altLang="zh-CN" dirty="0" smtClean="0"/>
          </a:p>
        </p:txBody>
      </p:sp>
    </p:spTree>
    <p:extLst>
      <p:ext uri="{BB962C8B-B14F-4D97-AF65-F5344CB8AC3E}">
        <p14:creationId xmlns:p14="http://schemas.microsoft.com/office/powerpoint/2010/main" val="18884132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4134971" y="3655724"/>
            <a:ext cx="7317440" cy="3059928"/>
          </a:xfrm>
          <a:prstGeom prst="rect">
            <a:avLst/>
          </a:prstGeom>
        </p:spPr>
      </p:pic>
      <p:sp>
        <p:nvSpPr>
          <p:cNvPr id="3" name="内容占位符 2"/>
          <p:cNvSpPr>
            <a:spLocks noGrp="1"/>
          </p:cNvSpPr>
          <p:nvPr>
            <p:ph idx="1"/>
          </p:nvPr>
        </p:nvSpPr>
        <p:spPr>
          <a:xfrm>
            <a:off x="879389" y="653143"/>
            <a:ext cx="10515600" cy="5523820"/>
          </a:xfrm>
        </p:spPr>
        <p:txBody>
          <a:bodyPr/>
          <a:lstStyle/>
          <a:p>
            <a:r>
              <a:rPr lang="en-US" altLang="zh-CN" dirty="0" smtClean="0"/>
              <a:t>Proposal 1: All the mentioned test cases shall be tested firstly based on the UE’s power class capability. This proposal apply to FR1, FR2 and EN-DC testing.</a:t>
            </a:r>
          </a:p>
          <a:p>
            <a:pPr lvl="1"/>
            <a:r>
              <a:rPr lang="en-US" altLang="zh-CN" dirty="0" smtClean="0"/>
              <a:t>Below is example of test configuration in FR1:</a:t>
            </a:r>
          </a:p>
          <a:p>
            <a:pPr lvl="1"/>
            <a:r>
              <a:rPr lang="en-US" altLang="zh-CN" dirty="0" smtClean="0"/>
              <a:t>PC3 UE shall be verified based on 23dBm MOP; PC2 UE shall be verified based on 26dBm MOP, etc.</a:t>
            </a:r>
          </a:p>
          <a:p>
            <a:pPr lvl="1"/>
            <a:r>
              <a:rPr lang="en-US" altLang="zh-CN" dirty="0" smtClean="0"/>
              <a:t>Test configurations and default parameters shall ensure above requirement</a:t>
            </a:r>
          </a:p>
          <a:p>
            <a:pPr lvl="2"/>
            <a:r>
              <a:rPr lang="en-US" altLang="zh-CN" dirty="0" smtClean="0"/>
              <a:t>Default P-max is ‘Not present’</a:t>
            </a:r>
            <a:r>
              <a:rPr lang="en-US" altLang="zh-CN" dirty="0" smtClean="0">
                <a:solidFill>
                  <a:srgbClr val="FF0000"/>
                </a:solidFill>
              </a:rPr>
              <a:t> </a:t>
            </a:r>
            <a:r>
              <a:rPr lang="en-US" altLang="zh-CN" dirty="0" smtClean="0"/>
              <a:t>(Defined in 38.508-1)</a:t>
            </a:r>
          </a:p>
          <a:p>
            <a:pPr lvl="2"/>
            <a:r>
              <a:rPr lang="en-US" altLang="zh-CN" dirty="0" smtClean="0"/>
              <a:t>For HP-UE, the percentage of uplink symbols is less than 50% according to RMC. (Ensured by RMC definition)</a:t>
            </a:r>
          </a:p>
          <a:p>
            <a:pPr lvl="2"/>
            <a:endParaRPr lang="en-US" altLang="zh-CN" dirty="0" smtClean="0">
              <a:solidFill>
                <a:srgbClr val="FF0000"/>
              </a:solidFill>
            </a:endParaRPr>
          </a:p>
        </p:txBody>
      </p:sp>
      <p:cxnSp>
        <p:nvCxnSpPr>
          <p:cNvPr id="7" name="直接箭头连接符 6"/>
          <p:cNvCxnSpPr/>
          <p:nvPr/>
        </p:nvCxnSpPr>
        <p:spPr>
          <a:xfrm>
            <a:off x="6636124" y="2891118"/>
            <a:ext cx="349623" cy="90767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a:xfrm>
            <a:off x="7510180" y="5143500"/>
            <a:ext cx="3953436" cy="28911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37324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96686"/>
            <a:ext cx="10515600" cy="5767614"/>
          </a:xfrm>
        </p:spPr>
        <p:txBody>
          <a:bodyPr>
            <a:normAutofit/>
          </a:bodyPr>
          <a:lstStyle/>
          <a:p>
            <a:r>
              <a:rPr lang="en-US" altLang="zh-CN" sz="2400" dirty="0" smtClean="0"/>
              <a:t>Proposal 2: HP UEs shall also be verified that they fall back to PC3 correctly with P-max=23dBm. MOP needs to be verified with PC3 fallback. MPR/ACLR needs to be verified with PC3 fallback but only at power levels not covered by HP-UE testing. Other test cases are not applicable. This proposal apply to FR1 and EN-DC.</a:t>
            </a:r>
          </a:p>
          <a:p>
            <a:pPr lvl="1"/>
            <a:r>
              <a:rPr lang="en-US" altLang="zh-CN" sz="2000" dirty="0"/>
              <a:t>Power class in </a:t>
            </a:r>
            <a:r>
              <a:rPr lang="en-US" altLang="zh-CN" sz="2000" dirty="0" smtClean="0"/>
              <a:t>FR2 </a:t>
            </a:r>
            <a:r>
              <a:rPr lang="en-US" altLang="zh-CN" sz="2000" dirty="0"/>
              <a:t>are defined based on different UE types instead of UE output power capability. There is no need for a HP-UE to fall back to any lower power class</a:t>
            </a:r>
            <a:r>
              <a:rPr lang="en-US" altLang="zh-CN" sz="2000" dirty="0" smtClean="0"/>
              <a:t>.</a:t>
            </a:r>
          </a:p>
          <a:p>
            <a:pPr lvl="1"/>
            <a:r>
              <a:rPr lang="en-US" altLang="zh-CN" sz="2000" dirty="0" smtClean="0"/>
              <a:t>In test procedure, it shall be explicitly required that HP-UE verifies PC3 requirement.</a:t>
            </a:r>
          </a:p>
          <a:p>
            <a:pPr lvl="1"/>
            <a:r>
              <a:rPr lang="en-US" altLang="zh-CN" sz="2000" dirty="0" smtClean="0"/>
              <a:t>Adding parameter exception to ensure HP-UE drops back to PC3</a:t>
            </a:r>
          </a:p>
          <a:p>
            <a:pPr lvl="2"/>
            <a:r>
              <a:rPr lang="en-US" altLang="zh-CN" sz="1800" dirty="0" smtClean="0"/>
              <a:t>P-max = 23dBm</a:t>
            </a:r>
          </a:p>
          <a:p>
            <a:pPr lvl="1"/>
            <a:r>
              <a:rPr lang="en-US" altLang="zh-CN" sz="2000" dirty="0"/>
              <a:t>For FR1 the test point for PC2 </a:t>
            </a:r>
            <a:r>
              <a:rPr lang="en-US" altLang="zh-CN" sz="2000" dirty="0" smtClean="0"/>
              <a:t>falling </a:t>
            </a:r>
            <a:r>
              <a:rPr lang="en-US" altLang="zh-CN" sz="2000" dirty="0"/>
              <a:t>back to PC3 shall be only DFT-s-OFDM 256QAM Outer RB allocation, and CP-OFDM 256QAM Outer RB </a:t>
            </a:r>
            <a:r>
              <a:rPr lang="en-US" altLang="zh-CN" sz="2000" dirty="0" smtClean="0"/>
              <a:t>allocation, </a:t>
            </a:r>
            <a:r>
              <a:rPr lang="en-US" altLang="zh-CN" sz="2000" dirty="0"/>
              <a:t>which provide extra power level test coverage of {16.5dBm, 18.5dBm}. </a:t>
            </a:r>
          </a:p>
          <a:p>
            <a:pPr lvl="2"/>
            <a:endParaRPr lang="en-US" altLang="zh-CN" dirty="0" smtClean="0"/>
          </a:p>
          <a:p>
            <a:pPr lvl="2"/>
            <a:endParaRPr lang="en-US" altLang="zh-CN" dirty="0"/>
          </a:p>
          <a:p>
            <a:pPr lvl="2"/>
            <a:endParaRPr lang="en-US" altLang="zh-CN" dirty="0" smtClean="0"/>
          </a:p>
          <a:p>
            <a:pPr lvl="2"/>
            <a:endParaRPr lang="en-US" altLang="zh-CN" dirty="0"/>
          </a:p>
          <a:p>
            <a:pPr lvl="2"/>
            <a:endParaRPr lang="en-US" altLang="zh-CN" dirty="0" smtClean="0"/>
          </a:p>
          <a:p>
            <a:pPr lvl="2"/>
            <a:endParaRPr lang="en-US" altLang="zh-CN" dirty="0" smtClean="0"/>
          </a:p>
        </p:txBody>
      </p:sp>
      <p:pic>
        <p:nvPicPr>
          <p:cNvPr id="2" name="图片 1"/>
          <p:cNvPicPr>
            <a:picLocks noChangeAspect="1"/>
          </p:cNvPicPr>
          <p:nvPr/>
        </p:nvPicPr>
        <p:blipFill>
          <a:blip r:embed="rId2"/>
          <a:stretch>
            <a:fillRect/>
          </a:stretch>
        </p:blipFill>
        <p:spPr>
          <a:xfrm>
            <a:off x="1089198" y="4681517"/>
            <a:ext cx="5581650" cy="1943100"/>
          </a:xfrm>
          <a:prstGeom prst="rect">
            <a:avLst/>
          </a:prstGeom>
        </p:spPr>
      </p:pic>
      <p:pic>
        <p:nvPicPr>
          <p:cNvPr id="4" name="图片 3"/>
          <p:cNvPicPr>
            <a:picLocks noChangeAspect="1"/>
          </p:cNvPicPr>
          <p:nvPr/>
        </p:nvPicPr>
        <p:blipFill>
          <a:blip r:embed="rId3"/>
          <a:stretch>
            <a:fillRect/>
          </a:stretch>
        </p:blipFill>
        <p:spPr>
          <a:xfrm>
            <a:off x="7027906" y="5458192"/>
            <a:ext cx="4267200" cy="781050"/>
          </a:xfrm>
          <a:prstGeom prst="rect">
            <a:avLst/>
          </a:prstGeom>
        </p:spPr>
      </p:pic>
      <p:cxnSp>
        <p:nvCxnSpPr>
          <p:cNvPr id="6" name="直接箭头连接符 5"/>
          <p:cNvCxnSpPr/>
          <p:nvPr/>
        </p:nvCxnSpPr>
        <p:spPr>
          <a:xfrm flipV="1">
            <a:off x="5873579" y="5996998"/>
            <a:ext cx="1154327" cy="296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5123936" y="6277084"/>
            <a:ext cx="1021492" cy="233832"/>
          </a:xfrm>
          <a:prstGeom prst="ellipse">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371669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96686"/>
            <a:ext cx="10515600" cy="5767614"/>
          </a:xfrm>
        </p:spPr>
        <p:txBody>
          <a:bodyPr>
            <a:normAutofit/>
          </a:bodyPr>
          <a:lstStyle/>
          <a:p>
            <a:r>
              <a:rPr lang="en-US" altLang="zh-CN" sz="2400" dirty="0" smtClean="0"/>
              <a:t>Proposal 3: The testing of all power classes shall be within the same test case. The effective release of each power class shall be reflected in applicability. The test of PC3 fall back shall be within the same test case.</a:t>
            </a:r>
            <a:endParaRPr lang="en-US" altLang="zh-CN" sz="1400" dirty="0" smtClean="0"/>
          </a:p>
        </p:txBody>
      </p:sp>
    </p:spTree>
    <p:extLst>
      <p:ext uri="{BB962C8B-B14F-4D97-AF65-F5344CB8AC3E}">
        <p14:creationId xmlns:p14="http://schemas.microsoft.com/office/powerpoint/2010/main" val="28819702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53143"/>
            <a:ext cx="10515600" cy="5523820"/>
          </a:xfrm>
        </p:spPr>
        <p:txBody>
          <a:bodyPr/>
          <a:lstStyle/>
          <a:p>
            <a:r>
              <a:rPr lang="en-US" altLang="zh-CN" dirty="0" smtClean="0"/>
              <a:t>Proposal 4: HP-UE is also defined for UL-MIMO. The same principle shall apply for relevant UL-MIMO testing.</a:t>
            </a:r>
          </a:p>
          <a:p>
            <a:endParaRPr lang="en-US" altLang="zh-CN" dirty="0" smtClean="0"/>
          </a:p>
        </p:txBody>
      </p:sp>
    </p:spTree>
    <p:extLst>
      <p:ext uri="{BB962C8B-B14F-4D97-AF65-F5344CB8AC3E}">
        <p14:creationId xmlns:p14="http://schemas.microsoft.com/office/powerpoint/2010/main" val="20555792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962426"/>
            <a:ext cx="10515600" cy="5523820"/>
          </a:xfrm>
        </p:spPr>
        <p:txBody>
          <a:bodyPr>
            <a:normAutofit lnSpcReduction="10000"/>
          </a:bodyPr>
          <a:lstStyle/>
          <a:p>
            <a:r>
              <a:rPr lang="en-US" altLang="zh-CN" dirty="0" smtClean="0"/>
              <a:t>Proposal </a:t>
            </a:r>
            <a:r>
              <a:rPr lang="en-US" altLang="zh-CN" dirty="0"/>
              <a:t>1: All the mentioned test cases shall be tested firstly based on the UE’s power class capability</a:t>
            </a:r>
            <a:r>
              <a:rPr lang="en-US" altLang="zh-CN" dirty="0" smtClean="0"/>
              <a:t>.</a:t>
            </a:r>
            <a:r>
              <a:rPr lang="en-US" altLang="zh-CN" dirty="0"/>
              <a:t> This proposal apply to FR1, FR2 and EN-DC testing</a:t>
            </a:r>
            <a:r>
              <a:rPr lang="en-US" altLang="zh-CN" dirty="0" smtClean="0"/>
              <a:t>.</a:t>
            </a:r>
            <a:endParaRPr lang="en-US" altLang="zh-CN" dirty="0"/>
          </a:p>
          <a:p>
            <a:r>
              <a:rPr lang="en-US" altLang="zh-CN" dirty="0"/>
              <a:t>Proposal 2: HP UEs shall also be verified that they fall back to PC3 correctly with P-max=23dBm. MOP needs to be verified with PC3 fallback. MPR/ACLR needs to be verified with PC3 fallback but only at power levels not covered by HP-UE testing. Other test cases are not applicable. This proposal apply to FR1 and EN-DC.</a:t>
            </a:r>
          </a:p>
          <a:p>
            <a:r>
              <a:rPr lang="en-US" altLang="zh-CN" dirty="0" smtClean="0"/>
              <a:t>Proposal </a:t>
            </a:r>
            <a:r>
              <a:rPr lang="en-US" altLang="zh-CN" dirty="0"/>
              <a:t>3: The testing of all power classes shall be within the same test case. The effective release of each power class shall be reflected in applicability. The test of PC3 fall back shall be within the same test case.</a:t>
            </a:r>
            <a:endParaRPr lang="en-US" altLang="zh-CN" sz="1600" dirty="0"/>
          </a:p>
          <a:p>
            <a:r>
              <a:rPr lang="en-US" altLang="zh-CN" dirty="0" smtClean="0"/>
              <a:t>Proposal 4: </a:t>
            </a:r>
            <a:r>
              <a:rPr lang="en-US" altLang="zh-CN" dirty="0"/>
              <a:t>HP-UE is also defined for UL-MIMO. The same principle shall apply for relevant UL-MIMO testing.</a:t>
            </a:r>
          </a:p>
          <a:p>
            <a:endParaRPr lang="en-US" altLang="zh-CN" dirty="0" smtClean="0"/>
          </a:p>
        </p:txBody>
      </p:sp>
      <p:sp>
        <p:nvSpPr>
          <p:cNvPr id="4" name="内容占位符 2"/>
          <p:cNvSpPr txBox="1">
            <a:spLocks/>
          </p:cNvSpPr>
          <p:nvPr/>
        </p:nvSpPr>
        <p:spPr>
          <a:xfrm>
            <a:off x="838200" y="213872"/>
            <a:ext cx="10515600" cy="7005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3200" dirty="0" smtClean="0"/>
              <a:t>Summary</a:t>
            </a:r>
          </a:p>
        </p:txBody>
      </p:sp>
    </p:spTree>
    <p:extLst>
      <p:ext uri="{BB962C8B-B14F-4D97-AF65-F5344CB8AC3E}">
        <p14:creationId xmlns:p14="http://schemas.microsoft.com/office/powerpoint/2010/main" val="61753038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TotalTime>
  <Words>611</Words>
  <Application>Microsoft Office PowerPoint</Application>
  <PresentationFormat>宽屏</PresentationFormat>
  <Paragraphs>37</Paragraphs>
  <Slides>7</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7</vt:i4>
      </vt:variant>
    </vt:vector>
  </HeadingPairs>
  <TitlesOfParts>
    <vt:vector size="12" baseType="lpstr">
      <vt:lpstr>宋体</vt:lpstr>
      <vt:lpstr>Arial</vt:lpstr>
      <vt:lpstr>Calibri</vt:lpstr>
      <vt:lpstr>Calibri Light</vt:lpstr>
      <vt:lpstr>Office 主题</vt:lpstr>
      <vt:lpstr>Discussion on handling of HP-UE requirements in FR1</vt:lpstr>
      <vt:lpstr>Background for power class related requirements</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Huawei</cp:lastModifiedBy>
  <cp:revision>43</cp:revision>
  <dcterms:created xsi:type="dcterms:W3CDTF">2020-01-10T03:37:27Z</dcterms:created>
  <dcterms:modified xsi:type="dcterms:W3CDTF">2020-02-28T07:42:30Z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(3)OQIsYGZAAuoOpmnbuMYKOcVc3e0va+sq/slIMOU1sDfxY5rmNQEp5+OqO57FGRUhvrNZRrS2
WiKx0/Pjk+IRKiUaoSFefDbLAokkSMLHFzcJOFznd1G48vgSlkS067+l0eI7xk04LYaAVApi
NGKJNn4qwY5xnxzNPH+F6+/ReHdhlRHViYOyECvtSwrQxTKdJJdxtA8NjHTGSqy96dAUW6xR
U2z6pcW9pqXmI/cPjK</vt:lpwstr>
  </property>
  <property fmtid="{D5CDD505-2E9C-101B-9397-08002B2CF9AE}" pid="3" name="_2015_ms_pID_7253431">
    <vt:lpwstr>WuBNE9UCd6WjyHsR/6clw7S/vCvWkS866FgFUzgCnB4MjgXFWsdjvs
caw8TSHp/wWLxYJP6jm4SvLZLEMMW409DfNuYM6xTL0ODzys43wRrHQ4z35cWN8ReeOoKn+a
nibO2ThfdB1LAW8uWkNYNl8HFQpLadXHrF8x7kO6Ln3KCBAvaMicRZUDxXcGHeVjNH0zlxWb
wk8Ag774XKF4j+wKIHCCJF7rR1OpoyW2l8d3</vt:lpwstr>
  </property>
  <property fmtid="{D5CDD505-2E9C-101B-9397-08002B2CF9AE}" pid="4" name="_2015_ms_pID_7253432">
    <vt:lpwstr>4g==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1582875700</vt:lpwstr>
  </property>
</Properties>
</file>