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3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9" r:id="rId4"/>
    <p:sldId id="260" r:id="rId5"/>
    <p:sldId id="261" r:id="rId6"/>
    <p:sldId id="263" r:id="rId7"/>
    <p:sldId id="262" r:id="rId8"/>
    <p:sldId id="258" r:id="rId9"/>
  </p:sldIdLst>
  <p:sldSz cx="9144000" cy="5143500" type="screen16x9"/>
  <p:notesSz cx="6858000" cy="9144000"/>
  <p:custDataLst>
    <p:tags r:id="rId1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26">
          <p15:clr>
            <a:srgbClr val="A4A3A4"/>
          </p15:clr>
        </p15:guide>
        <p15:guide id="4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1" autoAdjust="0"/>
    <p:restoredTop sz="91282" autoAdjust="0"/>
  </p:normalViewPr>
  <p:slideViewPr>
    <p:cSldViewPr snapToObjects="1" showGuides="1">
      <p:cViewPr varScale="1">
        <p:scale>
          <a:sx n="159" d="100"/>
          <a:sy n="159" d="100"/>
        </p:scale>
        <p:origin x="528" y="132"/>
      </p:cViewPr>
      <p:guideLst>
        <p:guide pos="226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96" d="100"/>
          <a:sy n="96" d="100"/>
        </p:scale>
        <p:origin x="3558" y="102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1B88414C-F190-4ED7-986F-59750D05EEC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R5-199500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FE4C274-1C70-4905-AD25-947876CDED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8ED99-101D-4D25-A61B-F1145E2096A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2FFA33-24FB-4C71-AB23-14C8D81C46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B39D9B1-31D4-4A40-B9C1-FB90F7754F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56FD0-ED1E-4875-B69D-F87A441EE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402189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R5-199500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7110D-8713-4818-A6C5-BA5073E6EF19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20C28-1F57-4AC3-BC38-27FE91AD9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0419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252000" indent="-252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►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0000" indent="-180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630000" indent="-180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810000" indent="-180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990000" indent="-180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63009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768199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962138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ket segment 1">
            <a:extLst>
              <a:ext uri="{FF2B5EF4-FFF2-40B4-BE49-F238E27FC236}">
                <a16:creationId xmlns:a16="http://schemas.microsoft.com/office/drawing/2014/main" id="{FEB92341-A0BD-42D5-A6C9-33B63CFE323F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41151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300" spc="80" baseline="0">
                <a:solidFill>
                  <a:schemeClr val="tx2"/>
                </a:solidFill>
                <a:latin typeface="+mj-lt"/>
              </a:defRPr>
            </a:lvl1pPr>
            <a:lvl2pPr marL="0" indent="0">
              <a:buNone/>
              <a:defRPr>
                <a:solidFill>
                  <a:schemeClr val="tx2"/>
                </a:solidFill>
              </a:defRPr>
            </a:lvl2pPr>
            <a:lvl3pPr marL="0" indent="0">
              <a:buNone/>
              <a:defRPr>
                <a:solidFill>
                  <a:schemeClr val="tx2"/>
                </a:solidFill>
              </a:defRPr>
            </a:lvl3pPr>
            <a:lvl4pPr marL="0" indent="0">
              <a:buNone/>
              <a:defRPr>
                <a:solidFill>
                  <a:schemeClr val="tx2"/>
                </a:solidFill>
              </a:defRPr>
            </a:lvl4pPr>
            <a:lvl5pPr marL="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13 pt, e.g. market segment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60000" y="2880000"/>
            <a:ext cx="4896000" cy="7920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500" b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 marL="0" indent="0">
              <a:buNone/>
              <a:defRPr>
                <a:solidFill>
                  <a:schemeClr val="bg1"/>
                </a:solidFill>
              </a:defRPr>
            </a:lvl4pPr>
            <a:lvl5pPr marL="0" indent="0">
              <a:buNone/>
              <a:defRPr>
                <a:solidFill>
                  <a:schemeClr val="bg1"/>
                </a:solidFill>
              </a:defRPr>
            </a:lvl5pPr>
            <a:lvl6pPr marL="0" indent="0">
              <a:buNone/>
              <a:defRPr>
                <a:solidFill>
                  <a:schemeClr val="bg1"/>
                </a:solidFill>
              </a:defRPr>
            </a:lvl6pPr>
            <a:lvl7pPr marL="0" indent="0">
              <a:buNone/>
              <a:defRPr>
                <a:solidFill>
                  <a:schemeClr val="bg1"/>
                </a:solidFill>
              </a:defRPr>
            </a:lvl7pPr>
            <a:lvl8pPr marL="0" indent="0">
              <a:buNone/>
              <a:defRPr>
                <a:solidFill>
                  <a:schemeClr val="bg1"/>
                </a:solidFill>
              </a:defRPr>
            </a:lvl8pPr>
            <a:lvl9pPr marL="0" indent="0">
              <a:buNone/>
              <a:defRPr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Enter subtitle</a:t>
            </a:r>
            <a:br>
              <a:rPr lang="en-US" dirty="0"/>
            </a:br>
            <a:r>
              <a:rPr lang="en-US" dirty="0"/>
              <a:t>(15pt, max. 3 lines), e. g. name, date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648000"/>
            <a:ext cx="4896001" cy="2016000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Enter title of presentation</a:t>
            </a:r>
            <a:br>
              <a:rPr lang="en-US" dirty="0"/>
            </a:br>
            <a:r>
              <a:rPr lang="en-US" dirty="0"/>
              <a:t>(27 pt,max. 3 lines)</a:t>
            </a:r>
          </a:p>
        </p:txBody>
      </p:sp>
    </p:spTree>
    <p:extLst>
      <p:ext uri="{BB962C8B-B14F-4D97-AF65-F5344CB8AC3E}">
        <p14:creationId xmlns:p14="http://schemas.microsoft.com/office/powerpoint/2010/main" val="66929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(15pt) or define content via symbol in the middle. (Pictures: Please follow the shortcut in your picture folder. Use only licensed pictures!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apter 1">
            <a:extLst>
              <a:ext uri="{FF2B5EF4-FFF2-40B4-BE49-F238E27FC236}">
                <a16:creationId xmlns:a16="http://schemas.microsoft.com/office/drawing/2014/main" id="{37B6B4EF-200C-4243-89CB-ACD9A86DA009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1886248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824194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127760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30619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0977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538900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620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65411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643092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Edit Footer: &gt;Insert &gt;Header &amp;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15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Way Forward on RRM FR2 MU</a:t>
            </a:r>
            <a:endParaRPr lang="de-DE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Rohde &amp; Schwarz, </a:t>
            </a:r>
            <a:r>
              <a:rPr lang="de-DE" dirty="0" err="1" smtClean="0"/>
              <a:t>Anritsu</a:t>
            </a:r>
            <a:r>
              <a:rPr lang="de-DE" dirty="0" smtClean="0"/>
              <a:t>, </a:t>
            </a:r>
            <a:r>
              <a:rPr lang="de-DE" dirty="0" err="1" smtClean="0"/>
              <a:t>Keysight</a:t>
            </a:r>
            <a:r>
              <a:rPr lang="de-DE" dirty="0" smtClean="0"/>
              <a:t>, Qualcomm, Samsung</a:t>
            </a:r>
            <a:endParaRPr lang="de-DE" dirty="0"/>
          </a:p>
        </p:txBody>
      </p:sp>
      <p:sp>
        <p:nvSpPr>
          <p:cNvPr id="2" name="TextBox 1"/>
          <p:cNvSpPr txBox="1"/>
          <p:nvPr/>
        </p:nvSpPr>
        <p:spPr>
          <a:xfrm>
            <a:off x="7596336" y="15483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R5-199500</a:t>
            </a:r>
            <a:endParaRPr lang="de-DE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844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D1DDE-F265-44DC-8D98-9E9EA6C21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0F7DD-28B9-4AC4-8821-2CB44B9A5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RAN5 #85, there has been several contributions about RRM FR2 MU (see [1], [2], [3])</a:t>
            </a:r>
          </a:p>
          <a:p>
            <a:endParaRPr lang="en-US" dirty="0"/>
          </a:p>
          <a:p>
            <a:r>
              <a:rPr lang="en-US" dirty="0" smtClean="0"/>
              <a:t>This way forward identifies the next steps to progress RRM FR2 MU in RAN5 #86.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18E75-F3E3-4371-B3DD-F06C79720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de-DE"/>
              <a:t>MM/DD/YYYY</a:t>
            </a:r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C9ADB-DDB1-4214-8124-327396B4C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8DE2B-EB78-441F-A509-46AAF3C03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2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179FD18-467B-4FF7-A9CC-373F81EE02F2}"/>
              </a:ext>
            </a:extLst>
          </p:cNvPr>
          <p:cNvSpPr>
            <a:spLocks noGrp="1"/>
          </p:cNvSpPr>
          <p:nvPr>
            <p:ph type="body" sz="quarter" idx="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596336" y="15483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R5-199500</a:t>
            </a:r>
            <a:endParaRPr lang="de-DE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80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Agreements in RAN5 #85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The MU </a:t>
            </a:r>
            <a:r>
              <a:rPr lang="de-DE" dirty="0" err="1" smtClean="0"/>
              <a:t>quantities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derived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RRM </a:t>
            </a:r>
            <a:r>
              <a:rPr lang="de-DE" dirty="0" err="1" smtClean="0"/>
              <a:t>are</a:t>
            </a:r>
            <a:r>
              <a:rPr lang="de-DE" dirty="0" smtClean="0"/>
              <a:t> [3]:</a:t>
            </a:r>
          </a:p>
          <a:p>
            <a:pPr lvl="1"/>
            <a:r>
              <a:rPr lang="de-DE" dirty="0" smtClean="0"/>
              <a:t>DL AWGN absolute power or wanted DL signal absolute power</a:t>
            </a:r>
          </a:p>
          <a:p>
            <a:pPr lvl="1"/>
            <a:r>
              <a:rPr lang="de-DE" dirty="0" smtClean="0"/>
              <a:t>DL applied SNR</a:t>
            </a:r>
          </a:p>
          <a:p>
            <a:pPr lvl="1"/>
            <a:r>
              <a:rPr lang="de-DE" dirty="0" smtClean="0"/>
              <a:t>DL Fading profile uncertainty</a:t>
            </a:r>
          </a:p>
          <a:p>
            <a:pPr lvl="1"/>
            <a:r>
              <a:rPr lang="de-DE" dirty="0" smtClean="0"/>
              <a:t>DL AWGN and signal flatness</a:t>
            </a:r>
          </a:p>
          <a:p>
            <a:pPr lvl="1"/>
            <a:r>
              <a:rPr lang="de-DE" dirty="0" smtClean="0"/>
              <a:t>UL absolute power </a:t>
            </a:r>
            <a:r>
              <a:rPr lang="de-DE" dirty="0" err="1" smtClean="0"/>
              <a:t>measurement</a:t>
            </a:r>
            <a:endParaRPr lang="de-DE" dirty="0" smtClean="0"/>
          </a:p>
          <a:p>
            <a:pPr lvl="1"/>
            <a:r>
              <a:rPr lang="de-DE" dirty="0" smtClean="0"/>
              <a:t>UL relative power </a:t>
            </a:r>
            <a:r>
              <a:rPr lang="de-DE" dirty="0" err="1" smtClean="0"/>
              <a:t>measurement</a:t>
            </a:r>
            <a:endParaRPr lang="de-DE" dirty="0" smtClean="0"/>
          </a:p>
          <a:p>
            <a:pPr lvl="1"/>
            <a:r>
              <a:rPr lang="de-DE" dirty="0" smtClean="0"/>
              <a:t>UL </a:t>
            </a:r>
            <a:r>
              <a:rPr lang="de-DE" dirty="0" err="1" smtClean="0"/>
              <a:t>signal</a:t>
            </a:r>
            <a:r>
              <a:rPr lang="de-DE" dirty="0" smtClean="0"/>
              <a:t> </a:t>
            </a:r>
            <a:r>
              <a:rPr lang="de-DE" dirty="0" err="1" smtClean="0"/>
              <a:t>transmit</a:t>
            </a:r>
            <a:r>
              <a:rPr lang="de-DE" dirty="0" smtClean="0"/>
              <a:t> </a:t>
            </a:r>
            <a:r>
              <a:rPr lang="de-DE" dirty="0" err="1" smtClean="0"/>
              <a:t>timing</a:t>
            </a:r>
            <a:r>
              <a:rPr lang="de-DE" dirty="0" smtClean="0"/>
              <a:t> relative </a:t>
            </a:r>
            <a:r>
              <a:rPr lang="de-DE" dirty="0" err="1" smtClean="0"/>
              <a:t>to</a:t>
            </a:r>
            <a:r>
              <a:rPr lang="de-DE" dirty="0" smtClean="0"/>
              <a:t> DL</a:t>
            </a:r>
          </a:p>
          <a:p>
            <a:pPr lvl="1"/>
            <a:r>
              <a:rPr lang="de-DE" dirty="0" smtClean="0"/>
              <a:t>Relative </a:t>
            </a:r>
            <a:r>
              <a:rPr lang="de-DE" dirty="0" err="1" smtClean="0"/>
              <a:t>transmit</a:t>
            </a:r>
            <a:r>
              <a:rPr lang="de-DE" dirty="0" smtClean="0"/>
              <a:t> </a:t>
            </a:r>
            <a:r>
              <a:rPr lang="de-DE" dirty="0" err="1" smtClean="0"/>
              <a:t>timing</a:t>
            </a:r>
            <a:r>
              <a:rPr lang="de-DE" dirty="0" smtClean="0"/>
              <a:t> </a:t>
            </a:r>
            <a:r>
              <a:rPr lang="de-DE" dirty="0" err="1" smtClean="0"/>
              <a:t>accuracy</a:t>
            </a:r>
            <a:r>
              <a:rPr lang="de-DE" dirty="0" smtClean="0"/>
              <a:t> </a:t>
            </a:r>
            <a:r>
              <a:rPr lang="de-DE" dirty="0" err="1" smtClean="0"/>
              <a:t>during</a:t>
            </a:r>
            <a:r>
              <a:rPr lang="de-DE" dirty="0" smtClean="0"/>
              <a:t> UE </a:t>
            </a:r>
            <a:r>
              <a:rPr lang="de-DE" dirty="0" err="1" smtClean="0"/>
              <a:t>timing</a:t>
            </a:r>
            <a:r>
              <a:rPr lang="de-DE" dirty="0" smtClean="0"/>
              <a:t> </a:t>
            </a:r>
            <a:r>
              <a:rPr lang="de-DE" dirty="0" err="1" smtClean="0"/>
              <a:t>adjustment</a:t>
            </a:r>
            <a:endParaRPr lang="de-DE" dirty="0" smtClean="0"/>
          </a:p>
          <a:p>
            <a:pPr lvl="1"/>
            <a:r>
              <a:rPr lang="de-DE" dirty="0" smtClean="0"/>
              <a:t>Timing </a:t>
            </a:r>
            <a:r>
              <a:rPr lang="de-DE" dirty="0" err="1" smtClean="0"/>
              <a:t>Advance</a:t>
            </a:r>
            <a:r>
              <a:rPr lang="de-DE" dirty="0" smtClean="0"/>
              <a:t> </a:t>
            </a:r>
            <a:r>
              <a:rPr lang="de-DE" dirty="0" err="1" smtClean="0"/>
              <a:t>Adjustment</a:t>
            </a:r>
            <a:r>
              <a:rPr lang="de-DE" dirty="0" smtClean="0"/>
              <a:t> </a:t>
            </a:r>
            <a:r>
              <a:rPr lang="de-DE" dirty="0" err="1" smtClean="0"/>
              <a:t>accuracy</a:t>
            </a:r>
            <a:endParaRPr lang="de-DE" dirty="0" smtClean="0"/>
          </a:p>
          <a:p>
            <a:pPr marL="0" indent="0">
              <a:buNone/>
            </a:pPr>
            <a:r>
              <a:rPr lang="de-DE" sz="1800" dirty="0" smtClean="0"/>
              <a:t>NOTE: </a:t>
            </a:r>
            <a:r>
              <a:rPr lang="de-DE" sz="1800" dirty="0" err="1" smtClean="0"/>
              <a:t>the</a:t>
            </a:r>
            <a:r>
              <a:rPr lang="de-DE" sz="1800" dirty="0" smtClean="0"/>
              <a:t> MU </a:t>
            </a:r>
            <a:r>
              <a:rPr lang="de-DE" sz="1800" dirty="0" err="1" smtClean="0"/>
              <a:t>quantities</a:t>
            </a:r>
            <a:r>
              <a:rPr lang="de-DE" sz="1800" dirty="0" smtClean="0"/>
              <a:t> </a:t>
            </a:r>
            <a:r>
              <a:rPr lang="de-DE" sz="1800" dirty="0" err="1" smtClean="0"/>
              <a:t>above</a:t>
            </a:r>
            <a:r>
              <a:rPr lang="de-DE" sz="1800" dirty="0" smtClean="0"/>
              <a:t> </a:t>
            </a:r>
            <a:r>
              <a:rPr lang="de-DE" sz="1800" dirty="0" err="1" smtClean="0"/>
              <a:t>may</a:t>
            </a:r>
            <a:r>
              <a:rPr lang="de-DE" sz="1800" dirty="0" smtClean="0"/>
              <a:t> </a:t>
            </a:r>
            <a:r>
              <a:rPr lang="de-DE" sz="1800" dirty="0" err="1" smtClean="0"/>
              <a:t>be</a:t>
            </a:r>
            <a:r>
              <a:rPr lang="de-DE" sz="1800" dirty="0" smtClean="0"/>
              <a:t> </a:t>
            </a:r>
            <a:r>
              <a:rPr lang="de-DE" sz="1800" dirty="0" err="1" smtClean="0"/>
              <a:t>calculated</a:t>
            </a:r>
            <a:r>
              <a:rPr lang="de-DE" sz="1800" dirty="0" smtClean="0"/>
              <a:t> </a:t>
            </a:r>
            <a:r>
              <a:rPr lang="de-DE" sz="1800" dirty="0" err="1" smtClean="0"/>
              <a:t>as</a:t>
            </a:r>
            <a:r>
              <a:rPr lang="de-DE" sz="1800" dirty="0" smtClean="0"/>
              <a:t> </a:t>
            </a:r>
            <a:r>
              <a:rPr lang="de-DE" sz="1800" dirty="0" err="1" smtClean="0"/>
              <a:t>result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</a:t>
            </a:r>
            <a:r>
              <a:rPr lang="de-DE" sz="1800" dirty="0" err="1" smtClean="0"/>
              <a:t>the</a:t>
            </a:r>
            <a:r>
              <a:rPr lang="de-DE" sz="1800" dirty="0" smtClean="0"/>
              <a:t> </a:t>
            </a:r>
            <a:r>
              <a:rPr lang="de-DE" sz="1800" dirty="0" err="1" smtClean="0"/>
              <a:t>combined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multiple MU </a:t>
            </a:r>
            <a:r>
              <a:rPr lang="de-DE" sz="1800" dirty="0" err="1" smtClean="0"/>
              <a:t>elements</a:t>
            </a:r>
            <a:r>
              <a:rPr lang="de-DE" sz="1800" dirty="0" smtClean="0"/>
              <a:t>, </a:t>
            </a:r>
            <a:r>
              <a:rPr lang="de-DE" sz="1800" dirty="0" err="1" smtClean="0"/>
              <a:t>which</a:t>
            </a:r>
            <a:r>
              <a:rPr lang="de-DE" sz="1800" dirty="0" smtClean="0"/>
              <a:t> </a:t>
            </a:r>
            <a:r>
              <a:rPr lang="de-DE" sz="1800" dirty="0" err="1" smtClean="0"/>
              <a:t>are</a:t>
            </a:r>
            <a:r>
              <a:rPr lang="de-DE" sz="1800" dirty="0" smtClean="0"/>
              <a:t> FFS</a:t>
            </a:r>
            <a:endParaRPr lang="de-DE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3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Box 8"/>
          <p:cNvSpPr txBox="1"/>
          <p:nvPr/>
        </p:nvSpPr>
        <p:spPr>
          <a:xfrm>
            <a:off x="7596336" y="15483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R5-199500</a:t>
            </a:r>
            <a:endParaRPr lang="de-DE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646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Discussion</a:t>
            </a:r>
            <a:r>
              <a:rPr lang="de-DE" dirty="0" smtClean="0"/>
              <a:t> </a:t>
            </a:r>
            <a:r>
              <a:rPr lang="de-DE" dirty="0" err="1" smtClean="0"/>
              <a:t>points</a:t>
            </a:r>
            <a:r>
              <a:rPr lang="de-DE" dirty="0" smtClean="0"/>
              <a:t> </a:t>
            </a:r>
            <a:r>
              <a:rPr lang="de-DE" dirty="0" err="1" smtClean="0"/>
              <a:t>during</a:t>
            </a:r>
            <a:r>
              <a:rPr lang="de-DE" dirty="0" smtClean="0"/>
              <a:t> RAN5 #85 -</a:t>
            </a:r>
            <a:br>
              <a:rPr lang="de-DE" dirty="0" smtClean="0"/>
            </a:br>
            <a:r>
              <a:rPr lang="de-DE" dirty="0" smtClean="0"/>
              <a:t>1AoA </a:t>
            </a:r>
            <a:r>
              <a:rPr lang="de-DE" dirty="0" err="1" smtClean="0"/>
              <a:t>and</a:t>
            </a:r>
            <a:r>
              <a:rPr lang="de-DE" dirty="0" smtClean="0"/>
              <a:t> 2AoA </a:t>
            </a:r>
            <a:r>
              <a:rPr lang="de-DE" dirty="0" err="1" smtClean="0"/>
              <a:t>tests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RRM </a:t>
            </a:r>
            <a:r>
              <a:rPr lang="de-DE" dirty="0" err="1" smtClean="0"/>
              <a:t>test</a:t>
            </a:r>
            <a:r>
              <a:rPr lang="de-DE" dirty="0" smtClean="0"/>
              <a:t> </a:t>
            </a:r>
            <a:r>
              <a:rPr lang="de-DE" dirty="0" err="1" smtClean="0"/>
              <a:t>cases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divided</a:t>
            </a:r>
            <a:r>
              <a:rPr lang="de-DE" dirty="0" smtClean="0"/>
              <a:t> in 1AOA </a:t>
            </a:r>
            <a:r>
              <a:rPr lang="de-DE" dirty="0" err="1" smtClean="0"/>
              <a:t>tests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2AOA </a:t>
            </a:r>
            <a:r>
              <a:rPr lang="de-DE" dirty="0" err="1" smtClean="0"/>
              <a:t>tests</a:t>
            </a:r>
            <a:r>
              <a:rPr lang="de-DE" dirty="0" smtClean="0"/>
              <a:t> [1] </a:t>
            </a:r>
          </a:p>
          <a:p>
            <a:r>
              <a:rPr lang="de-DE" dirty="0" err="1" smtClean="0"/>
              <a:t>There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possible</a:t>
            </a:r>
            <a:r>
              <a:rPr lang="de-DE" dirty="0" smtClean="0"/>
              <a:t> </a:t>
            </a:r>
            <a:r>
              <a:rPr lang="de-DE" dirty="0" err="1" smtClean="0"/>
              <a:t>approaches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treat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MU </a:t>
            </a:r>
            <a:r>
              <a:rPr lang="de-DE" dirty="0" err="1" smtClean="0"/>
              <a:t>for</a:t>
            </a:r>
            <a:r>
              <a:rPr lang="de-DE" dirty="0" smtClean="0"/>
              <a:t> 1AOA </a:t>
            </a:r>
            <a:r>
              <a:rPr lang="de-DE" dirty="0" err="1" smtClean="0"/>
              <a:t>tests</a:t>
            </a:r>
            <a:r>
              <a:rPr lang="de-DE" dirty="0" smtClean="0"/>
              <a:t>:</a:t>
            </a:r>
          </a:p>
          <a:p>
            <a:pPr lvl="1"/>
            <a:r>
              <a:rPr lang="de-DE" dirty="0" smtClean="0"/>
              <a:t>A) Base </a:t>
            </a:r>
            <a:r>
              <a:rPr lang="de-DE" dirty="0" err="1" smtClean="0"/>
              <a:t>the</a:t>
            </a:r>
            <a:r>
              <a:rPr lang="de-DE" dirty="0" smtClean="0"/>
              <a:t> MU </a:t>
            </a:r>
            <a:r>
              <a:rPr lang="de-DE" dirty="0" err="1" smtClean="0"/>
              <a:t>analysis</a:t>
            </a:r>
            <a:r>
              <a:rPr lang="de-DE" dirty="0" smtClean="0"/>
              <a:t> on 1AOA TE </a:t>
            </a:r>
            <a:r>
              <a:rPr lang="de-DE" smtClean="0"/>
              <a:t>setup</a:t>
            </a:r>
            <a:endParaRPr lang="de-DE" dirty="0" smtClean="0"/>
          </a:p>
          <a:p>
            <a:pPr lvl="1"/>
            <a:r>
              <a:rPr lang="de-DE" dirty="0" smtClean="0"/>
              <a:t>B) Base </a:t>
            </a:r>
            <a:r>
              <a:rPr lang="de-DE" dirty="0" err="1" smtClean="0"/>
              <a:t>the</a:t>
            </a:r>
            <a:r>
              <a:rPr lang="de-DE" dirty="0" smtClean="0"/>
              <a:t> MU </a:t>
            </a:r>
            <a:r>
              <a:rPr lang="de-DE" dirty="0" err="1"/>
              <a:t>analysis</a:t>
            </a:r>
            <a:r>
              <a:rPr lang="de-DE" dirty="0" smtClean="0"/>
              <a:t> on </a:t>
            </a:r>
            <a:r>
              <a:rPr lang="de-DE" dirty="0" err="1" smtClean="0"/>
              <a:t>the</a:t>
            </a:r>
            <a:r>
              <a:rPr lang="de-DE" dirty="0" smtClean="0"/>
              <a:t> 2AOA TE </a:t>
            </a:r>
            <a:r>
              <a:rPr lang="de-DE" dirty="0" err="1" smtClean="0"/>
              <a:t>setup</a:t>
            </a:r>
            <a:endParaRPr lang="de-DE" dirty="0" smtClean="0"/>
          </a:p>
          <a:p>
            <a:r>
              <a:rPr lang="de-DE" dirty="0" err="1" smtClean="0"/>
              <a:t>Decision</a:t>
            </a:r>
            <a:r>
              <a:rPr lang="de-DE" dirty="0" smtClean="0"/>
              <a:t> </a:t>
            </a:r>
            <a:r>
              <a:rPr lang="de-DE" dirty="0" err="1" smtClean="0"/>
              <a:t>could</a:t>
            </a:r>
            <a:r>
              <a:rPr lang="de-DE" dirty="0" smtClean="0"/>
              <a:t> not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reached</a:t>
            </a:r>
            <a:r>
              <a:rPr lang="de-DE" dirty="0" smtClean="0"/>
              <a:t> in RAN5 #85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 smtClean="0"/>
              <a:t>[AP] </a:t>
            </a:r>
            <a:r>
              <a:rPr lang="de-DE" dirty="0" err="1" smtClean="0"/>
              <a:t>For</a:t>
            </a:r>
            <a:r>
              <a:rPr lang="de-DE" dirty="0" smtClean="0"/>
              <a:t> RAN5 #86, </a:t>
            </a:r>
            <a:r>
              <a:rPr lang="de-DE" dirty="0" err="1" smtClean="0"/>
              <a:t>try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conclude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method</a:t>
            </a:r>
            <a:r>
              <a:rPr lang="de-DE" dirty="0" smtClean="0"/>
              <a:t>, A) </a:t>
            </a:r>
            <a:r>
              <a:rPr lang="de-DE" dirty="0" err="1" smtClean="0"/>
              <a:t>and</a:t>
            </a:r>
            <a:r>
              <a:rPr lang="de-DE" dirty="0" smtClean="0"/>
              <a:t>/</a:t>
            </a:r>
            <a:r>
              <a:rPr lang="de-DE" dirty="0" err="1" smtClean="0"/>
              <a:t>or</a:t>
            </a:r>
            <a:r>
              <a:rPr lang="de-DE" dirty="0" smtClean="0"/>
              <a:t> B), </a:t>
            </a:r>
            <a:r>
              <a:rPr lang="de-DE" dirty="0" err="1" smtClean="0"/>
              <a:t>shall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used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	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4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Box 8"/>
          <p:cNvSpPr txBox="1"/>
          <p:nvPr/>
        </p:nvSpPr>
        <p:spPr>
          <a:xfrm>
            <a:off x="7596336" y="15483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R5-199500</a:t>
            </a:r>
            <a:endParaRPr lang="de-DE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680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Discussion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RAN5 #85 -</a:t>
            </a:r>
            <a:br>
              <a:rPr lang="de-DE" dirty="0"/>
            </a:br>
            <a:r>
              <a:rPr lang="de-DE" dirty="0" err="1" smtClean="0"/>
              <a:t>Leverage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RF MU </a:t>
            </a:r>
            <a:r>
              <a:rPr lang="de-DE" dirty="0" err="1" smtClean="0"/>
              <a:t>elements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[1] </a:t>
            </a:r>
            <a:r>
              <a:rPr lang="de-DE" dirty="0" err="1" smtClean="0"/>
              <a:t>proposed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leverage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MU </a:t>
            </a:r>
            <a:r>
              <a:rPr lang="de-DE" dirty="0" err="1" smtClean="0"/>
              <a:t>elements</a:t>
            </a:r>
            <a:r>
              <a:rPr lang="de-DE" dirty="0" smtClean="0"/>
              <a:t> </a:t>
            </a:r>
            <a:r>
              <a:rPr lang="de-DE" dirty="0" err="1" smtClean="0"/>
              <a:t>already</a:t>
            </a:r>
            <a:r>
              <a:rPr lang="de-DE" dirty="0" smtClean="0"/>
              <a:t> </a:t>
            </a:r>
            <a:r>
              <a:rPr lang="de-DE" dirty="0" err="1" smtClean="0"/>
              <a:t>defined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UE RF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re-use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MU </a:t>
            </a:r>
            <a:r>
              <a:rPr lang="de-DE" dirty="0" err="1" smtClean="0"/>
              <a:t>element</a:t>
            </a:r>
            <a:r>
              <a:rPr lang="de-DE" dirty="0" smtClean="0"/>
              <a:t> </a:t>
            </a:r>
            <a:r>
              <a:rPr lang="de-DE" dirty="0" err="1" smtClean="0"/>
              <a:t>definition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RRM.</a:t>
            </a:r>
          </a:p>
          <a:p>
            <a:r>
              <a:rPr lang="de-DE" dirty="0" smtClean="0"/>
              <a:t>Agreement </a:t>
            </a:r>
            <a:r>
              <a:rPr lang="de-DE" dirty="0" err="1" smtClean="0"/>
              <a:t>that</a:t>
            </a:r>
            <a:r>
              <a:rPr lang="de-DE" dirty="0" smtClean="0"/>
              <a:t> additional MU </a:t>
            </a:r>
            <a:r>
              <a:rPr lang="de-DE" dirty="0" err="1" smtClean="0"/>
              <a:t>elements</a:t>
            </a:r>
            <a:r>
              <a:rPr lang="de-DE" dirty="0" smtClean="0"/>
              <a:t> (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</a:t>
            </a:r>
            <a:r>
              <a:rPr lang="de-DE" dirty="0" err="1" smtClean="0"/>
              <a:t>defined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RF) </a:t>
            </a:r>
            <a:r>
              <a:rPr lang="de-DE" dirty="0" err="1" smtClean="0"/>
              <a:t>may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required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RRM.</a:t>
            </a:r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agreement</a:t>
            </a:r>
            <a:r>
              <a:rPr lang="de-DE" dirty="0" smtClean="0"/>
              <a:t> on </a:t>
            </a:r>
            <a:r>
              <a:rPr lang="de-DE" dirty="0" err="1" smtClean="0"/>
              <a:t>which</a:t>
            </a:r>
            <a:r>
              <a:rPr lang="de-DE" dirty="0" smtClean="0"/>
              <a:t> MU </a:t>
            </a:r>
            <a:r>
              <a:rPr lang="de-DE" dirty="0" err="1" smtClean="0"/>
              <a:t>elements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re-used</a:t>
            </a:r>
            <a:r>
              <a:rPr lang="de-DE" dirty="0" smtClean="0"/>
              <a:t>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[AP] </a:t>
            </a:r>
            <a:r>
              <a:rPr lang="de-DE" dirty="0" err="1"/>
              <a:t>For</a:t>
            </a:r>
            <a:r>
              <a:rPr lang="de-DE" dirty="0"/>
              <a:t> RAN5 #86</a:t>
            </a:r>
            <a:r>
              <a:rPr lang="de-DE" dirty="0" smtClean="0"/>
              <a:t>, </a:t>
            </a:r>
            <a:r>
              <a:rPr lang="de-DE" dirty="0" err="1" smtClean="0"/>
              <a:t>try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identify</a:t>
            </a:r>
            <a:r>
              <a:rPr lang="de-DE" dirty="0" smtClean="0"/>
              <a:t> </a:t>
            </a:r>
            <a:r>
              <a:rPr lang="de-DE" dirty="0" err="1" smtClean="0"/>
              <a:t>what</a:t>
            </a:r>
            <a:r>
              <a:rPr lang="de-DE" dirty="0" smtClean="0"/>
              <a:t> MU </a:t>
            </a:r>
            <a:r>
              <a:rPr lang="de-DE" dirty="0" err="1" smtClean="0"/>
              <a:t>elements</a:t>
            </a:r>
            <a:r>
              <a:rPr lang="de-DE" dirty="0" smtClean="0"/>
              <a:t> </a:t>
            </a:r>
            <a:r>
              <a:rPr lang="de-DE" dirty="0"/>
              <a:t>(</a:t>
            </a:r>
            <a:r>
              <a:rPr lang="de-DE" dirty="0" err="1"/>
              <a:t>either</a:t>
            </a:r>
            <a:r>
              <a:rPr lang="de-DE" dirty="0"/>
              <a:t> MU </a:t>
            </a:r>
            <a:r>
              <a:rPr lang="de-DE" dirty="0" err="1"/>
              <a:t>element</a:t>
            </a:r>
            <a:r>
              <a:rPr lang="de-DE" dirty="0"/>
              <a:t> </a:t>
            </a:r>
            <a:r>
              <a:rPr lang="de-DE" dirty="0" err="1"/>
              <a:t>definition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/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its</a:t>
            </a:r>
            <a:r>
              <a:rPr lang="de-DE" dirty="0"/>
              <a:t> </a:t>
            </a:r>
            <a:r>
              <a:rPr lang="de-DE" dirty="0" err="1"/>
              <a:t>value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MU </a:t>
            </a:r>
            <a:r>
              <a:rPr lang="de-DE" dirty="0" err="1" smtClean="0"/>
              <a:t>element</a:t>
            </a:r>
            <a:r>
              <a:rPr lang="de-DE" dirty="0" smtClean="0"/>
              <a:t>) </a:t>
            </a:r>
            <a:r>
              <a:rPr lang="de-DE" dirty="0" err="1" smtClean="0"/>
              <a:t>from</a:t>
            </a:r>
            <a:r>
              <a:rPr lang="de-DE" dirty="0" smtClean="0"/>
              <a:t> UE RF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re-used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RRM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Edit Footer: &gt;Insert &gt;Header &amp;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5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Box 8"/>
          <p:cNvSpPr txBox="1"/>
          <p:nvPr/>
        </p:nvSpPr>
        <p:spPr>
          <a:xfrm>
            <a:off x="7596336" y="15483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R5-199500</a:t>
            </a:r>
            <a:endParaRPr lang="de-DE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874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Discussion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RAN5 #85 -</a:t>
            </a:r>
            <a:br>
              <a:rPr lang="de-DE" dirty="0"/>
            </a:br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approach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MU </a:t>
            </a:r>
            <a:r>
              <a:rPr lang="de-DE" dirty="0" err="1" smtClean="0"/>
              <a:t>work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smtClean="0"/>
              <a:t>[1] </a:t>
            </a:r>
            <a:r>
              <a:rPr lang="de-DE" dirty="0" err="1" smtClean="0"/>
              <a:t>proposed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divide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RRM </a:t>
            </a:r>
            <a:r>
              <a:rPr lang="de-DE" dirty="0" err="1" smtClean="0"/>
              <a:t>test</a:t>
            </a:r>
            <a:r>
              <a:rPr lang="de-DE" dirty="0" smtClean="0"/>
              <a:t> </a:t>
            </a:r>
            <a:r>
              <a:rPr lang="de-DE" dirty="0" err="1" smtClean="0"/>
              <a:t>cases</a:t>
            </a:r>
            <a:r>
              <a:rPr lang="de-DE" dirty="0" smtClean="0"/>
              <a:t> in </a:t>
            </a:r>
            <a:r>
              <a:rPr lang="de-DE" dirty="0" err="1" smtClean="0"/>
              <a:t>groups</a:t>
            </a:r>
            <a:r>
              <a:rPr lang="de-DE" dirty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do MU </a:t>
            </a:r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groups</a:t>
            </a:r>
            <a:r>
              <a:rPr lang="de-DE" dirty="0" smtClean="0"/>
              <a:t>.</a:t>
            </a:r>
          </a:p>
          <a:p>
            <a:r>
              <a:rPr lang="de-DE" dirty="0" err="1" smtClean="0"/>
              <a:t>During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discussion</a:t>
            </a:r>
            <a:r>
              <a:rPr lang="de-DE" dirty="0" smtClean="0"/>
              <a:t>, </a:t>
            </a:r>
            <a:r>
              <a:rPr lang="de-DE" dirty="0" err="1" smtClean="0"/>
              <a:t>another</a:t>
            </a:r>
            <a:r>
              <a:rPr lang="de-DE" dirty="0" smtClean="0"/>
              <a:t> </a:t>
            </a:r>
            <a:r>
              <a:rPr lang="de-DE" dirty="0" err="1" smtClean="0"/>
              <a:t>view</a:t>
            </a:r>
            <a:r>
              <a:rPr lang="de-DE" dirty="0" smtClean="0"/>
              <a:t> was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start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MU </a:t>
            </a:r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all </a:t>
            </a:r>
            <a:r>
              <a:rPr lang="de-DE" dirty="0" err="1" smtClean="0"/>
              <a:t>test</a:t>
            </a:r>
            <a:r>
              <a:rPr lang="de-DE" dirty="0" smtClean="0"/>
              <a:t> </a:t>
            </a:r>
            <a:r>
              <a:rPr lang="de-DE" dirty="0" err="1" smtClean="0"/>
              <a:t>cases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see</a:t>
            </a:r>
            <a:r>
              <a:rPr lang="de-DE" dirty="0" smtClean="0"/>
              <a:t> </a:t>
            </a:r>
            <a:r>
              <a:rPr lang="de-DE" dirty="0" err="1" smtClean="0"/>
              <a:t>later</a:t>
            </a:r>
            <a:r>
              <a:rPr lang="de-DE" dirty="0" smtClean="0"/>
              <a:t>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any</a:t>
            </a:r>
            <a:r>
              <a:rPr lang="de-DE" dirty="0" smtClean="0"/>
              <a:t> </a:t>
            </a:r>
            <a:r>
              <a:rPr lang="de-DE" dirty="0" err="1" smtClean="0"/>
              <a:t>split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required</a:t>
            </a:r>
            <a:endParaRPr lang="de-DE" dirty="0" smtClean="0"/>
          </a:p>
          <a:p>
            <a:endParaRPr lang="de-DE" dirty="0"/>
          </a:p>
          <a:p>
            <a:pPr marL="0" indent="0">
              <a:buNone/>
            </a:pPr>
            <a:r>
              <a:rPr lang="de-DE" dirty="0" smtClean="0"/>
              <a:t>[AP] </a:t>
            </a:r>
            <a:r>
              <a:rPr lang="en-US" dirty="0"/>
              <a:t>Choose most representative test cases </a:t>
            </a:r>
            <a:r>
              <a:rPr lang="en-US" dirty="0" smtClean="0"/>
              <a:t>for </a:t>
            </a:r>
            <a:r>
              <a:rPr lang="en-US" dirty="0"/>
              <a:t>each of the MU quantities  to be defined (worst MU case)  and start those MU analysis</a:t>
            </a:r>
            <a:r>
              <a:rPr lang="en-US" dirty="0" smtClean="0"/>
              <a:t>. Target to identify the test cases is RAN5 #86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[AP] Decide in which methodology will the MU analysis be based DFF, IFF or both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/>
              <a:t>[AP] After </a:t>
            </a:r>
            <a:r>
              <a:rPr lang="en-US" dirty="0"/>
              <a:t>MU analysis, decide whether group definition is needed or if the worst MU case is enough.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6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Box 8"/>
          <p:cNvSpPr txBox="1"/>
          <p:nvPr/>
        </p:nvSpPr>
        <p:spPr>
          <a:xfrm>
            <a:off x="7596336" y="15483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R5-199500</a:t>
            </a:r>
            <a:endParaRPr lang="de-DE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67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Discussion points during RAN5 #85 -</a:t>
            </a:r>
            <a:br>
              <a:rPr lang="de-DE" dirty="0"/>
            </a:br>
            <a:r>
              <a:rPr lang="de-DE" dirty="0"/>
              <a:t>T</a:t>
            </a:r>
            <a:r>
              <a:rPr lang="de-DE" dirty="0" smtClean="0"/>
              <a:t>est Tolerance analyses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The MU values feed into the Test Tolerance analyses, and affect the final Test Requirement values</a:t>
            </a:r>
          </a:p>
          <a:p>
            <a:r>
              <a:rPr lang="de-DE" dirty="0" smtClean="0"/>
              <a:t>There is a strong desire to have one Test Tolerance analysis applicable for each test case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7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Box 8"/>
          <p:cNvSpPr txBox="1"/>
          <p:nvPr/>
        </p:nvSpPr>
        <p:spPr>
          <a:xfrm>
            <a:off x="7596336" y="15483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R5-199500</a:t>
            </a:r>
            <a:endParaRPr lang="de-DE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833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References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[1] </a:t>
            </a:r>
            <a:r>
              <a:rPr lang="de-DE" dirty="0" smtClean="0"/>
              <a:t>R5-198024, „</a:t>
            </a:r>
            <a:r>
              <a:rPr lang="en-US" dirty="0"/>
              <a:t>On RRM FR2 Measurement </a:t>
            </a:r>
            <a:r>
              <a:rPr lang="en-US" dirty="0" smtClean="0"/>
              <a:t>Uncertainties</a:t>
            </a:r>
            <a:r>
              <a:rPr lang="de-DE" dirty="0" smtClean="0"/>
              <a:t>“, R&amp;S</a:t>
            </a:r>
          </a:p>
          <a:p>
            <a:r>
              <a:rPr lang="de-DE" dirty="0"/>
              <a:t>[2] </a:t>
            </a:r>
            <a:r>
              <a:rPr lang="de-DE" dirty="0" smtClean="0"/>
              <a:t>R5-198026, „</a:t>
            </a:r>
            <a:r>
              <a:rPr lang="en-US" dirty="0"/>
              <a:t>On RRM FR2 Measurement Uncertainties for Measurement Accuracy </a:t>
            </a:r>
            <a:r>
              <a:rPr lang="en-US" dirty="0" smtClean="0"/>
              <a:t>tests</a:t>
            </a:r>
            <a:r>
              <a:rPr lang="de-DE" dirty="0" smtClean="0"/>
              <a:t>“, R&amp;S</a:t>
            </a:r>
          </a:p>
          <a:p>
            <a:r>
              <a:rPr lang="de-DE" dirty="0"/>
              <a:t>[3] </a:t>
            </a:r>
            <a:r>
              <a:rPr lang="de-DE" dirty="0" smtClean="0"/>
              <a:t>R5-198423, „</a:t>
            </a:r>
            <a:r>
              <a:rPr lang="en-US" dirty="0"/>
              <a:t>Discussion on Framework for FR2 RRM </a:t>
            </a:r>
            <a:r>
              <a:rPr lang="en-US" dirty="0" smtClean="0"/>
              <a:t>TTs”, Samsung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smtClean="0"/>
              <a:t>MM/DD/YYYY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Edit Footer: &gt;Insert &gt;Header &amp; 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8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Box 8"/>
          <p:cNvSpPr txBox="1"/>
          <p:nvPr/>
        </p:nvSpPr>
        <p:spPr>
          <a:xfrm>
            <a:off x="7596336" y="15483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R5-199500</a:t>
            </a:r>
            <a:endParaRPr lang="de-DE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44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Rohde &amp; Schwarz Colors">
      <a:dk1>
        <a:srgbClr val="000000"/>
      </a:dk1>
      <a:lt1>
        <a:srgbClr val="FFFFFF"/>
      </a:lt1>
      <a:dk2>
        <a:srgbClr val="009DEC"/>
      </a:dk2>
      <a:lt2>
        <a:srgbClr val="F8AD3E"/>
      </a:lt2>
      <a:accent1>
        <a:srgbClr val="003E76"/>
      </a:accent1>
      <a:accent2>
        <a:srgbClr val="A50F14"/>
      </a:accent2>
      <a:accent3>
        <a:srgbClr val="007973"/>
      </a:accent3>
      <a:accent4>
        <a:srgbClr val="BFC3C6"/>
      </a:accent4>
      <a:accent5>
        <a:srgbClr val="0083A2"/>
      </a:accent5>
      <a:accent6>
        <a:srgbClr val="EA5B0C"/>
      </a:accent6>
      <a:hlink>
        <a:srgbClr val="009DEC"/>
      </a:hlink>
      <a:folHlink>
        <a:srgbClr val="933973"/>
      </a:folHlink>
    </a:clrScheme>
    <a:fontScheme name="Rohde &amp; Schwarz Font">
      <a:majorFont>
        <a:latin typeface="Arial Narrow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565</Words>
  <Application>Microsoft Office PowerPoint</Application>
  <PresentationFormat>On-screen Show (16:9)</PresentationFormat>
  <Paragraphs>75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Unicode MS</vt:lpstr>
      <vt:lpstr>Calibri</vt:lpstr>
      <vt:lpstr>Calibri Light</vt:lpstr>
      <vt:lpstr>Office Theme</vt:lpstr>
      <vt:lpstr>Way Forward on RRM FR2 MU</vt:lpstr>
      <vt:lpstr>Background</vt:lpstr>
      <vt:lpstr>Agreements in RAN5 #85</vt:lpstr>
      <vt:lpstr>Discussion points during RAN5 #85 - 1AoA and 2AoA tests</vt:lpstr>
      <vt:lpstr>Discussion points during RAN5 #85 - Leverage of RF MU elements</vt:lpstr>
      <vt:lpstr>Discussion points during RAN5 #85 - How to approach the MU work</vt:lpstr>
      <vt:lpstr>Discussion points during RAN5 #85 - Test Tolerance analyses</vt:lpstr>
      <vt:lpstr>References</vt:lpstr>
    </vt:vector>
  </TitlesOfParts>
  <Manager>Claus Luger/GF-BS4</Manager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RRM FR2 MU</dc:title>
  <dc:subject>Process landscape</dc:subject>
  <dc:creator>Cardalda-Garcia Adrian 1SI1</dc:creator>
  <cp:keywords>2019-08-01</cp:keywords>
  <cp:lastModifiedBy>Cardalda-Garcia Adrian 1SI1</cp:lastModifiedBy>
  <cp:revision>13</cp:revision>
  <dcterms:created xsi:type="dcterms:W3CDTF">2019-11-21T01:59:38Z</dcterms:created>
  <dcterms:modified xsi:type="dcterms:W3CDTF">2019-11-21T22:33:05Z</dcterms:modified>
  <cp:category>3575.4794.02</cp:category>
  <cp:contentStatus>03.00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TemplateCategory">
    <vt:lpwstr>EN(uk.png)/Global(global.png)</vt:lpwstr>
  </property>
  <property fmtid="{D5CDD505-2E9C-101B-9397-08002B2CF9AE}" pid="3" name="RS_TemplateID">
    <vt:lpwstr>3575.4794.02</vt:lpwstr>
  </property>
  <property fmtid="{D5CDD505-2E9C-101B-9397-08002B2CF9AE}" pid="4" name="RS_Version">
    <vt:lpwstr>03.00</vt:lpwstr>
  </property>
  <property fmtid="{D5CDD505-2E9C-101B-9397-08002B2CF9AE}" pid="5" name="RS_TemplateName">
    <vt:lpwstr>Template PowerPoint R&amp;&amp;S standard 16 to 9 (PAD-T-R)</vt:lpwstr>
  </property>
  <property fmtid="{D5CDD505-2E9C-101B-9397-08002B2CF9AE}" pid="6" name="RS_TemplateImage">
    <vt:lpwstr>global.png</vt:lpwstr>
  </property>
  <property fmtid="{D5CDD505-2E9C-101B-9397-08002B2CF9AE}" pid="7" name="TM_ClassificationPosition">
    <vt:lpwstr>{"x":0,"y":7.88}</vt:lpwstr>
  </property>
  <property fmtid="{D5CDD505-2E9C-101B-9397-08002B2CF9AE}" pid="8" name="TM_ClassificationMargin">
    <vt:lpwstr>{"left":5.95,"right":5.95,"top":2.83,"bottom":2.83}</vt:lpwstr>
  </property>
  <property fmtid="{D5CDD505-2E9C-101B-9397-08002B2CF9AE}" pid="9" name="TM_ClassificationParagraph">
    <vt:lpwstr>{"spaceAfter":0,"spaceBefore":0,"spaceWithin":1}</vt:lpwstr>
  </property>
  <property fmtid="{D5CDD505-2E9C-101B-9397-08002B2CF9AE}" pid="10" name="TM_ClassificationFont">
    <vt:lpwstr>{"fontColor":{"red":"0","green":"0","blue":"0"},"fillColor":{"red":"248","green":"248","blue":"248"},"size":9,"spacing":1,"kerning":1,"bold":true}</vt:lpwstr>
  </property>
  <property fmtid="{D5CDD505-2E9C-101B-9397-08002B2CF9AE}" pid="11" name="RS_Lang">
    <vt:lpwstr>EN</vt:lpwstr>
  </property>
  <property fmtid="{D5CDD505-2E9C-101B-9397-08002B2CF9AE}" pid="12" name="RS_Classification">
    <vt:lpwstr>UNRESTRICTED</vt:lpwstr>
  </property>
  <property fmtid="{D5CDD505-2E9C-101B-9397-08002B2CF9AE}" pid="13" name="RS_ClassificationID">
    <vt:i4>0</vt:i4>
  </property>
</Properties>
</file>