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61" r:id="rId4"/>
    <p:sldId id="262" r:id="rId5"/>
    <p:sldId id="259" r:id="rId6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4584" autoAdjust="0"/>
    <p:restoredTop sz="86466" autoAdjust="0"/>
  </p:normalViewPr>
  <p:slideViewPr>
    <p:cSldViewPr>
      <p:cViewPr varScale="1">
        <p:scale>
          <a:sx n="103" d="100"/>
          <a:sy n="103" d="100"/>
        </p:scale>
        <p:origin x="1176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-1212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3F093B-2107-4752-A478-CC44C8FE381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09C8B1-C291-4E61-8013-16C6526256C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5568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F9E6CB1-6816-4DC8-A990-45FD8DDA930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25860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189911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9896646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769879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237818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774749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7066900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768604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13497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722155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674651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 dirty="0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/>
              <a:t>Modifiez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78890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Modifiez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D702D9-746A-4526-AA1A-4BB84CF66E91}" type="datetimeFigureOut">
              <a:rPr lang="fr-FR" smtClean="0"/>
              <a:t>08/11/2019</a:t>
            </a:fld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6D9378-C532-40CA-8A0C-C083DA39E986}" type="slidenum">
              <a:rPr lang="fr-FR" smtClean="0"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384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NSA TT Way Forward update</a:t>
            </a:r>
          </a:p>
        </p:txBody>
      </p:sp>
      <p:sp>
        <p:nvSpPr>
          <p:cNvPr id="4" name="ZoneTexte 3"/>
          <p:cNvSpPr txBox="1"/>
          <p:nvPr/>
        </p:nvSpPr>
        <p:spPr>
          <a:xfrm>
            <a:off x="395536" y="469171"/>
            <a:ext cx="51125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b="1" dirty="0"/>
              <a:t>3GPP TSG-RAN WG5 Meeting #85</a:t>
            </a:r>
            <a:endParaRPr lang="en-US" b="1" dirty="0"/>
          </a:p>
          <a:p>
            <a:r>
              <a:rPr lang="en-US" b="1" dirty="0"/>
              <a:t>Reno, Nevada</a:t>
            </a:r>
            <a:r>
              <a:rPr lang="en-GB" b="1" dirty="0"/>
              <a:t>, USA,</a:t>
            </a:r>
            <a:r>
              <a:rPr lang="en-US" b="1" dirty="0"/>
              <a:t> 18 – 22 November 2019</a:t>
            </a:r>
            <a:endParaRPr lang="fr-FR" dirty="0"/>
          </a:p>
        </p:txBody>
      </p:sp>
      <p:sp>
        <p:nvSpPr>
          <p:cNvPr id="5" name="ZoneTexte 4"/>
          <p:cNvSpPr txBox="1"/>
          <p:nvPr/>
        </p:nvSpPr>
        <p:spPr>
          <a:xfrm>
            <a:off x="6444208" y="476672"/>
            <a:ext cx="21602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b="1" dirty="0"/>
              <a:t>   R5-198303</a:t>
            </a:r>
            <a:endParaRPr lang="fr-FR" b="1" dirty="0">
              <a:solidFill>
                <a:srgbClr val="00B050"/>
              </a:solidFill>
            </a:endParaRP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2CC83811-6928-486D-8554-6F5EB5A5B1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371600" y="3926840"/>
            <a:ext cx="6400800" cy="1752600"/>
          </a:xfrm>
        </p:spPr>
        <p:txBody>
          <a:bodyPr/>
          <a:lstStyle/>
          <a:p>
            <a:r>
              <a:rPr lang="en-GB" noProof="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Telecom Italia</a:t>
            </a:r>
            <a:endParaRPr lang="en-GB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7153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noProof="0" dirty="0"/>
              <a:t>Background FR1 and NSA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430998"/>
            <a:ext cx="8229600" cy="4925144"/>
          </a:xfrm>
        </p:spPr>
        <p:txBody>
          <a:bodyPr>
            <a:normAutofit fontScale="55000" lnSpcReduction="20000"/>
          </a:bodyPr>
          <a:lstStyle/>
          <a:p>
            <a:r>
              <a:rPr lang="en-GB" noProof="0" dirty="0"/>
              <a:t>At RAN5#79 the Maximum Test System Uncertainty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 has been agreed in R5-183952</a:t>
            </a:r>
          </a:p>
          <a:p>
            <a:r>
              <a:rPr lang="en-GB" noProof="0" dirty="0"/>
              <a:t>At RAN5#79 a Way Forward on FR1 TTs for NR FR1 </a:t>
            </a:r>
            <a:r>
              <a:rPr lang="en-GB" noProof="0" dirty="0" err="1"/>
              <a:t>TRx</a:t>
            </a:r>
            <a:r>
              <a:rPr lang="en-GB" noProof="0" dirty="0"/>
              <a:t> tests in TS 38.521-1 has been agreed in R5-183952 (Except the FFS items)</a:t>
            </a:r>
          </a:p>
          <a:p>
            <a:r>
              <a:rPr lang="en-GB" noProof="0" dirty="0"/>
              <a:t>At RAN5#80 New </a:t>
            </a:r>
            <a:r>
              <a:rPr lang="en-GB" dirty="0"/>
              <a:t>FR1 MU </a:t>
            </a:r>
            <a:r>
              <a:rPr lang="en-GB" noProof="0" dirty="0"/>
              <a:t>values introduced in R5-184484 for the following TCs: 6.3.4.2, 6.3.4.3, 6.3.4.4, 6.4.2.1, 6.4.2.2, 6.4.2.3, 6.4.2.4. New TT values agreed based on the WF </a:t>
            </a:r>
            <a:r>
              <a:rPr lang="en-GB" dirty="0"/>
              <a:t>assumption in R5-185564</a:t>
            </a:r>
            <a:endParaRPr lang="en-GB" noProof="0" dirty="0"/>
          </a:p>
          <a:p>
            <a:r>
              <a:rPr lang="en-GB" noProof="0" dirty="0"/>
              <a:t>At RAN5#80 RAN5 also agreed to maintain the document until the TT for FR1 and FR2 are finalized</a:t>
            </a:r>
          </a:p>
          <a:p>
            <a:r>
              <a:rPr lang="en-GB" dirty="0"/>
              <a:t>At RAN5 5G-AH#3 a WF for FR1 NSA in TS 38.521-3 has been agreed in R5-185657</a:t>
            </a:r>
          </a:p>
          <a:p>
            <a:r>
              <a:rPr lang="en-GB" dirty="0"/>
              <a:t>At RAN5#81 an update has been presented in R5-187813</a:t>
            </a:r>
          </a:p>
          <a:p>
            <a:r>
              <a:rPr lang="en-GB" dirty="0"/>
              <a:t>At RAN5 5G-AH#4 an update has been presented in R5-190940</a:t>
            </a:r>
          </a:p>
          <a:p>
            <a:r>
              <a:rPr lang="en-GB" dirty="0"/>
              <a:t>At RAN5#82 an update has been presented in R5-192596</a:t>
            </a:r>
          </a:p>
          <a:p>
            <a:r>
              <a:rPr lang="en-GB" dirty="0"/>
              <a:t>At RAN5 5G-AH#5 an update has been presented in R5-193481</a:t>
            </a:r>
          </a:p>
          <a:p>
            <a:r>
              <a:rPr lang="en-GB" dirty="0"/>
              <a:t>At RAN5#83 an update has been presented in R5-195192 WF on Sum of Power agreed</a:t>
            </a:r>
          </a:p>
          <a:p>
            <a:r>
              <a:rPr lang="en-GB" dirty="0"/>
              <a:t>At RAN5#84 NSA table presented separately from FR1 in R5-197603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noProof="0" dirty="0"/>
          </a:p>
          <a:p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40977950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/>
              <a:t>Agreed FR1 NSA WF TS 38.521-3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Tx/>
            </a:pPr>
            <a:r>
              <a:rPr lang="en-GB" sz="2400" dirty="0"/>
              <a:t>At 5G-AH#3 RAN5 agreed NSA MU in R5-185641</a:t>
            </a:r>
            <a:endParaRPr lang="en-GB" sz="2400" noProof="0" dirty="0"/>
          </a:p>
          <a:p>
            <a:pPr>
              <a:buClrTx/>
            </a:pPr>
            <a:r>
              <a:rPr lang="en-GB" sz="2400" noProof="0" dirty="0"/>
              <a:t>At 5G-AH#</a:t>
            </a:r>
            <a:r>
              <a:rPr lang="en-GB" sz="2400" dirty="0"/>
              <a:t>3 RAN5 </a:t>
            </a:r>
            <a:r>
              <a:rPr lang="en-GB" sz="2400" noProof="0" dirty="0"/>
              <a:t>agreed </a:t>
            </a:r>
            <a:r>
              <a:rPr lang="en-GB" sz="2400" dirty="0"/>
              <a:t>WF</a:t>
            </a:r>
            <a:r>
              <a:rPr lang="en-GB" sz="2400" noProof="0" dirty="0"/>
              <a:t> in R5-185657 </a:t>
            </a:r>
            <a:r>
              <a:rPr lang="en-GB" sz="2400" dirty="0"/>
              <a:t>for TS 38.521-3 FR1 EN-DC as follow: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0, TT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to be defined as zero.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</a:p>
          <a:p>
            <a:pPr lvl="1"/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case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&gt; MU</a:t>
            </a:r>
            <a:r>
              <a:rPr lang="en-US" sz="2000" i="1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SA</a:t>
            </a:r>
            <a:r>
              <a:rPr lang="en-US" sz="20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same FR1 WF to be applied to corresponding FR1 TCs in TS 38.521-3.</a:t>
            </a:r>
            <a:endParaRPr lang="en-GB" sz="1600" i="1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812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30C8DB-20AC-48B4-B65C-9916968FB2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noProof="0" dirty="0"/>
              <a:t>TT Way Forward</a:t>
            </a:r>
            <a:r>
              <a:rPr lang="en-GB" dirty="0"/>
              <a:t> SUM of Power TCs (NSA)</a:t>
            </a:r>
            <a:endParaRPr lang="en-GB" noProof="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E8E1C6-7F8C-4A16-9309-1A25985280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/>
          <a:lstStyle/>
          <a:p>
            <a:pPr>
              <a:buClrTx/>
            </a:pPr>
            <a:r>
              <a:rPr lang="en-GB" sz="2400" noProof="0" dirty="0"/>
              <a:t>At RAN5#83 </a:t>
            </a:r>
            <a:r>
              <a:rPr lang="en-GB" sz="2400" b="1" noProof="0" dirty="0"/>
              <a:t>MU</a:t>
            </a:r>
            <a:r>
              <a:rPr lang="en-GB" sz="2400" noProof="0" dirty="0"/>
              <a:t> agreed in </a:t>
            </a:r>
            <a:r>
              <a:rPr lang="en-GB" sz="2400" dirty="0"/>
              <a:t>R5-195141</a:t>
            </a:r>
            <a:endParaRPr lang="en-GB" sz="2400" noProof="0" dirty="0">
              <a:highlight>
                <a:srgbClr val="FFFF00"/>
              </a:highlight>
            </a:endParaRPr>
          </a:p>
          <a:p>
            <a:pPr lvl="1"/>
            <a:r>
              <a:rPr lang="en-GB" sz="20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MU among the MUs of each CC </a:t>
            </a:r>
            <a:endParaRPr lang="en-GB" sz="20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noProof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At </a:t>
            </a:r>
            <a:r>
              <a:rPr lang="en-GB" sz="2400" dirty="0"/>
              <a:t>RAN5#83 </a:t>
            </a:r>
            <a:r>
              <a:rPr lang="en-GB" sz="2400" b="1" dirty="0"/>
              <a:t>TT</a:t>
            </a:r>
            <a:r>
              <a:rPr lang="en-GB" sz="2400" dirty="0"/>
              <a:t> agreed in R5-195430 and R5-195437</a:t>
            </a:r>
            <a:endParaRPr lang="en-GB" sz="2400" noProof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NSA: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Maximum TT among the TTs of each CC</a:t>
            </a:r>
            <a:r>
              <a:rPr lang="en-GB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2"/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MAX (TT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LTE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TT</a:t>
            </a:r>
            <a:r>
              <a:rPr lang="en-GB" sz="1600" baseline="-25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NR</a:t>
            </a:r>
            <a:r>
              <a:rPr lang="en-GB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4799816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8E78B-6D35-4D7D-A4E1-22A4834EC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noProof="0" dirty="0">
                <a:solidFill>
                  <a:srgbClr val="FF0000"/>
                </a:solidFill>
              </a:rPr>
              <a:t>Attached Spreadsheet update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5D2B88-B293-4E79-87E9-177A1C2FA3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323730"/>
          </a:xfrm>
        </p:spPr>
        <p:txBody>
          <a:bodyPr>
            <a:normAutofit/>
          </a:bodyPr>
          <a:lstStyle/>
          <a:p>
            <a:r>
              <a:rPr lang="en-GB" dirty="0">
                <a:solidFill>
                  <a:srgbClr val="FF0000"/>
                </a:solidFill>
              </a:rPr>
              <a:t>Changes in RAN5#84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PRACH time mask MU and TT added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6.3B.4.1, 6.3B.4.2, 6.3B.4.3</a:t>
            </a:r>
          </a:p>
          <a:p>
            <a:pPr lvl="1"/>
            <a:r>
              <a:rPr lang="en-US" dirty="0">
                <a:solidFill>
                  <a:srgbClr val="FF0000"/>
                </a:solidFill>
              </a:rPr>
              <a:t>Spurious emissions for Inter-band including FR1 and FR2 new TCs added (MU and TT still FFS)</a:t>
            </a:r>
          </a:p>
          <a:p>
            <a:pPr lvl="2"/>
            <a:r>
              <a:rPr lang="en-US" dirty="0">
                <a:solidFill>
                  <a:srgbClr val="FF0000"/>
                </a:solidFill>
              </a:rPr>
              <a:t>6.5B.3.5.1, 6.5B.3.5.2 </a:t>
            </a:r>
          </a:p>
          <a:p>
            <a:pPr lvl="1"/>
            <a:r>
              <a:rPr lang="en-GB" dirty="0">
                <a:solidFill>
                  <a:srgbClr val="FF0000"/>
                </a:solidFill>
              </a:rPr>
              <a:t>More CA test cases added</a:t>
            </a:r>
          </a:p>
          <a:p>
            <a:pPr lvl="2"/>
            <a:r>
              <a:rPr lang="en-GB" dirty="0">
                <a:solidFill>
                  <a:srgbClr val="FF0000"/>
                </a:solidFill>
              </a:rPr>
              <a:t>7.3B.2.4.1, 7.3B.2.4.2, 7.3B.2.4.3, 7.8B.2.6</a:t>
            </a:r>
          </a:p>
          <a:p>
            <a:pPr lvl="2"/>
            <a:endParaRPr lang="en-GB" dirty="0">
              <a:solidFill>
                <a:srgbClr val="00B05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dirty="0">
              <a:solidFill>
                <a:srgbClr val="FF0000"/>
              </a:solidFill>
            </a:endParaRPr>
          </a:p>
          <a:p>
            <a:pPr lvl="2"/>
            <a:endParaRPr lang="en-GB" noProof="0" dirty="0">
              <a:solidFill>
                <a:srgbClr val="FF0000"/>
              </a:solidFill>
            </a:endParaRPr>
          </a:p>
          <a:p>
            <a:endParaRPr lang="en-GB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017757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6049</TotalTime>
  <Words>427</Words>
  <Application>Microsoft Office PowerPoint</Application>
  <PresentationFormat>On-screen Show (4:3)</PresentationFormat>
  <Paragraphs>44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9" baseType="lpstr">
      <vt:lpstr>Arial</vt:lpstr>
      <vt:lpstr>Calibri</vt:lpstr>
      <vt:lpstr>Times New Roman</vt:lpstr>
      <vt:lpstr>Thème Office</vt:lpstr>
      <vt:lpstr>NSA TT Way Forward update</vt:lpstr>
      <vt:lpstr>Background FR1 and NSA</vt:lpstr>
      <vt:lpstr>Agreed FR1 NSA WF TS 38.521-3</vt:lpstr>
      <vt:lpstr>TT Way Forward SUM of Power TCs (NSA)</vt:lpstr>
      <vt:lpstr>Attached Spreadsheet update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NR TT Way Forward update</dc:title>
  <dc:creator>massimiliano.ubicini@telecomitalia.it</dc:creator>
  <cp:lastModifiedBy>Ubicini Massimiliano</cp:lastModifiedBy>
  <cp:revision>233</cp:revision>
  <dcterms:created xsi:type="dcterms:W3CDTF">2018-05-23T08:39:00Z</dcterms:created>
  <dcterms:modified xsi:type="dcterms:W3CDTF">2019-11-08T08:32:46Z</dcterms:modified>
</cp:coreProperties>
</file>