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68" r:id="rId2"/>
    <p:sldId id="284" r:id="rId3"/>
    <p:sldId id="285" r:id="rId4"/>
    <p:sldId id="286" r:id="rId5"/>
    <p:sldId id="287" r:id="rId6"/>
    <p:sldId id="288" r:id="rId7"/>
    <p:sldId id="28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6292" autoAdjust="0"/>
  </p:normalViewPr>
  <p:slideViewPr>
    <p:cSldViewPr snapToGrid="0">
      <p:cViewPr varScale="1">
        <p:scale>
          <a:sx n="99" d="100"/>
          <a:sy n="99" d="100"/>
        </p:scale>
        <p:origin x="134" y="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2019/11/8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Band n259 core requirement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</a:t>
            </a:r>
            <a:r>
              <a:rPr lang="nn-NO" altLang="ja-JP" sz="1600" b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600" b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</a:t>
            </a:r>
            <a:r>
              <a:rPr lang="en-GB" altLang="ja-JP" sz="1600" b="1" i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                             R5-197731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Reno, Nevada, United States, 18th Nov 2019 - 22nd Nov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</a:t>
            </a:r>
            <a:r>
              <a:rPr lang="en-US" altLang="ja-JP">
                <a:latin typeface="Segoe UI" panose="020B0502040204020203" pitchFamily="34" charset="0"/>
                <a:cs typeface="Segoe UI" panose="020B0502040204020203" pitchFamily="34" charset="0"/>
              </a:rPr>
              <a:t>: 5.3.18.10</a:t>
            </a:r>
            <a:endParaRPr lang="en-US" altLang="ja-JP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: Information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1. Introduction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700"/>
              </a:lnSpc>
            </a:pPr>
            <a:r>
              <a:rPr lang="en-US" altLang="ja-JP" b="1" dirty="0"/>
              <a:t>During the last RAN5#84 (Aug-2019), WID for new NR band n259 was endorsed in [1].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This WID includes not only Band n259 but also other new bands and extensions.</a:t>
            </a:r>
          </a:p>
          <a:p>
            <a:pPr>
              <a:lnSpc>
                <a:spcPts val="2700"/>
              </a:lnSpc>
            </a:pPr>
            <a:endParaRPr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Core requirement for Band n259 is not completed yet.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Agreements in RAN4 are not captured in the latest core specifications (TS 38.101-2, 3).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In order to treat band n259 in RAN5, it is beneficial to summarize RAN4 agreements and endorsements first.</a:t>
            </a:r>
          </a:p>
          <a:p>
            <a:pPr>
              <a:lnSpc>
                <a:spcPts val="2700"/>
              </a:lnSpc>
            </a:pPr>
            <a:endParaRPr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The purpose of this contribution is to summarize the core requirement for Band n259.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Definition of the band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Time plan in RAN4 (and RAN Plenary)</a:t>
            </a:r>
          </a:p>
          <a:p>
            <a:pPr marL="774900" lvl="1" indent="-342900">
              <a:lnSpc>
                <a:spcPts val="2700"/>
              </a:lnSpc>
              <a:buFont typeface="+mj-lt"/>
              <a:buAutoNum type="arabicPeriod"/>
            </a:pPr>
            <a:r>
              <a:rPr lang="en-US" altLang="ja-JP" dirty="0">
                <a:solidFill>
                  <a:schemeClr val="accent2"/>
                </a:solidFill>
              </a:rPr>
              <a:t>Progress (agreements and open issues) in RAN4</a:t>
            </a:r>
          </a:p>
          <a:p>
            <a:pPr>
              <a:lnSpc>
                <a:spcPts val="2700"/>
              </a:lnSpc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93184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2-1. Definiton of Band n259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Band definition for Band n259 (according to WF [2])</a:t>
            </a:r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>
              <a:lnSpc>
                <a:spcPts val="2700"/>
              </a:lnSpc>
            </a:pPr>
            <a:r>
              <a:rPr lang="en-US" altLang="ja-JP" b="1" dirty="0"/>
              <a:t>Summary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F</a:t>
            </a:r>
            <a:r>
              <a:rPr kumimoji="1" lang="en-US" altLang="ja-JP" dirty="0"/>
              <a:t>requency range is </a:t>
            </a:r>
            <a:r>
              <a:rPr kumimoji="1" lang="en-US" altLang="ja-JP" b="1" dirty="0"/>
              <a:t>39.5 to 43.5 GHz</a:t>
            </a:r>
            <a:r>
              <a:rPr kumimoji="1" lang="en-US" altLang="ja-JP" dirty="0"/>
              <a:t>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Band n259 upper limit (</a:t>
            </a:r>
            <a:r>
              <a:rPr lang="en-US" altLang="ja-JP" b="1" dirty="0"/>
              <a:t>43.5 GHz</a:t>
            </a:r>
            <a:r>
              <a:rPr lang="en-US" altLang="ja-JP" dirty="0"/>
              <a:t>) exceeds Band n260 upper limit (</a:t>
            </a:r>
            <a:r>
              <a:rPr lang="en-US" altLang="ja-JP" b="1" dirty="0"/>
              <a:t>40.0 GHz</a:t>
            </a:r>
            <a:r>
              <a:rPr lang="en-US" altLang="ja-JP" dirty="0"/>
              <a:t>).</a:t>
            </a:r>
          </a:p>
          <a:p>
            <a:pPr lvl="2">
              <a:lnSpc>
                <a:spcPts val="2700"/>
              </a:lnSpc>
            </a:pPr>
            <a:r>
              <a:rPr kumimoji="1" lang="en-US" altLang="ja-JP" dirty="0"/>
              <a:t>43.5 GHz also exceeds current MU assumption (</a:t>
            </a:r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≤ </a:t>
            </a:r>
            <a:r>
              <a:rPr kumimoji="1" lang="en-US" altLang="ja-JP" b="1" dirty="0"/>
              <a:t>40.8 GHz</a:t>
            </a:r>
            <a:r>
              <a:rPr kumimoji="1" lang="en-US" altLang="ja-JP" dirty="0"/>
              <a:t>). This topic to be treated in [3].</a:t>
            </a:r>
          </a:p>
          <a:p>
            <a:pPr lvl="1">
              <a:lnSpc>
                <a:spcPts val="2700"/>
              </a:lnSpc>
            </a:pPr>
            <a:r>
              <a:rPr lang="en-US" altLang="ja-JP" dirty="0"/>
              <a:t>Total bandwidth is 4.0 GHz, and also exceeds current maximum value (3.0 GHz of Band n260 etc.).</a:t>
            </a:r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836144"/>
              </p:ext>
            </p:extLst>
          </p:nvPr>
        </p:nvGraphicFramePr>
        <p:xfrm>
          <a:off x="371476" y="1267024"/>
          <a:ext cx="11449048" cy="2375081"/>
        </p:xfrm>
        <a:graphic>
          <a:graphicData uri="http://schemas.openxmlformats.org/drawingml/2006/table">
            <a:tbl>
              <a:tblPr firstRow="1" firstCol="1" bandRow="1"/>
              <a:tblGrid>
                <a:gridCol w="163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7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17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0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37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5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91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9169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Operating Band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Uplink (UL) operating band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BS receive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transmit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Downlink (DL) operating band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BS transmit </a:t>
                      </a:r>
                      <a:b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receive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Duplex Mode</a:t>
                      </a:r>
                      <a:endParaRPr lang="ja-JP" sz="1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89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UL_low</a:t>
                      </a: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–   </a:t>
                      </a: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UL_high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–   </a:t>
                      </a: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600" b="1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DL_high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n257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26500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29500 MHz 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26500 MHz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29500 MHz 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n258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24250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24250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n259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39500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43500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39500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43500 MHz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 b="1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n260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37000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40000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37000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40000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8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n261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28350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27500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–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28350 MHz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TDD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966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2-2. Time plan (core)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044884"/>
          </a:xfrm>
        </p:spPr>
        <p:txBody>
          <a:bodyPr/>
          <a:lstStyle/>
          <a:p>
            <a:pPr>
              <a:lnSpc>
                <a:spcPts val="2700"/>
              </a:lnSpc>
            </a:pPr>
            <a:r>
              <a:rPr lang="en-US" altLang="ja-JP" dirty="0"/>
              <a:t>During the last RAN#85 (Sep-2019), completion target of Band n259 (core) was extended to </a:t>
            </a:r>
            <a:r>
              <a:rPr lang="en-US" altLang="ja-JP" b="1" dirty="0"/>
              <a:t>Mar-2020 </a:t>
            </a:r>
            <a:r>
              <a:rPr lang="en-US" altLang="ja-JP" dirty="0"/>
              <a:t>in [4].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dirty="0"/>
              <a:t>RAN4 target is </a:t>
            </a:r>
            <a:r>
              <a:rPr kumimoji="1" lang="en-US" altLang="ja-JP" sz="1600" b="1" dirty="0"/>
              <a:t>RAN4#94</a:t>
            </a:r>
            <a:r>
              <a:rPr kumimoji="1" lang="en-US" altLang="ja-JP" sz="1600" dirty="0"/>
              <a:t> (</a:t>
            </a:r>
            <a:r>
              <a:rPr lang="en-US" altLang="ja-JP" sz="1600" dirty="0"/>
              <a:t>Feb</a:t>
            </a:r>
            <a:r>
              <a:rPr kumimoji="1" lang="en-US" altLang="ja-JP" sz="1600" dirty="0"/>
              <a:t>-2020), and </a:t>
            </a:r>
            <a:r>
              <a:rPr kumimoji="1" lang="en-US" altLang="ja-JP" sz="1600" b="1" dirty="0"/>
              <a:t>2</a:t>
            </a:r>
            <a:r>
              <a:rPr kumimoji="1" lang="en-US" altLang="ja-JP" sz="1600" dirty="0"/>
              <a:t> meetings are left.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dirty="0"/>
              <a:t>RAN5 target is </a:t>
            </a:r>
            <a:r>
              <a:rPr kumimoji="1" lang="en-US" altLang="ja-JP" sz="1600" b="1" dirty="0"/>
              <a:t>RAN5#87</a:t>
            </a:r>
            <a:r>
              <a:rPr kumimoji="1" lang="en-US" altLang="ja-JP" sz="1600" dirty="0"/>
              <a:t> (May-2020), and </a:t>
            </a:r>
            <a:r>
              <a:rPr kumimoji="1" lang="en-US" altLang="ja-JP" sz="1600" b="1" dirty="0"/>
              <a:t>3</a:t>
            </a:r>
            <a:r>
              <a:rPr kumimoji="1" lang="en-US" altLang="ja-JP" sz="1600" dirty="0"/>
              <a:t> meetings are left.</a:t>
            </a:r>
          </a:p>
          <a:p>
            <a:endParaRPr lang="en-US" altLang="ja-JP" sz="1050" dirty="0"/>
          </a:p>
          <a:p>
            <a:pPr>
              <a:lnSpc>
                <a:spcPts val="2700"/>
              </a:lnSpc>
            </a:pPr>
            <a:r>
              <a:rPr kumimoji="1" lang="en-US" altLang="ja-JP" dirty="0"/>
              <a:t>Work plan are summarized as below according to [2].</a:t>
            </a:r>
          </a:p>
          <a:p>
            <a:pPr lvl="1">
              <a:lnSpc>
                <a:spcPts val="2700"/>
              </a:lnSpc>
            </a:pPr>
            <a:r>
              <a:rPr lang="en-US" altLang="ja-JP" sz="1600" b="1" dirty="0"/>
              <a:t>RAN4#93 (Nov-2019)</a:t>
            </a:r>
            <a:r>
              <a:rPr lang="en-US" altLang="ja-JP" sz="1600" dirty="0"/>
              <a:t>	: Transmitter and receiver requirements and draft CRs will be agreed.</a:t>
            </a:r>
          </a:p>
          <a:p>
            <a:pPr lvl="1">
              <a:lnSpc>
                <a:spcPts val="2700"/>
              </a:lnSpc>
            </a:pPr>
            <a:r>
              <a:rPr kumimoji="1" lang="en-US" altLang="ja-JP" sz="1600" b="1" dirty="0"/>
              <a:t>RAN4#94 (Feb-2019)</a:t>
            </a:r>
            <a:r>
              <a:rPr kumimoji="1" lang="en-US" altLang="ja-JP" sz="1600" dirty="0"/>
              <a:t>		: </a:t>
            </a:r>
            <a:r>
              <a:rPr lang="en-US" altLang="ja-JP" sz="1600" dirty="0"/>
              <a:t>All related CRs including RRM will be agreed.</a:t>
            </a:r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383141"/>
              </p:ext>
            </p:extLst>
          </p:nvPr>
        </p:nvGraphicFramePr>
        <p:xfrm>
          <a:off x="515934" y="4007387"/>
          <a:ext cx="11160132" cy="257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3001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Aug-19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Sep-19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Oct-19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Nov-19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Dec-19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Jan-20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Feb-20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Mar-20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Apr-20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May-20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/>
                        <a:t>Jun-20</a:t>
                      </a:r>
                      <a:endParaRPr kumimoji="1" lang="ja-JP" altLang="en-US" sz="1200" b="1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RAN4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RAN5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/>
                        <a:t>RAN</a:t>
                      </a:r>
                      <a:endParaRPr kumimoji="1" lang="ja-JP" altLang="en-US" sz="14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b="1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二等辺三角形 5"/>
          <p:cNvSpPr/>
          <p:nvPr/>
        </p:nvSpPr>
        <p:spPr>
          <a:xfrm>
            <a:off x="4579844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339433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#93</a:t>
            </a:r>
            <a:endParaRPr kumimoji="1" lang="ja-JP" altLang="en-US" sz="14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二等辺三角形 7"/>
          <p:cNvSpPr/>
          <p:nvPr/>
        </p:nvSpPr>
        <p:spPr>
          <a:xfrm>
            <a:off x="7656419" y="4514850"/>
            <a:ext cx="243078" cy="2095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416008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#94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二等辺三角形 9"/>
          <p:cNvSpPr/>
          <p:nvPr/>
        </p:nvSpPr>
        <p:spPr>
          <a:xfrm>
            <a:off x="9416123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124893" y="4709418"/>
            <a:ext cx="825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#94bis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二等辺三角形 11"/>
          <p:cNvSpPr/>
          <p:nvPr/>
        </p:nvSpPr>
        <p:spPr>
          <a:xfrm>
            <a:off x="10366240" y="4514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125829" y="4709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#95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二等辺三角形 13"/>
          <p:cNvSpPr/>
          <p:nvPr/>
        </p:nvSpPr>
        <p:spPr>
          <a:xfrm>
            <a:off x="4579844" y="5276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39433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二等辺三角形 15"/>
          <p:cNvSpPr/>
          <p:nvPr/>
        </p:nvSpPr>
        <p:spPr>
          <a:xfrm>
            <a:off x="7416008" y="5276850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75597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86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二等辺三角形 17"/>
          <p:cNvSpPr/>
          <p:nvPr/>
        </p:nvSpPr>
        <p:spPr>
          <a:xfrm>
            <a:off x="10366240" y="5276850"/>
            <a:ext cx="243078" cy="2095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125829" y="5471418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87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二等辺三角形 19"/>
          <p:cNvSpPr/>
          <p:nvPr/>
        </p:nvSpPr>
        <p:spPr>
          <a:xfrm>
            <a:off x="5418044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177633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86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二等辺三角形 21"/>
          <p:cNvSpPr/>
          <p:nvPr/>
        </p:nvSpPr>
        <p:spPr>
          <a:xfrm>
            <a:off x="8380319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8139908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87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二等辺三角形 23"/>
          <p:cNvSpPr/>
          <p:nvPr/>
        </p:nvSpPr>
        <p:spPr>
          <a:xfrm>
            <a:off x="11192577" y="6018658"/>
            <a:ext cx="243078" cy="2095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0952166" y="6213226"/>
            <a:ext cx="72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#</a:t>
            </a:r>
            <a:r>
              <a:rPr lang="en-US" altLang="ja-JP" sz="14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88</a:t>
            </a:r>
            <a:endParaRPr kumimoji="1" lang="ja-JP" altLang="en-US" sz="1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918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2-3. Progress in RAN4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b="1" dirty="0"/>
              <a:t>Agreements</a:t>
            </a:r>
          </a:p>
          <a:p>
            <a:pPr lvl="1"/>
            <a:r>
              <a:rPr lang="en-US" altLang="ja-JP" dirty="0"/>
              <a:t>Minimum peak EIRP and EIS requirements for PC3 was agreed in [5].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kumimoji="1" lang="en-US" altLang="ja-JP" b="1" dirty="0"/>
              <a:t>Open issues (RF)</a:t>
            </a:r>
          </a:p>
          <a:p>
            <a:pPr lvl="1"/>
            <a:r>
              <a:rPr lang="en-US" altLang="ja-JP" dirty="0"/>
              <a:t>Non band agnostic test cases (e.g. ACLR)</a:t>
            </a:r>
          </a:p>
          <a:p>
            <a:pPr lvl="1"/>
            <a:r>
              <a:rPr lang="en-US" altLang="ja-JP" dirty="0"/>
              <a:t>EIRP and EIS Spherical coverage</a:t>
            </a:r>
          </a:p>
          <a:p>
            <a:pPr lvl="1"/>
            <a:r>
              <a:rPr kumimoji="1" lang="en-US" altLang="ja-JP" dirty="0"/>
              <a:t>Multi-band relaxation including Band n259</a:t>
            </a:r>
          </a:p>
          <a:p>
            <a:endParaRPr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179932"/>
              </p:ext>
            </p:extLst>
          </p:nvPr>
        </p:nvGraphicFramePr>
        <p:xfrm>
          <a:off x="995631" y="1740058"/>
          <a:ext cx="10200738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2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Operating band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Frequency range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Min peak EIRP (dBm)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REFSENS</a:t>
                      </a:r>
                      <a:r>
                        <a:rPr kumimoji="1" lang="en-US" altLang="ja-JP" sz="1600" b="1" baseline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(dBm/50MHz)</a:t>
                      </a:r>
                      <a:endParaRPr kumimoji="1" lang="ja-JP" altLang="en-US" sz="1600" b="1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n257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26.5 – 29.5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n258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24.25 – 27.5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n259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39</a:t>
                      </a:r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.5 – 43.5 GHz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18.7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-84.7</a:t>
                      </a:r>
                      <a:endParaRPr kumimoji="1" lang="ja-JP" altLang="en-US" sz="1600" b="1">
                        <a:solidFill>
                          <a:schemeClr val="accent2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n260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37</a:t>
                      </a:r>
                      <a:r>
                        <a:rPr kumimoji="1" lang="en-US" altLang="ja-JP" sz="1600" b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.0 – 40.0 GHz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20.6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-85.7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5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n261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27.5 – 28.35 GHz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22.4</a:t>
                      </a:r>
                      <a:endParaRPr kumimoji="1" lang="ja-JP" altLang="en-US" sz="1600" b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-88.3</a:t>
                      </a:r>
                      <a:endParaRPr kumimoji="1" lang="ja-JP" altLang="en-US" sz="1600" b="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629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3. Conclusion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Band n259 work in core WG is still ongoing. (Progress is roughly 50%.)</a:t>
            </a:r>
            <a:endParaRPr kumimoji="1" lang="en-US" altLang="ja-JP" b="1" dirty="0"/>
          </a:p>
          <a:p>
            <a:pPr lvl="1"/>
            <a:r>
              <a:rPr lang="en-US" altLang="ja-JP" dirty="0"/>
              <a:t>Completion target of RAN4 is Feb-2020.</a:t>
            </a:r>
          </a:p>
          <a:p>
            <a:pPr lvl="1"/>
            <a:r>
              <a:rPr lang="en-US" altLang="ja-JP" dirty="0"/>
              <a:t>2 meetings are left for RAN4 while 3 meetings for RAN5.</a:t>
            </a:r>
          </a:p>
          <a:p>
            <a:endParaRPr lang="en-US" altLang="ja-JP" dirty="0"/>
          </a:p>
          <a:p>
            <a:r>
              <a:rPr lang="en-US" altLang="ja-JP" b="1" dirty="0"/>
              <a:t>Frequency range of Band n259 exceeds current upper limits.</a:t>
            </a:r>
            <a:endParaRPr kumimoji="1" lang="en-US" altLang="ja-JP" b="1" dirty="0"/>
          </a:p>
          <a:p>
            <a:pPr lvl="1"/>
            <a:r>
              <a:rPr lang="en-US" altLang="ja-JP" dirty="0"/>
              <a:t>Upper edge of Band n259 is 43.5 GHz, while that of FR2b is 40.8 GHz.</a:t>
            </a:r>
          </a:p>
          <a:p>
            <a:endParaRPr kumimoji="1" lang="en-US" altLang="ja-JP" dirty="0"/>
          </a:p>
          <a:p>
            <a:r>
              <a:rPr lang="en-US" altLang="ja-JP" b="1" dirty="0"/>
              <a:t>Some transmitter and receiver requirements are already agreed in RAN4.</a:t>
            </a:r>
          </a:p>
          <a:p>
            <a:pPr lvl="1"/>
            <a:r>
              <a:rPr lang="en-US" altLang="ja-JP" dirty="0"/>
              <a:t>Remaining issues are 1) Spherical coverage, 2) Multi-band relaxation.</a:t>
            </a:r>
          </a:p>
          <a:p>
            <a:endParaRPr lang="en-US" altLang="ja-JP" dirty="0">
              <a:solidFill>
                <a:schemeClr val="accent2"/>
              </a:solidFill>
            </a:endParaRPr>
          </a:p>
          <a:p>
            <a:r>
              <a:rPr lang="en-US" altLang="ja-JP" b="1" dirty="0"/>
              <a:t>Observation</a:t>
            </a:r>
          </a:p>
          <a:p>
            <a:pPr lvl="1"/>
            <a:r>
              <a:rPr lang="en-US" altLang="ja-JP" b="1" i="1" dirty="0">
                <a:solidFill>
                  <a:schemeClr val="accent2"/>
                </a:solidFill>
              </a:rPr>
              <a:t>In order to complete conformance test specification in time (RAN5#87), it is highly required to proceed RAN5’s Band n259 work in parallel with RAN4.</a:t>
            </a:r>
            <a:endParaRPr kumimoji="1" lang="ja-JP" altLang="en-US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501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B242CC-5554-4332-B3BF-99E01F064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0CAED63-EA62-4EBD-9EF7-E5854177E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63E1ABB-91A6-44F8-A5A0-9984351DF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dirty="0"/>
              <a:t>[1] R5-197140		: “New WID on UE Conformance Test Aspects - Introduction of new Rel-16 NR bands and extension of 				existing NR bands”, Ericsson, RAN5#84 (Aut-2019)</a:t>
            </a:r>
          </a:p>
          <a:p>
            <a:r>
              <a:rPr lang="en-US" altLang="ja-JP" sz="1600" dirty="0"/>
              <a:t>[2] R4-1912182		: “WF for Introduction of band n259 WI”, Ericsson, RAN4#92bis (Oct-2019)</a:t>
            </a:r>
          </a:p>
          <a:p>
            <a:r>
              <a:rPr lang="en-US" altLang="ja-JP" sz="1600" dirty="0"/>
              <a:t>[3] R5-197733		: “Frequency range of Band n259”, NTT DOCOMO, INC., RAN5#85 (Nov-2019)</a:t>
            </a:r>
          </a:p>
          <a:p>
            <a:r>
              <a:rPr lang="en-US" altLang="ja-JP" sz="1600" dirty="0"/>
              <a:t>[4] RP-191880		: ”Revised WID: introduction of Band n259”, Ericsson, RAN#85 (Sep-2019)</a:t>
            </a:r>
          </a:p>
          <a:p>
            <a:r>
              <a:rPr lang="en-US" altLang="ja-JP" sz="1600" dirty="0"/>
              <a:t>[5] R4-1912977		: “WF on EIRP and EIS for n259”, Huawei, </a:t>
            </a:r>
            <a:r>
              <a:rPr lang="en-US" altLang="ja-JP" sz="1600" dirty="0" err="1"/>
              <a:t>HiSilicon</a:t>
            </a:r>
            <a:r>
              <a:rPr lang="en-US" altLang="ja-JP" sz="1600" dirty="0"/>
              <a:t>, RAN4#92bis (Oct-2019)</a:t>
            </a:r>
          </a:p>
        </p:txBody>
      </p:sp>
    </p:spTree>
    <p:extLst>
      <p:ext uri="{BB962C8B-B14F-4D97-AF65-F5344CB8AC3E}">
        <p14:creationId xmlns:p14="http://schemas.microsoft.com/office/powerpoint/2010/main" val="3175172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650</Words>
  <Application>Microsoft Office PowerPoint</Application>
  <PresentationFormat>ワイド画面</PresentationFormat>
  <Paragraphs>173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メイリオ</vt:lpstr>
      <vt:lpstr>Arial</vt:lpstr>
      <vt:lpstr>Calibri</vt:lpstr>
      <vt:lpstr>Segoe UI</vt:lpstr>
      <vt:lpstr>Wingdings</vt:lpstr>
      <vt:lpstr>Office テーマ</vt:lpstr>
      <vt:lpstr>Band n259 core requirement</vt:lpstr>
      <vt:lpstr>1. Introduction</vt:lpstr>
      <vt:lpstr>2-1. Definiton of Band n259</vt:lpstr>
      <vt:lpstr>2-2. Time plan (core)</vt:lpstr>
      <vt:lpstr>2-3. Progress in RAN4</vt:lpstr>
      <vt:lpstr>3. Conclusion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134</cp:revision>
  <dcterms:created xsi:type="dcterms:W3CDTF">2017-03-26T05:24:29Z</dcterms:created>
  <dcterms:modified xsi:type="dcterms:W3CDTF">2019-11-07T23:38:50Z</dcterms:modified>
</cp:coreProperties>
</file>