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90F00-AA12-4267-AF38-D01EA31756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EFB3E5-F8D5-41C1-90AF-2B33280F7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234EB-9D9B-4A4E-83A9-07EAD8714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9F410-B4BE-43F0-A6BA-24152CCDB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8624DD-B772-4AD3-B5AA-B86F2CC04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06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AEA5B-13CF-48E9-A952-C62C1DD3D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51D1F-2900-491B-AAAA-0C78F50A89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098B0-6770-4FE6-ADE1-8E7F6E371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8BAF08-8738-4616-9556-B8F09AB71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16C3C-EBF0-44C6-94E9-35D555AF3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707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392AD0-1CA9-4FF4-8734-EB850D7D33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07DD74-DFEB-453C-80DF-34E14BB47F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4A525-F1DF-45F1-AEC3-43FB536C8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79C23-D269-4E0A-88E0-AA57B9A4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CACC2-9186-46E8-9687-166CB539B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7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B221F-1DFB-4ECF-BF89-929F6C12E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F0F905-5F1C-49D1-B8B4-17AC140973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1A09F-9C39-4EF8-A757-810655E6D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9FC8A-E3A6-4AC6-8F76-0A5ABC2E8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C8F33-FC12-4ADE-B068-D7A664B39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953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36720-77FF-40C0-9070-8CC5A0FD4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640978-DE8F-48DA-80C3-BBEB404DD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0D778-C242-4C91-A629-278343D6D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307B4-98B9-4194-AA66-5007BD6B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1493FE-A8B5-4EF2-B757-681D27B40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3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7E9E1-3A25-413A-88EB-709A5BCD4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7F22B-C088-4472-9C5F-AC3AB4BF38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E4D1E8-4391-47EC-8760-607AF7B8D5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5A3D61-4FE3-4AB5-9E43-A0D5FECF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60A32B-9A9C-44B5-A46A-73AF7E166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87FA0C-C897-474B-8921-8D3E22FEE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30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C4D88-2907-4AEB-84E9-D07BA48FF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FE4B39-835A-4BB6-94BA-4D35614C7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B12CE-4296-4A2E-9CB9-21E6BA6D61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C02A73-CA75-4778-B176-CDCA21DECC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5FF7E2-018C-4CA3-8145-13291C7077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5F0B1B-3EC4-4542-9E9B-631132E7C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BC9879-0E19-4FF9-9E35-75AC86A1A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0F23CC-5AA0-4EC8-9700-A8C66E02C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490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DEF0A-E537-4707-A54C-7E1A43BD6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9CB8A-B003-4E22-8F14-710B6B696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A075D9-3D77-4EF3-AD5B-879668407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DDF5BB-8B89-4520-AD08-6C88F054D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91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31FD02-61F9-4689-A82B-00A3D702A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CA012-24EC-4AC0-B1EF-A86CA29D3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52FF35-5348-4B28-BD90-32555DD65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20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C3062-2772-438B-986F-6DF8D10DA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159E2-DD78-48BF-B88D-D2C202C4BC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C4674F-B2C5-461F-AEFF-6302126869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90D0CD-0058-423C-B6E0-971CD0D2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A4EDBF-A9F5-4F94-8411-AA31C438E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69AA3-835D-482B-BEFB-2AB6A3AA8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573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DAB9F-8A20-405D-B7E1-FC165F659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1F260C-322B-49CC-832B-1E81C6D75E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89AD48-4B98-4F08-B2DF-171EB51EE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635D4-8A4A-4F8F-8261-278B76765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691F3-8B23-4EEF-9208-86A78AACD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BB2B1B-324E-491B-B84E-8CE4D3A70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95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24A29E-4A26-4BD4-9A9E-EA9C92D0B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B8A1F2-172C-4201-B345-2FD92D3BA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F65AFD-DA25-4F8E-99C9-D03599377C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B082A-59C3-4840-82A0-933DC0085E1F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3A20C-C032-4E24-8012-E6298D1432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96D5ED-F59D-47CA-B17D-3E0CF78ADD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1F35B-221A-4642-93F7-D38F8381E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7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6EC98-5057-4465-8177-FF681FC129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TX spherical coverage noise impact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E0AB3F-E934-4ED1-B96C-01FA307001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Keysight Technologies, Anritsu, </a:t>
            </a:r>
            <a:r>
              <a:rPr lang="en-US" dirty="0" err="1"/>
              <a:t>Rohde&amp;Schwarz</a:t>
            </a:r>
            <a:r>
              <a:rPr lang="en-US" dirty="0"/>
              <a:t>, 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D2D425-5E05-4122-8B78-0987985EF050}"/>
              </a:ext>
            </a:extLst>
          </p:cNvPr>
          <p:cNvSpPr txBox="1"/>
          <p:nvPr/>
        </p:nvSpPr>
        <p:spPr>
          <a:xfrm>
            <a:off x="9798341" y="218114"/>
            <a:ext cx="219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/>
              <a:t>R5-197588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2E400C-E9D3-4BC1-9F03-4D7AF7A50C7D}"/>
              </a:ext>
            </a:extLst>
          </p:cNvPr>
          <p:cNvSpPr txBox="1"/>
          <p:nvPr/>
        </p:nvSpPr>
        <p:spPr>
          <a:xfrm>
            <a:off x="402672" y="218114"/>
            <a:ext cx="4211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#84 Meeting</a:t>
            </a:r>
          </a:p>
          <a:p>
            <a:r>
              <a:rPr lang="en-GB" b="1" dirty="0"/>
              <a:t>Ljubljana, Slovenia, 13</a:t>
            </a:r>
            <a:r>
              <a:rPr lang="en-GB" b="1" baseline="30000" dirty="0"/>
              <a:t>th</a:t>
            </a:r>
            <a:r>
              <a:rPr lang="en-GB" b="1" dirty="0"/>
              <a:t> – 17</a:t>
            </a:r>
            <a:r>
              <a:rPr lang="en-GB" b="1" baseline="30000" dirty="0"/>
              <a:t>th</a:t>
            </a:r>
            <a:r>
              <a:rPr lang="en-GB" b="1" dirty="0"/>
              <a:t> May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913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E83D9-F775-4F42-AACE-709DD3BF7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51" y="0"/>
            <a:ext cx="10515600" cy="1325563"/>
          </a:xfrm>
        </p:spPr>
        <p:txBody>
          <a:bodyPr/>
          <a:lstStyle/>
          <a:p>
            <a:r>
              <a:rPr lang="en-US" b="1" dirty="0"/>
              <a:t>Background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31E3FAC-CE0F-42BD-B676-C1848E1A2AE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94251" y="1006781"/>
                <a:ext cx="11275503" cy="5330184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sz="2400" dirty="0"/>
                  <a:t>In RAN5#83, [1] was endorsed including the following proposal:</a:t>
                </a:r>
              </a:p>
              <a:p>
                <a:pPr marL="457200" lvl="1" indent="0">
                  <a:buNone/>
                </a:pPr>
                <a:r>
                  <a:rPr lang="en-US" sz="1600" b="1" i="1" dirty="0"/>
                  <a:t>Proposal 1 : MTSU for PC3 EIRP spherical coverage is defined for</a:t>
                </a:r>
              </a:p>
              <a:p>
                <a:pPr marL="457200" lvl="1" indent="0">
                  <a:buNone/>
                </a:pPr>
                <a:r>
                  <a:rPr lang="en-US" sz="1600" b="1" i="1" dirty="0"/>
                  <a:t>the variation of 50%-tile EIRP based on 100% correlation of MU between grids</a:t>
                </a:r>
              </a:p>
              <a:p>
                <a:pPr lvl="1">
                  <a:buFont typeface="Courier New" panose="02070309020205020404" pitchFamily="49" charset="0"/>
                  <a:buChar char="o"/>
                </a:pPr>
                <a:r>
                  <a:rPr lang="en-US" sz="1800" dirty="0"/>
                  <a:t>This conclusion was obtained through an analysis considering </a:t>
                </a:r>
              </a:p>
              <a:p>
                <a:pPr marL="457200" lvl="1" indent="0">
                  <a:buNone/>
                </a:pPr>
                <a:r>
                  <a:rPr lang="en-US" sz="1800" dirty="0"/>
                  <a:t>     a hypothetical CDF curve for Tx spherical coverage together with the </a:t>
                </a:r>
                <a:br>
                  <a:rPr lang="en-US" sz="1800" dirty="0"/>
                </a:br>
                <a:r>
                  <a:rPr lang="en-US" sz="1800" dirty="0"/>
                  <a:t>    argument that quantifying the degree of correlation is practically infeasible.</a:t>
                </a:r>
              </a:p>
              <a:p>
                <a:r>
                  <a:rPr lang="en-US" sz="2400" dirty="0"/>
                  <a:t>In RAN5#84, several contributions were presented:</a:t>
                </a:r>
              </a:p>
              <a:p>
                <a:pPr lvl="1"/>
                <a:r>
                  <a:rPr lang="en-US" sz="1800" dirty="0"/>
                  <a:t>[2] includes the following proposal and proposes noise </a:t>
                </a:r>
                <a:r>
                  <a:rPr lang="en-US" sz="1800" dirty="0">
                    <a:solidFill>
                      <a:schemeClr val="tx1"/>
                    </a:solidFill>
                  </a:rPr>
                  <a:t>impact based on Proposal 1 in [1] and by theoretical analysis. </a:t>
                </a:r>
                <a:r>
                  <a:rPr lang="en-US" sz="1600" b="1" i="1" dirty="0">
                    <a:solidFill>
                      <a:schemeClr val="tx1"/>
                    </a:solidFill>
                  </a:rPr>
                  <a:t>Proposal 2 : </a:t>
                </a:r>
                <a:r>
                  <a:rPr lang="en-US" altLang="ja-JP" sz="1600" b="1" i="1" dirty="0">
                    <a:solidFill>
                      <a:schemeClr val="tx1"/>
                    </a:solidFill>
                  </a:rPr>
                  <a:t>Define </a:t>
                </a:r>
                <a14:m>
                  <m:oMath xmlns:m="http://schemas.openxmlformats.org/officeDocument/2006/math">
                    <m:r>
                      <a:rPr lang="en-US" altLang="ja-JP" sz="16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∆</m:t>
                    </m:r>
                    <m:r>
                      <a:rPr lang="en-US" altLang="ja-JP" sz="16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𝑺𝑵𝑹</m:t>
                    </m:r>
                    <m:r>
                      <a:rPr lang="en-US" altLang="ja-JP" sz="16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16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𝟏𝟎</m:t>
                    </m:r>
                    <m:func>
                      <m:funcPr>
                        <m:ctrlPr>
                          <a:rPr lang="ja-JP" altLang="ja-JP" sz="16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ja-JP" altLang="ja-JP" sz="16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ja-JP" sz="16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ja-JP" altLang="ja-JP" sz="16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16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  <m:r>
                              <a:rPr lang="en-US" altLang="ja-JP" sz="16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ja-JP" sz="16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𝑺𝑵</m:t>
                            </m:r>
                            <m:sSup>
                              <m:sSupPr>
                                <m:ctrlPr>
                                  <a:rPr lang="ja-JP" altLang="ja-JP" sz="16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16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</m:e>
                              <m:sup>
                                <m:r>
                                  <a:rPr lang="en-US" altLang="ja-JP" sz="16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ja-JP" sz="16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p>
                            </m:sSup>
                          </m:e>
                        </m:d>
                      </m:e>
                    </m:func>
                  </m:oMath>
                </a14:m>
                <a:r>
                  <a:rPr lang="en-US" altLang="ja-JP" sz="1600" b="1" i="1" dirty="0">
                    <a:solidFill>
                      <a:schemeClr val="tx1"/>
                    </a:solidFill>
                  </a:rPr>
                  <a:t>, where SNR is defined for 50%-tile core requirement taking MBR and TE noise from 2 polarization into account for EIRP spherical coverage.</a:t>
                </a:r>
                <a:endParaRPr lang="ja-JP" altLang="ja-JP" sz="1600" dirty="0">
                  <a:solidFill>
                    <a:schemeClr val="tx1"/>
                  </a:solidFill>
                </a:endParaRPr>
              </a:p>
              <a:p>
                <a:pPr lvl="2"/>
                <a:endParaRPr lang="en-US" sz="1600" b="1" i="1" dirty="0"/>
              </a:p>
              <a:p>
                <a:pPr lvl="1"/>
                <a:r>
                  <a:rPr lang="en-US" sz="1800" dirty="0"/>
                  <a:t>[3] also includes the following proposal:</a:t>
                </a:r>
              </a:p>
              <a:p>
                <a:pPr lvl="2"/>
                <a:r>
                  <a:rPr lang="en-GB" sz="1600" b="1" i="1" dirty="0"/>
                  <a:t>Proposal 1 (MU): Clarify in TR38.903 table B.3.2-5 that the assessment is made at the 50%-tile power level 11.5 dBm minus worst case MB relaxation value and assumption of a constant measurement error across grid points.</a:t>
                </a:r>
                <a:endParaRPr lang="en-US" sz="1600" b="1" i="1" dirty="0"/>
              </a:p>
              <a:p>
                <a:pPr lvl="1"/>
                <a:r>
                  <a:rPr lang="en-US" sz="1800" dirty="0"/>
                  <a:t> [4,5] provides noise of impact analysis considering the above proposal</a:t>
                </a:r>
              </a:p>
              <a:p>
                <a:pPr marL="457200" lvl="1" indent="0">
                  <a:buNone/>
                </a:pPr>
                <a:endParaRPr lang="en-US" sz="1800" dirty="0"/>
              </a:p>
              <a:p>
                <a:pPr>
                  <a:spcBef>
                    <a:spcPts val="0"/>
                  </a:spcBef>
                </a:pPr>
                <a:r>
                  <a:rPr lang="en-US" sz="2000" dirty="0"/>
                  <a:t>As the outcome of </a:t>
                </a:r>
                <a:r>
                  <a:rPr lang="en-US" sz="2000" i="1" dirty="0"/>
                  <a:t>AP#82.22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i="1" dirty="0"/>
                  <a:t>   “Acceptable assumption for CDF curve”,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dirty="0"/>
                  <a:t>    2 realistic CDF curves have been provided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dirty="0"/>
                  <a:t>    by UE vendors ([6], [7])</a:t>
                </a:r>
              </a:p>
              <a:p>
                <a:endParaRPr lang="en-US" sz="24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31E3FAC-CE0F-42BD-B676-C1848E1A2AE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4251" y="1006781"/>
                <a:ext cx="11275503" cy="5330184"/>
              </a:xfrm>
              <a:blipFill>
                <a:blip r:embed="rId2"/>
                <a:stretch>
                  <a:fillRect l="-595" t="-19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A8209121-2B0E-4E77-A87D-BEBB79842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3192" y="0"/>
            <a:ext cx="3340242" cy="21362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A57668-A421-4361-8AC2-FB3EE63130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9213" y="4797262"/>
            <a:ext cx="2813979" cy="2009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EAA9BF-0063-490E-B6D2-3CBAA5BAFD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3843" y="4758781"/>
            <a:ext cx="2602751" cy="2084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1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E83D9-F775-4F42-AACE-709DD3BF7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E3FAC-CE0F-42BD-B676-C1848E1A2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7177"/>
            <a:ext cx="10515600" cy="4351338"/>
          </a:xfrm>
        </p:spPr>
        <p:txBody>
          <a:bodyPr/>
          <a:lstStyle/>
          <a:p>
            <a:r>
              <a:rPr lang="en-US" dirty="0"/>
              <a:t>Before concluding the noise impact for Tx spherical coverage, run simulations using realistic CDF curves provided by different UE vendors ([6], [7]), similar to the ones in [1].</a:t>
            </a:r>
          </a:p>
          <a:p>
            <a:r>
              <a:rPr lang="en-US" dirty="0"/>
              <a:t>To be clarified whether </a:t>
            </a:r>
            <a:r>
              <a:rPr lang="en-CA" dirty="0"/>
              <a:t>noise impact can be considered as a constant systematic offset or if it includes some randomness</a:t>
            </a:r>
          </a:p>
          <a:p>
            <a:r>
              <a:rPr lang="en-US" dirty="0"/>
              <a:t>To be clarified whether the determination of the impact of noise shall be based on the minimum requirement or on the test requirement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620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AE7CC-0F6A-4530-B41B-5DDE5AF4C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15E90-B4EC-49D5-8B8F-33A96B56C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1342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R5-193834, “On the MU for EIRP spherical coverage”, Anritsu, RAN5#83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R5-195688, “On the MU for EIRP spherical coverage”, Anritsu, RAN5#84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R5-196789, “Discussion on MU, TT and UE fail rate for EIRP CDF”, Ericsson,</a:t>
            </a:r>
            <a:r>
              <a:rPr lang="en-US" dirty="0">
                <a:solidFill>
                  <a:srgbClr val="00B050"/>
                </a:solidFill>
              </a:rPr>
              <a:t> RAN5#84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R5-194623, “On Correlation of MU contributors for EIRP and EIS spherical coverage”, Rohde &amp; Schwarz, RAN5#84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R5-194133, “On noise impact”, </a:t>
            </a:r>
            <a:r>
              <a:rPr lang="en-US" dirty="0" err="1"/>
              <a:t>Keysight</a:t>
            </a:r>
            <a:r>
              <a:rPr lang="en-US" dirty="0"/>
              <a:t> Technologies, </a:t>
            </a:r>
            <a:r>
              <a:rPr lang="en-US" altLang="ja-JP" dirty="0">
                <a:solidFill>
                  <a:srgbClr val="00B050"/>
                </a:solidFill>
              </a:rPr>
              <a:t>RAN5#84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R5-194361, “AP#82.22 Acceptable assumption for CDF curve”, Qualcomm, RAN5#83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R5-196360, “AP#82.22 Assumption for the CDF curve”, Apple, RAN5#84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08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283</Words>
  <Application>Microsoft Office PowerPoint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Courier New</vt:lpstr>
      <vt:lpstr>Office Theme</vt:lpstr>
      <vt:lpstr>WF on TX spherical coverage noise impact</vt:lpstr>
      <vt:lpstr>Background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TX spherical coverage noise impact</dc:title>
  <dc:creator>Flores Fernandez</dc:creator>
  <cp:lastModifiedBy>Emilio Ruiz</cp:lastModifiedBy>
  <cp:revision>27</cp:revision>
  <dcterms:created xsi:type="dcterms:W3CDTF">2019-08-29T12:52:34Z</dcterms:created>
  <dcterms:modified xsi:type="dcterms:W3CDTF">2019-08-30T07:27:44Z</dcterms:modified>
</cp:coreProperties>
</file>