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683" r:id="rId3"/>
  </p:sldMasterIdLst>
  <p:notesMasterIdLst>
    <p:notesMasterId r:id="rId8"/>
  </p:notesMasterIdLst>
  <p:handoutMasterIdLst>
    <p:handoutMasterId r:id="rId9"/>
  </p:handoutMasterIdLst>
  <p:sldIdLst>
    <p:sldId id="290" r:id="rId4"/>
    <p:sldId id="291" r:id="rId5"/>
    <p:sldId id="293" r:id="rId6"/>
    <p:sldId id="292" r:id="rId7"/>
  </p:sldIdLst>
  <p:sldSz cx="12196763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01">
          <p15:clr>
            <a:srgbClr val="A4A3A4"/>
          </p15:clr>
        </p15:guide>
        <p15:guide id="2" orient="horz" pos="2159">
          <p15:clr>
            <a:srgbClr val="A4A3A4"/>
          </p15:clr>
        </p15:guide>
        <p15:guide id="3" pos="35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9002F"/>
    <a:srgbClr val="C7000B"/>
    <a:srgbClr val="575756"/>
    <a:srgbClr val="4B4C4B"/>
    <a:srgbClr val="353530"/>
    <a:srgbClr val="4D4D4C"/>
    <a:srgbClr val="DD46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5467"/>
  </p:normalViewPr>
  <p:slideViewPr>
    <p:cSldViewPr snapToGrid="0" snapToObjects="1">
      <p:cViewPr varScale="1">
        <p:scale>
          <a:sx n="86" d="100"/>
          <a:sy n="86" d="100"/>
        </p:scale>
        <p:origin x="557" y="58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6FB09D-3D53-4A04-AF3D-D17953A24B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3A99B8-D7C2-4FE4-8EA2-E7454FC4F7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fld id="{8839BB7A-8916-4845-9E79-9490621643BB}" type="datetimeFigureOut">
              <a:rPr lang="en-US" altLang="zh-CN"/>
              <a:pPr/>
              <a:t>8/30/2019</a:t>
            </a:fld>
            <a:endParaRPr lang="en-US" altLang="zh-C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3F46BF-311E-49D7-9D22-DD614A6229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CBEE9B-A94E-43D5-8030-F8BFC555EE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fld id="{AD2B3896-00A0-4525-9C4D-627E4F69433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8BA492-6B92-4C60-9125-3F924BAAB8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EB8E0C-0D6F-402E-89E6-33B614BB65B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fld id="{FF3E8A83-1443-4C0D-AA01-75F3BFA85B28}" type="datetimeFigureOut">
              <a:rPr lang="en-US" altLang="zh-CN"/>
              <a:pPr/>
              <a:t>8/30/2019</a:t>
            </a:fld>
            <a:endParaRPr lang="en-US" altLang="zh-CN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6B9A27C-4391-4DC3-A5BE-2C5698455D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0D3C453-7BA1-4CDC-92F6-6A62CDDA9C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2CD78C-11B4-4FB2-B446-132DB32E96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51C0E8-06A8-49D0-888A-9D43659B11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fld id="{F54F9823-DCB6-40F8-9C41-07C7B2C9B7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44D4075-64AB-46A4-B68E-093F202B7C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8"/>
          <a:stretch>
            <a:fillRect/>
          </a:stretch>
        </p:blipFill>
        <p:spPr bwMode="auto">
          <a:xfrm>
            <a:off x="0" y="0"/>
            <a:ext cx="12206288" cy="559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 形 5">
            <a:extLst>
              <a:ext uri="{FF2B5EF4-FFF2-40B4-BE49-F238E27FC236}">
                <a16:creationId xmlns:a16="http://schemas.microsoft.com/office/drawing/2014/main" id="{33A51605-F57E-4470-8EEB-8E8E2257E26D}"/>
              </a:ext>
            </a:extLst>
          </p:cNvPr>
          <p:cNvSpPr/>
          <p:nvPr userDrawn="1"/>
        </p:nvSpPr>
        <p:spPr>
          <a:xfrm rot="5400000">
            <a:off x="7853362" y="2130426"/>
            <a:ext cx="701675" cy="71755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900"/>
          </a:p>
        </p:txBody>
      </p:sp>
      <p:sp>
        <p:nvSpPr>
          <p:cNvPr id="10" name="Text Placeholder 2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9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458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97119B2-DB79-4C76-A904-BAB1D0AF86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>
            <a:fillRect/>
          </a:stretch>
        </p:blipFill>
        <p:spPr bwMode="auto">
          <a:xfrm>
            <a:off x="0" y="0"/>
            <a:ext cx="12196763" cy="559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 形 5">
            <a:extLst>
              <a:ext uri="{FF2B5EF4-FFF2-40B4-BE49-F238E27FC236}">
                <a16:creationId xmlns:a16="http://schemas.microsoft.com/office/drawing/2014/main" id="{E73D7E86-81CB-4680-B18B-C79E7373C65C}"/>
              </a:ext>
            </a:extLst>
          </p:cNvPr>
          <p:cNvSpPr/>
          <p:nvPr userDrawn="1"/>
        </p:nvSpPr>
        <p:spPr>
          <a:xfrm rot="5400000">
            <a:off x="5353050" y="2376488"/>
            <a:ext cx="742950" cy="76200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900"/>
          </a:p>
        </p:txBody>
      </p:sp>
      <p:sp>
        <p:nvSpPr>
          <p:cNvPr id="9" name="Text Placeholder 2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181685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993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8357C0-2221-4966-A4A4-8870D80D12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18475"/>
          <a:stretch>
            <a:fillRect/>
          </a:stretch>
        </p:blipFill>
        <p:spPr bwMode="auto">
          <a:xfrm>
            <a:off x="0" y="0"/>
            <a:ext cx="12196763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 形 5">
            <a:extLst>
              <a:ext uri="{FF2B5EF4-FFF2-40B4-BE49-F238E27FC236}">
                <a16:creationId xmlns:a16="http://schemas.microsoft.com/office/drawing/2014/main" id="{22E7B550-354A-4529-B2AE-CD426AAA456C}"/>
              </a:ext>
            </a:extLst>
          </p:cNvPr>
          <p:cNvSpPr/>
          <p:nvPr userDrawn="1"/>
        </p:nvSpPr>
        <p:spPr>
          <a:xfrm rot="5400000">
            <a:off x="5945187" y="2324101"/>
            <a:ext cx="701675" cy="71755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900"/>
          </a:p>
        </p:txBody>
      </p:sp>
      <p:sp>
        <p:nvSpPr>
          <p:cNvPr id="7" name="Text Placeholder 2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913952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Text Placeholder 2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151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DC22A04-FB3E-468C-BE75-A1C1E27693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>
            <a:fillRect/>
          </a:stretch>
        </p:blipFill>
        <p:spPr bwMode="auto">
          <a:xfrm>
            <a:off x="0" y="-74613"/>
            <a:ext cx="12196763" cy="566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 形 5">
            <a:extLst>
              <a:ext uri="{FF2B5EF4-FFF2-40B4-BE49-F238E27FC236}">
                <a16:creationId xmlns:a16="http://schemas.microsoft.com/office/drawing/2014/main" id="{CA16FB94-8AA2-46C3-B41E-EE7E305D99F9}"/>
              </a:ext>
            </a:extLst>
          </p:cNvPr>
          <p:cNvSpPr/>
          <p:nvPr userDrawn="1"/>
        </p:nvSpPr>
        <p:spPr>
          <a:xfrm rot="5400000">
            <a:off x="7929562" y="1657351"/>
            <a:ext cx="701675" cy="71755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900"/>
          </a:p>
        </p:txBody>
      </p:sp>
      <p:sp>
        <p:nvSpPr>
          <p:cNvPr id="9" name="Text Placeholder 2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Text Placeholder 2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1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877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/>
          </p:cNvPr>
          <p:cNvSpPr>
            <a:spLocks noGrp="1"/>
          </p:cNvSpPr>
          <p:nvPr>
            <p:ph idx="1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3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353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E48CDEA1-1DED-474C-A951-9FF6832DFB4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8013" y="1401763"/>
            <a:ext cx="39211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4800">
                <a:ea typeface="宋体" panose="02010600030101010101" pitchFamily="2" charset="-122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574348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89969B2-C0A0-486F-89DE-BD311AC774FE}"/>
              </a:ext>
            </a:extLst>
          </p:cNvPr>
          <p:cNvSpPr/>
          <p:nvPr userDrawn="1"/>
        </p:nvSpPr>
        <p:spPr>
          <a:xfrm>
            <a:off x="0" y="5591175"/>
            <a:ext cx="12196763" cy="12668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zh-CN">
              <a:solidFill>
                <a:srgbClr val="666666"/>
              </a:solidFill>
              <a:ea typeface="SimSun" panose="02010600030101010101" pitchFamily="2" charset="-122"/>
            </a:endParaRPr>
          </a:p>
        </p:txBody>
      </p:sp>
      <p:pic>
        <p:nvPicPr>
          <p:cNvPr id="1027" name="Picture 6">
            <a:extLst>
              <a:ext uri="{FF2B5EF4-FFF2-40B4-BE49-F238E27FC236}">
                <a16:creationId xmlns:a16="http://schemas.microsoft.com/office/drawing/2014/main" id="{7AF322B8-5A60-4EF3-807A-F2245AC7A5A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00" y="5972175"/>
            <a:ext cx="22606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3" r:id="rId5"/>
  </p:sldLayoutIdLst>
  <p:hf hdr="0" ftr="0" dt="0"/>
  <p:txStyles>
    <p:titleStyle>
      <a:lvl1pPr algn="l" rtl="0" eaLnBrk="0" fontAlgn="base" hangingPunct="0">
        <a:lnSpc>
          <a:spcPts val="3438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  <a:lvl2pPr algn="l" rtl="0" eaLnBrk="0" fontAlgn="base" hangingPunct="0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2pPr>
      <a:lvl3pPr algn="l" rtl="0" eaLnBrk="0" fontAlgn="base" hangingPunct="0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3pPr>
      <a:lvl4pPr algn="l" rtl="0" eaLnBrk="0" fontAlgn="base" hangingPunct="0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4pPr>
      <a:lvl5pPr algn="l" rtl="0" eaLnBrk="0" fontAlgn="base" hangingPunct="0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5pPr>
      <a:lvl6pPr marL="457200" algn="l" rtl="0" fontAlgn="base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6pPr>
      <a:lvl7pPr marL="914400" algn="l" rtl="0" fontAlgn="base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7pPr>
      <a:lvl8pPr marL="1371600" algn="l" rtl="0" fontAlgn="base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8pPr>
      <a:lvl9pPr marL="1828800" algn="l" rtl="0" fontAlgn="base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9pPr>
    </p:titleStyle>
    <p:bodyStyle>
      <a:lvl1pPr algn="l" rtl="0" eaLnBrk="0" fontAlgn="base" hangingPunct="0">
        <a:spcBef>
          <a:spcPct val="0"/>
        </a:spcBef>
        <a:spcAft>
          <a:spcPct val="0"/>
        </a:spcAft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defRPr sz="70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defRPr sz="70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defRPr sz="70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defRPr sz="70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2pPr>
      <a:lvl3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3pPr>
      <a:lvl4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4pPr>
      <a:lvl5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5pPr>
      <a:lvl6pPr marL="4572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6pPr>
      <a:lvl7pPr marL="9144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7pPr>
      <a:lvl8pPr marL="13716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8pPr>
      <a:lvl9pPr marL="18288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296863" indent="-296863" algn="l" defTabSz="1187450" rtl="0" eaLnBrk="0" fontAlgn="base" hangingPunct="0">
        <a:lnSpc>
          <a:spcPct val="90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90588" indent="-296863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484313" indent="-296863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78038" indent="-296863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671763" indent="-296863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>
            <a:extLst>
              <a:ext uri="{FF2B5EF4-FFF2-40B4-BE49-F238E27FC236}">
                <a16:creationId xmlns:a16="http://schemas.microsoft.com/office/drawing/2014/main" id="{A0169CAD-EF15-43E5-A881-F031BA9C3D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600" y="5238750"/>
            <a:ext cx="187483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Placeholder 1">
            <a:extLst>
              <a:ext uri="{FF2B5EF4-FFF2-40B4-BE49-F238E27FC236}">
                <a16:creationId xmlns:a16="http://schemas.microsoft.com/office/drawing/2014/main" id="{A9F65DD9-5D0E-4D54-ADEA-E563938E9A9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7538" y="1474788"/>
            <a:ext cx="3984625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768C3FED-59CB-49A8-9E19-96CAE57E6C9B}"/>
              </a:ext>
            </a:extLst>
          </p:cNvPr>
          <p:cNvSpPr txBox="1">
            <a:spLocks/>
          </p:cNvSpPr>
          <p:nvPr userDrawn="1"/>
        </p:nvSpPr>
        <p:spPr>
          <a:xfrm>
            <a:off x="7978775" y="2343150"/>
            <a:ext cx="3225800" cy="203041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1065"/>
              </a:lnSpc>
              <a:spcAft>
                <a:spcPts val="0"/>
              </a:spcAft>
              <a:defRPr/>
            </a:pPr>
            <a:r>
              <a:rPr kumimoji="1" lang="en-US" altLang="zh-CN" sz="850" b="1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 fontAlgn="auto">
              <a:lnSpc>
                <a:spcPts val="1065"/>
              </a:lnSpc>
              <a:spcAft>
                <a:spcPts val="0"/>
              </a:spcAft>
              <a:defRPr/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8D349A73-2636-446B-945F-8A5579CA9E4B}"/>
              </a:ext>
            </a:extLst>
          </p:cNvPr>
          <p:cNvSpPr txBox="1">
            <a:spLocks/>
          </p:cNvSpPr>
          <p:nvPr userDrawn="1"/>
        </p:nvSpPr>
        <p:spPr>
          <a:xfrm>
            <a:off x="7977188" y="1654175"/>
            <a:ext cx="3482975" cy="58261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1294"/>
              </a:lnSpc>
              <a:spcAft>
                <a:spcPts val="0"/>
              </a:spcAft>
              <a:defRPr/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</p:sldLayoutIdLst>
  <p:hf hdr="0" ftr="0" dt="0"/>
  <p:txStyles>
    <p:titleStyle>
      <a:lvl1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2pPr>
      <a:lvl3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3pPr>
      <a:lvl4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4pPr>
      <a:lvl5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5pPr>
      <a:lvl6pPr marL="4572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6pPr>
      <a:lvl7pPr marL="9144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7pPr>
      <a:lvl8pPr marL="13716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8pPr>
      <a:lvl9pPr marL="18288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9pPr>
    </p:titleStyle>
    <p:bodyStyle>
      <a:lvl1pPr algn="l" defTabSz="1187450" rtl="0" eaLnBrk="0" fontAlgn="base" hangingPunct="0">
        <a:lnSpc>
          <a:spcPct val="90000"/>
        </a:lnSpc>
        <a:spcBef>
          <a:spcPts val="1300"/>
        </a:spcBef>
        <a:spcAft>
          <a:spcPct val="0"/>
        </a:spcAft>
        <a:buFont typeface="Arial" panose="020B0604020202020204" pitchFamily="34" charset="0"/>
        <a:defRPr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725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defRPr sz="31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2pPr>
      <a:lvl3pPr marL="1187450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defRPr sz="25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3pPr>
      <a:lvl4pPr marL="1781175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defRPr sz="23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4pPr>
      <a:lvl5pPr marL="2374900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defRPr sz="23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804FE2E5-42F3-4FDC-8AC0-F0A6545ABE54}"/>
              </a:ext>
            </a:extLst>
          </p:cNvPr>
          <p:cNvGraphicFramePr>
            <a:graphicFrameLocks noGrp="1"/>
          </p:cNvGraphicFramePr>
          <p:nvPr>
            <p:ph idx="11"/>
          </p:nvPr>
        </p:nvGraphicFramePr>
        <p:xfrm>
          <a:off x="444500" y="1238250"/>
          <a:ext cx="5413376" cy="5513387"/>
        </p:xfrm>
        <a:graphic>
          <a:graphicData uri="http://schemas.openxmlformats.org/drawingml/2006/table">
            <a:tbl>
              <a:tblPr bandCol="1">
                <a:tableStyleId>{5940675A-B579-460E-94D1-54222C63F5DA}</a:tableStyleId>
              </a:tblPr>
              <a:tblGrid>
                <a:gridCol w="2256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4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1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93850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Area in FR1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Completion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Open TCs/ Total</a:t>
                      </a:r>
                      <a:r>
                        <a:rPr lang="en-US" altLang="zh-CN" sz="2000" baseline="0" dirty="0"/>
                        <a:t> TCs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5398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 Single carrier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~100%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1/35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4713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</a:t>
                      </a:r>
                      <a:r>
                        <a:rPr lang="en-US" altLang="zh-CN" sz="2000" baseline="0" dirty="0">
                          <a:solidFill>
                            <a:srgbClr val="000000"/>
                          </a:solidFill>
                        </a:rPr>
                        <a:t> UL MIMO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97%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2/33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4713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 CA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33%</a:t>
                      </a:r>
                      <a:r>
                        <a:rPr lang="en-US" altLang="zh-CN" sz="2000" baseline="0" dirty="0">
                          <a:solidFill>
                            <a:srgbClr val="000000"/>
                          </a:solidFill>
                        </a:rPr>
                        <a:t> 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39/43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4713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 SUL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21%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19/19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268" name="Subtitle 2">
            <a:extLst>
              <a:ext uri="{FF2B5EF4-FFF2-40B4-BE49-F238E27FC236}">
                <a16:creationId xmlns:a16="http://schemas.microsoft.com/office/drawing/2014/main" id="{9426FC25-9929-4EAC-AF97-CBB80309324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auto">
          <a:xfrm>
            <a:off x="725488" y="244475"/>
            <a:ext cx="10741025" cy="993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ts val="3425"/>
              </a:lnSpc>
              <a:spcBef>
                <a:spcPct val="0"/>
              </a:spcBef>
            </a:pPr>
            <a:r>
              <a:rPr lang="en-US" altLang="zh-CN"/>
              <a:t>Status of RF SA FR1 &amp; FR2 after RAN5#84</a:t>
            </a:r>
            <a:endParaRPr lang="en-US" altLang="zh-CN">
              <a:solidFill>
                <a:srgbClr val="FF0000"/>
              </a:solidFill>
            </a:endParaRPr>
          </a:p>
        </p:txBody>
      </p:sp>
      <p:graphicFrame>
        <p:nvGraphicFramePr>
          <p:cNvPr id="5" name="内容占位符 3">
            <a:extLst>
              <a:ext uri="{FF2B5EF4-FFF2-40B4-BE49-F238E27FC236}">
                <a16:creationId xmlns:a16="http://schemas.microsoft.com/office/drawing/2014/main" id="{4C240CE4-660C-48E2-BD72-2A309744231C}"/>
              </a:ext>
            </a:extLst>
          </p:cNvPr>
          <p:cNvGraphicFramePr>
            <a:graphicFrameLocks/>
          </p:cNvGraphicFramePr>
          <p:nvPr/>
        </p:nvGraphicFramePr>
        <p:xfrm>
          <a:off x="6334125" y="1252538"/>
          <a:ext cx="5413374" cy="5513387"/>
        </p:xfrm>
        <a:graphic>
          <a:graphicData uri="http://schemas.openxmlformats.org/drawingml/2006/table">
            <a:tbl>
              <a:tblPr bandCol="1">
                <a:tableStyleId>{5940675A-B579-460E-94D1-54222C63F5DA}</a:tableStyleId>
              </a:tblPr>
              <a:tblGrid>
                <a:gridCol w="2450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4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8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93850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Area in FR2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Completion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Open TCs/ Total</a:t>
                      </a:r>
                      <a:r>
                        <a:rPr lang="en-US" altLang="zh-CN" sz="2000" baseline="0" dirty="0"/>
                        <a:t> TCs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5398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FR2 Single carrier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69%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chemeClr val="tx1"/>
                          </a:solidFill>
                        </a:rPr>
                        <a:t>25</a:t>
                      </a:r>
                      <a:r>
                        <a:rPr lang="en-US" altLang="zh-CN" sz="2000" dirty="0"/>
                        <a:t>/31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4713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FR2 UL MIMO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5%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27/27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4713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FR2 CA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12%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/>
                        <a:t>175/175</a:t>
                      </a:r>
                      <a:endParaRPr lang="zh-CN" altLang="en-US" sz="200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4713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DBCBD499-3450-4BCE-A128-D91C6E074F5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auto">
          <a:xfrm>
            <a:off x="725488" y="244475"/>
            <a:ext cx="10741025" cy="993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ts val="3425"/>
              </a:lnSpc>
              <a:spcBef>
                <a:spcPct val="0"/>
              </a:spcBef>
            </a:pPr>
            <a:r>
              <a:rPr lang="en-US" altLang="zh-CN"/>
              <a:t>Plan for RAN5#85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F7042C9-CCE2-4B6B-BDCD-0DAEB59822C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25488" y="1238250"/>
            <a:ext cx="10734675" cy="4965700"/>
          </a:xfrm>
        </p:spPr>
        <p:txBody>
          <a:bodyPr/>
          <a:lstStyle/>
          <a:p>
            <a:pPr>
              <a:defRPr/>
            </a:pPr>
            <a:r>
              <a:rPr lang="en-US" altLang="zh-CN" sz="2000" dirty="0"/>
              <a:t>Based on current progress, it is encouraged companies bring papers to below area for RAN5#85.</a:t>
            </a:r>
          </a:p>
          <a:p>
            <a:pPr>
              <a:defRPr/>
            </a:pPr>
            <a:endParaRPr lang="en-US" altLang="zh-CN" sz="2000" dirty="0"/>
          </a:p>
          <a:p>
            <a:pPr>
              <a:defRPr/>
            </a:pPr>
            <a:r>
              <a:rPr lang="en-US" altLang="zh-CN" sz="2000" dirty="0"/>
              <a:t>Test case completion targets</a:t>
            </a:r>
          </a:p>
          <a:p>
            <a:pPr lvl="1">
              <a:defRPr/>
            </a:pPr>
            <a:r>
              <a:rPr lang="en-US" altLang="zh-CN" dirty="0"/>
              <a:t>RF FR1 (38.521-1): </a:t>
            </a:r>
          </a:p>
          <a:p>
            <a:pPr lvl="2">
              <a:defRPr/>
            </a:pPr>
            <a:r>
              <a:rPr lang="en-US" altLang="zh-CN" sz="1600" dirty="0"/>
              <a:t>Not completed RF FR1 test cases for </a:t>
            </a:r>
            <a:r>
              <a:rPr lang="en-US" altLang="zh-CN" sz="1600" dirty="0">
                <a:solidFill>
                  <a:srgbClr val="FF0000"/>
                </a:solidFill>
              </a:rPr>
              <a:t>SC, UL-MIMO and CA</a:t>
            </a:r>
          </a:p>
          <a:p>
            <a:pPr lvl="2">
              <a:defRPr/>
            </a:pPr>
            <a:r>
              <a:rPr lang="en-US" altLang="zh-CN" sz="1600" dirty="0"/>
              <a:t>RF FR1 test cases for </a:t>
            </a:r>
            <a:r>
              <a:rPr lang="en-US" altLang="zh-CN" sz="1600" dirty="0">
                <a:solidFill>
                  <a:srgbClr val="FF0000"/>
                </a:solidFill>
              </a:rPr>
              <a:t>SUL</a:t>
            </a:r>
            <a:r>
              <a:rPr lang="en-US" altLang="zh-CN" sz="1600" dirty="0"/>
              <a:t> </a:t>
            </a:r>
          </a:p>
          <a:p>
            <a:pPr lvl="1">
              <a:defRPr/>
            </a:pPr>
            <a:r>
              <a:rPr lang="en-US" altLang="zh-CN" dirty="0"/>
              <a:t>RF FR2 (38.521-2): </a:t>
            </a:r>
            <a:r>
              <a:rPr lang="en-US" altLang="zh-CN" dirty="0">
                <a:solidFill>
                  <a:srgbClr val="FF0000"/>
                </a:solidFill>
              </a:rPr>
              <a:t>(Single carrier only)</a:t>
            </a:r>
          </a:p>
          <a:p>
            <a:pPr lvl="2">
              <a:defRPr/>
            </a:pPr>
            <a:r>
              <a:rPr lang="en-US" altLang="zh-CN" sz="1600" dirty="0"/>
              <a:t>Not completed RF FR2 priority 1 and 2 test cases including MU/TT for EIRP Spherical, Transmit OFF power, OBW, ACLR, General Spurious, Spurious co-existence and Rx Spurious.</a:t>
            </a:r>
          </a:p>
          <a:p>
            <a:pPr lvl="2">
              <a:defRPr/>
            </a:pPr>
            <a:r>
              <a:rPr lang="en-US" altLang="zh-CN" sz="1600" dirty="0"/>
              <a:t>Not completed RF FR2 priority 3 test cases including MU/TT (TS 38.521-3)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ubtitle 2">
            <a:extLst>
              <a:ext uri="{FF2B5EF4-FFF2-40B4-BE49-F238E27FC236}">
                <a16:creationId xmlns:a16="http://schemas.microsoft.com/office/drawing/2014/main" id="{827403C9-6910-4425-9DAA-6A02934F039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auto">
          <a:xfrm>
            <a:off x="725488" y="244475"/>
            <a:ext cx="10741025" cy="993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ts val="3425"/>
              </a:lnSpc>
              <a:spcBef>
                <a:spcPct val="0"/>
              </a:spcBef>
            </a:pPr>
            <a:r>
              <a:rPr lang="en-US" altLang="zh-CN"/>
              <a:t>Newly completed FR1 TCs (18)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AB75327-D170-4697-94A3-C9D66FAFEEF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25488" y="1233488"/>
            <a:ext cx="4740275" cy="4691062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6.2A.1.1	UE maximum output power for CA (2UL CA)</a:t>
            </a:r>
          </a:p>
          <a:p>
            <a:pPr>
              <a:defRPr/>
            </a:pPr>
            <a:r>
              <a:rPr lang="en-US" altLang="zh-CN" dirty="0"/>
              <a:t>6.2A.2.1	UE maximum output power reduction for CA (2UL CA)</a:t>
            </a:r>
          </a:p>
          <a:p>
            <a:pPr>
              <a:defRPr/>
            </a:pPr>
            <a:r>
              <a:rPr lang="en-US" altLang="zh-CN" dirty="0"/>
              <a:t>6.2A.4.1	Configured transmitted power for CA (2UL CA)</a:t>
            </a:r>
          </a:p>
          <a:p>
            <a:pPr>
              <a:defRPr/>
            </a:pPr>
            <a:r>
              <a:rPr lang="en-US" altLang="zh-CN" dirty="0"/>
              <a:t>6.2D.1	UE maximum output power for UL MIMO</a:t>
            </a:r>
          </a:p>
          <a:p>
            <a:pPr>
              <a:defRPr/>
            </a:pPr>
            <a:r>
              <a:rPr lang="en-US" altLang="zh-CN" dirty="0"/>
              <a:t>6.3.4.2	Absolute Power tolerance</a:t>
            </a:r>
          </a:p>
          <a:p>
            <a:pPr>
              <a:defRPr/>
            </a:pPr>
            <a:r>
              <a:rPr lang="en-US" altLang="zh-CN" dirty="0"/>
              <a:t>6.3.4.3	Relative Power tolerance</a:t>
            </a:r>
          </a:p>
          <a:p>
            <a:pPr>
              <a:defRPr/>
            </a:pPr>
            <a:r>
              <a:rPr lang="en-US" altLang="zh-CN" dirty="0"/>
              <a:t>6.3A.1.1	Minimum output power for CA (2UL CA)</a:t>
            </a:r>
          </a:p>
          <a:p>
            <a:pPr>
              <a:defRPr/>
            </a:pPr>
            <a:r>
              <a:rPr lang="en-US" altLang="zh-CN" dirty="0"/>
              <a:t>6.3A.3.1	Transmit ON/OFF time mask for CA (2UL CA)</a:t>
            </a:r>
          </a:p>
          <a:p>
            <a:pPr>
              <a:defRPr/>
            </a:pPr>
            <a:r>
              <a:rPr lang="en-US" altLang="zh-CN" dirty="0"/>
              <a:t>6.3D.1	Minimum output power for UL MIMO</a:t>
            </a:r>
          </a:p>
        </p:txBody>
      </p:sp>
      <p:sp>
        <p:nvSpPr>
          <p:cNvPr id="12292" name="内容占位符 1">
            <a:extLst>
              <a:ext uri="{FF2B5EF4-FFF2-40B4-BE49-F238E27FC236}">
                <a16:creationId xmlns:a16="http://schemas.microsoft.com/office/drawing/2014/main" id="{2B4E6728-938B-4248-8AA7-4B2F48BD0FA6}"/>
              </a:ext>
            </a:extLst>
          </p:cNvPr>
          <p:cNvSpPr txBox="1">
            <a:spLocks/>
          </p:cNvSpPr>
          <p:nvPr/>
        </p:nvSpPr>
        <p:spPr bwMode="auto">
          <a:xfrm>
            <a:off x="6096000" y="1277938"/>
            <a:ext cx="4740275" cy="469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79388" indent="-168275" defTabSz="1187450">
              <a:tabLst>
                <a:tab pos="12080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46088" indent="-285750" defTabSz="1187450">
              <a:tabLst>
                <a:tab pos="12080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98550" indent="-168275" defTabSz="1187450">
              <a:tabLst>
                <a:tab pos="12080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525463" indent="-169863" defTabSz="1187450">
              <a:tabLst>
                <a:tab pos="12080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525463" indent="-169863" defTabSz="1187450">
              <a:tabLst>
                <a:tab pos="12080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982663" indent="-169863" defTabSz="11874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80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439863" indent="-169863" defTabSz="11874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80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897063" indent="-169863" defTabSz="11874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80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354263" indent="-169863" defTabSz="11874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8088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>
                <a:ea typeface="Microsoft YaHei" panose="020B0503020204020204" pitchFamily="34" charset="-122"/>
                <a:cs typeface="Arial" panose="020B0604020202020204" pitchFamily="34" charset="0"/>
              </a:rPr>
              <a:t>6.3D.4.1	Absolute Power tolerance for UL MIMO</a:t>
            </a:r>
          </a:p>
          <a:p>
            <a:pPr eaLnBrk="1" hangingPunct="1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>
                <a:ea typeface="Microsoft YaHei" panose="020B0503020204020204" pitchFamily="34" charset="-122"/>
                <a:cs typeface="Arial" panose="020B0604020202020204" pitchFamily="34" charset="0"/>
              </a:rPr>
              <a:t>6.3D.4.2	Relative Power tolerance for UL MIMO</a:t>
            </a:r>
          </a:p>
          <a:p>
            <a:pPr eaLnBrk="1" hangingPunct="1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>
                <a:ea typeface="Microsoft YaHei" panose="020B0503020204020204" pitchFamily="34" charset="-122"/>
                <a:cs typeface="Arial" panose="020B0604020202020204" pitchFamily="34" charset="0"/>
              </a:rPr>
              <a:t>6.3D.4.3	Aggregate Power tolerance for UL MIMO</a:t>
            </a:r>
          </a:p>
          <a:p>
            <a:pPr eaLnBrk="1" hangingPunct="1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>
                <a:ea typeface="Microsoft YaHei" panose="020B0503020204020204" pitchFamily="34" charset="-122"/>
                <a:cs typeface="Arial" panose="020B0604020202020204" pitchFamily="34" charset="0"/>
              </a:rPr>
              <a:t>6.4D.1	Frequency error for UL MIMO</a:t>
            </a:r>
          </a:p>
          <a:p>
            <a:pPr eaLnBrk="1" hangingPunct="1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>
                <a:ea typeface="Microsoft YaHei" panose="020B0503020204020204" pitchFamily="34" charset="-122"/>
                <a:cs typeface="Arial" panose="020B0604020202020204" pitchFamily="34" charset="0"/>
              </a:rPr>
              <a:t>6.4D.2.1	Error Vector Magnitude for UL MIMO</a:t>
            </a:r>
          </a:p>
          <a:p>
            <a:pPr eaLnBrk="1" hangingPunct="1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>
                <a:ea typeface="Microsoft YaHei" panose="020B0503020204020204" pitchFamily="34" charset="-122"/>
                <a:cs typeface="Arial" panose="020B0604020202020204" pitchFamily="34" charset="0"/>
              </a:rPr>
              <a:t>6.4D.2.2	Carrier leakage for UL MIMO</a:t>
            </a:r>
          </a:p>
          <a:p>
            <a:pPr eaLnBrk="1" hangingPunct="1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>
                <a:ea typeface="Microsoft YaHei" panose="020B0503020204020204" pitchFamily="34" charset="-122"/>
                <a:cs typeface="Arial" panose="020B0604020202020204" pitchFamily="34" charset="0"/>
              </a:rPr>
              <a:t>6.4D.2.3	In-band emissions for UL MIMO</a:t>
            </a:r>
          </a:p>
          <a:p>
            <a:pPr eaLnBrk="1" hangingPunct="1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>
                <a:ea typeface="Microsoft YaHei" panose="020B0503020204020204" pitchFamily="34" charset="-122"/>
                <a:cs typeface="Arial" panose="020B0604020202020204" pitchFamily="34" charset="0"/>
              </a:rPr>
              <a:t>6.4D.2.4	EVM equalizer spectrum flatness for UL MIMO</a:t>
            </a:r>
          </a:p>
          <a:p>
            <a:pPr eaLnBrk="1" hangingPunct="1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>
                <a:ea typeface="Microsoft YaHei" panose="020B0503020204020204" pitchFamily="34" charset="-122"/>
                <a:cs typeface="Arial" panose="020B0604020202020204" pitchFamily="34" charset="0"/>
              </a:rPr>
              <a:t>6.5.2.3	Additional spectrum emission mask</a:t>
            </a:r>
          </a:p>
          <a:p>
            <a:pPr eaLnBrk="1" hangingPunct="1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zh-CN" altLang="en-US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3678C818-DB4A-4D33-97DD-FC79EDAECD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auto">
          <a:xfrm>
            <a:off x="725488" y="244475"/>
            <a:ext cx="10741025" cy="993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ts val="3425"/>
              </a:lnSpc>
              <a:spcBef>
                <a:spcPct val="0"/>
              </a:spcBef>
            </a:pPr>
            <a:r>
              <a:rPr lang="en-US" altLang="zh-CN"/>
              <a:t>Newly completed FR2 TCs (2)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DA7371B-340F-4613-BE5D-1392E884511E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25488" y="1233488"/>
            <a:ext cx="9461500" cy="4691062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7.5	Adjacent channel selectivity (case 1 is complete, case 2 is non-testable) </a:t>
            </a:r>
          </a:p>
          <a:p>
            <a:pPr>
              <a:defRPr/>
            </a:pPr>
            <a:r>
              <a:rPr lang="en-US" altLang="zh-CN" dirty="0"/>
              <a:t>7.6.2	In-band blocking</a:t>
            </a:r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Cover page_Image version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32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4" id="{9BC618F8-8E64-4400-8C40-D2BD64B3E9E7}" vid="{8A0887A8-4992-430D-A22B-387EB9C47738}"/>
    </a:ext>
  </a:extLst>
</a:theme>
</file>

<file path=ppt/theme/theme2.xml><?xml version="1.0" encoding="utf-8"?>
<a:theme xmlns:a="http://schemas.openxmlformats.org/drawingml/2006/main" name="Contents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2200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4" id="{9BC618F8-8E64-4400-8C40-D2BD64B3E9E7}" vid="{7F965568-C178-49C0-A2C8-5456BA75CAF0}"/>
    </a:ext>
  </a:extLst>
</a:theme>
</file>

<file path=ppt/theme/theme3.xml><?xml version="1.0" encoding="utf-8"?>
<a:theme xmlns:a="http://schemas.openxmlformats.org/drawingml/2006/main" name="End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48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4" id="{9BC618F8-8E64-4400-8C40-D2BD64B3E9E7}" vid="{BA2AFB3B-5502-45F5-B8D6-00C3ECC5B1B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Template</Template>
  <TotalTime>625</TotalTime>
  <Words>196</Words>
  <Application>Microsoft Office PowerPoint</Application>
  <PresentationFormat>Custom</PresentationFormat>
  <Paragraphs>60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Arial</vt:lpstr>
      <vt:lpstr>Microsoft YaHei</vt:lpstr>
      <vt:lpstr>Calibri</vt:lpstr>
      <vt:lpstr>SimSun</vt:lpstr>
      <vt:lpstr>黑体</vt:lpstr>
      <vt:lpstr>.AppleSystemUIFont</vt:lpstr>
      <vt:lpstr>Cover page_Image version</vt:lpstr>
      <vt:lpstr>Contents page</vt:lpstr>
      <vt:lpstr>End page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Huawei</dc:creator>
  <cp:lastModifiedBy>Ericsson user</cp:lastModifiedBy>
  <cp:revision>30</cp:revision>
  <dcterms:created xsi:type="dcterms:W3CDTF">2019-08-28T18:20:21Z</dcterms:created>
  <dcterms:modified xsi:type="dcterms:W3CDTF">2019-08-30T09:07:53Z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(3)11otpxoZFs2IBIy0kDv9EB53moKK8brwL+T4J9Z8tL7GN8rAkwM4UrygY89sM5u/u7SNolRS_x000d_
uThuK1ZqBYO2iEM46dgG8jq+vaMgpz7dLQLKaFcmAk8GtSKvm1rUln0Iz8BnUyFJcls4Vvkc_x000d_
WDeD2mt2pkTCq3Glo9/HPhTkmdg5XZNum6Iemwd36oS7k3v1258ZoYX/q92DKjnVsgE/Dapl_x000d_
CCrtcbC0W/r9ee3iwb</vt:lpwstr>
  </property>
  <property fmtid="{D5CDD505-2E9C-101B-9397-08002B2CF9AE}" pid="3" name="_2015_ms_pID_7253431">
    <vt:lpwstr>0XUfl0C+lrSBMAlABppI0sFoMW7KJWVyVNh79L9tVR9DgYiLgUOPtK_x000d_
8yql7NjH0vPBLMpCswrXB6DyhqmU8L5yjqf6cD5mdecXdzbkcNqHNU2/akMF92f7FEOexIST_x000d_
j82L6UGKSzQw2/5C1GXUC9O6TvoHaVMyfa4ClXe3iug+XmkgIw90an8aq6K6PsgxHaFAeDxj_x000d_
GxBvNolfzlpXb7RQ1C077NE9EoUG9L6HMv7c</vt:lpwstr>
  </property>
  <property fmtid="{D5CDD505-2E9C-101B-9397-08002B2CF9AE}" pid="4" name="_2015_ms_pID_7253432">
    <vt:lpwstr>BA==</vt:lpwstr>
  </property>
</Properties>
</file>