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3" r:id="rId3"/>
    <p:sldId id="264" r:id="rId4"/>
    <p:sldId id="259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4" autoAdjust="0"/>
    <p:restoredTop sz="86466" autoAdjust="0"/>
  </p:normalViewPr>
  <p:slideViewPr>
    <p:cSldViewPr>
      <p:cViewPr varScale="1">
        <p:scale>
          <a:sx n="63" d="100"/>
          <a:sy n="63" d="100"/>
        </p:scale>
        <p:origin x="468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D0CA0-F412-48D3-817E-66962A955A9D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53351-CDAC-4FF1-BA31-A54B9A8F81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369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53351-CDAC-4FF1-BA31-A54B9A8F810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3285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FR2 NR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#84</a:t>
            </a:r>
            <a:endParaRPr lang="en-US" b="1" dirty="0"/>
          </a:p>
          <a:p>
            <a:r>
              <a:rPr lang="en-GB" b="1" dirty="0"/>
              <a:t>Ljubljana, Slovenia</a:t>
            </a:r>
            <a:r>
              <a:rPr lang="en-US" b="1" dirty="0"/>
              <a:t>, 26th – 30th August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 R5-195991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62500" lnSpcReduction="20000"/>
          </a:bodyPr>
          <a:lstStyle/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</a:p>
          <a:p>
            <a:r>
              <a:rPr lang="en-US" dirty="0"/>
              <a:t>At </a:t>
            </a:r>
            <a:r>
              <a:rPr lang="en-GB" dirty="0"/>
              <a:t>RAN5#81 several contributions regarding TT are presented:</a:t>
            </a:r>
          </a:p>
          <a:p>
            <a:pPr lvl="1"/>
            <a:r>
              <a:rPr lang="en-US" dirty="0"/>
              <a:t>R5-186888: proposing TT = 0 and highlight Network coverage impact</a:t>
            </a:r>
          </a:p>
          <a:p>
            <a:pPr lvl="1"/>
            <a:r>
              <a:rPr lang="en-GB" dirty="0"/>
              <a:t>R5-187576: defining upper bound for TTs </a:t>
            </a:r>
            <a:r>
              <a:rPr lang="it-IT" dirty="0"/>
              <a:t>(TT = 2.1 dB)</a:t>
            </a:r>
            <a:endParaRPr lang="en-GB" dirty="0"/>
          </a:p>
          <a:p>
            <a:pPr lvl="1"/>
            <a:r>
              <a:rPr lang="en-CA" dirty="0"/>
              <a:t>R5-187568: proposing TT = </a:t>
            </a:r>
            <a:r>
              <a:rPr lang="en-US" dirty="0"/>
              <a:t>0.65xMU </a:t>
            </a:r>
          </a:p>
          <a:p>
            <a:pPr lvl="1"/>
            <a:r>
              <a:rPr lang="en-CA" dirty="0"/>
              <a:t>R5-187235: proposing basically TT = </a:t>
            </a:r>
            <a:r>
              <a:rPr lang="en-US" dirty="0"/>
              <a:t>0.82xMU</a:t>
            </a:r>
          </a:p>
          <a:p>
            <a:r>
              <a:rPr lang="en-GB" dirty="0"/>
              <a:t>At RAN5 </a:t>
            </a:r>
            <a:r>
              <a:rPr lang="en-US" dirty="0"/>
              <a:t>RAN5#81</a:t>
            </a:r>
            <a:r>
              <a:rPr lang="en-GB" dirty="0"/>
              <a:t> a WF for FR2 in TS 38.521-2 is agreed in R5-188058 and a M</a:t>
            </a:r>
            <a:r>
              <a:rPr lang="en-US" dirty="0"/>
              <a:t>U update in R5-188224 and R5-188225</a:t>
            </a:r>
          </a:p>
          <a:p>
            <a:r>
              <a:rPr lang="en-US" dirty="0"/>
              <a:t>At RAN </a:t>
            </a:r>
            <a:r>
              <a:rPr lang="en-GB" dirty="0"/>
              <a:t>RAN5 5G-AH#4 MU values are updated in TS 38.903 and Spherical Coverage MU values are introduced in R5-190576</a:t>
            </a:r>
          </a:p>
          <a:p>
            <a:r>
              <a:rPr lang="en-GB" dirty="0"/>
              <a:t>At RAN5#82 contributions regarding TT spherical coverage test cases are presented (still under discussion):</a:t>
            </a:r>
          </a:p>
          <a:p>
            <a:pPr lvl="1"/>
            <a:r>
              <a:rPr lang="en-GB" dirty="0"/>
              <a:t>R5-191727 and R5-191836: proposing </a:t>
            </a:r>
            <a:r>
              <a:rPr lang="en-CA" dirty="0"/>
              <a:t>TT = </a:t>
            </a:r>
            <a:r>
              <a:rPr lang="en-US" dirty="0"/>
              <a:t>0.65xMU </a:t>
            </a:r>
          </a:p>
          <a:p>
            <a:pPr lvl="1"/>
            <a:r>
              <a:rPr lang="en-GB" dirty="0"/>
              <a:t>R5-192657: proposing </a:t>
            </a:r>
            <a:r>
              <a:rPr lang="en-CA" dirty="0"/>
              <a:t>TT = </a:t>
            </a:r>
            <a:r>
              <a:rPr lang="en-US" dirty="0"/>
              <a:t>2 dB Upper bound </a:t>
            </a:r>
          </a:p>
          <a:p>
            <a:r>
              <a:rPr lang="en-US" dirty="0">
                <a:solidFill>
                  <a:srgbClr val="FF0000"/>
                </a:solidFill>
              </a:rPr>
              <a:t>At RAN5#83 Agreed SEM Mus and TTs</a:t>
            </a:r>
            <a:endParaRPr lang="en-GB" dirty="0">
              <a:solidFill>
                <a:srgbClr val="FF0000"/>
              </a:solidFill>
            </a:endParaRPr>
          </a:p>
          <a:p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  <a:p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64811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66" y="188640"/>
            <a:ext cx="8229600" cy="747124"/>
          </a:xfrm>
        </p:spPr>
        <p:txBody>
          <a:bodyPr>
            <a:normAutofit fontScale="90000"/>
          </a:bodyPr>
          <a:lstStyle/>
          <a:p>
            <a:r>
              <a:rPr lang="en-GB" dirty="0"/>
              <a:t>Agreed FR2 WF TS 38.521-2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150DBEB-4606-42DE-B2D5-D6D2A2D8A7AE}"/>
              </a:ext>
            </a:extLst>
          </p:cNvPr>
          <p:cNvSpPr txBox="1">
            <a:spLocks/>
          </p:cNvSpPr>
          <p:nvPr/>
        </p:nvSpPr>
        <p:spPr>
          <a:xfrm>
            <a:off x="458866" y="1013789"/>
            <a:ext cx="8229600" cy="5589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cs typeface="Times New Roman" panose="02020603050405020304" pitchFamily="18" charset="0"/>
              </a:rPr>
              <a:t>Except the FFS and empty items, the proposed FR2 TT Values are included in the spreadsheet file, based on the following assumption:</a:t>
            </a:r>
            <a:endParaRPr lang="en-US" sz="1400" dirty="0"/>
          </a:p>
          <a:p>
            <a:r>
              <a:rPr lang="en-US" sz="1400" dirty="0"/>
              <a:t>TTs shall be defined case by case</a:t>
            </a:r>
          </a:p>
          <a:p>
            <a:r>
              <a:rPr lang="en-US" sz="1400" dirty="0"/>
              <a:t>TT = 0.65 * MU (the upper bound of MU value used for TT calculation is 5.5 dB, 0.65 upper bound TT/MU ratio). Applies to following Test Cases:  </a:t>
            </a:r>
          </a:p>
          <a:p>
            <a:pPr lvl="2"/>
            <a:r>
              <a:rPr lang="en-US" sz="1400" dirty="0"/>
              <a:t>Min Peak EIRP</a:t>
            </a:r>
          </a:p>
          <a:p>
            <a:pPr lvl="2"/>
            <a:r>
              <a:rPr lang="en-US" sz="1400" dirty="0"/>
              <a:t>Max TRP</a:t>
            </a:r>
          </a:p>
          <a:p>
            <a:pPr lvl="2"/>
            <a:r>
              <a:rPr lang="en-US" sz="1400" dirty="0"/>
              <a:t>Reference Sensitivity</a:t>
            </a:r>
          </a:p>
          <a:p>
            <a:pPr lvl="2"/>
            <a:r>
              <a:rPr lang="en-US" sz="1400" dirty="0"/>
              <a:t>ACLR and SEM (no MU Upper Bound Applied)</a:t>
            </a: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Min EIRP at 50t%-tile CDF and  EIS spherical coverage still under discussion.</a:t>
            </a:r>
          </a:p>
          <a:p>
            <a:r>
              <a:rPr lang="en-US" sz="1400" dirty="0"/>
              <a:t>TT = 0.50 * MU (the upper bound of MU value used for TT calculation is 0.01ppm , 0.5 upper bound TT/MU ratio)  Applies to following Test Cases:  </a:t>
            </a:r>
          </a:p>
          <a:p>
            <a:pPr lvl="2"/>
            <a:r>
              <a:rPr lang="en-US" sz="1400" dirty="0"/>
              <a:t>Frequency error</a:t>
            </a:r>
          </a:p>
          <a:p>
            <a:r>
              <a:rPr lang="en-US" sz="1400" dirty="0"/>
              <a:t>Since TT have dependency from MU, no TT value can be defined if the corresponding MU is not finalized (business as usual).</a:t>
            </a:r>
          </a:p>
          <a:p>
            <a:r>
              <a:rPr lang="en-US" sz="1400" dirty="0"/>
              <a:t>TT values may decrease based on the experience on the field and when all parties will have more confidence in device performance</a:t>
            </a:r>
          </a:p>
          <a:p>
            <a:r>
              <a:rPr lang="en-US" sz="1400" dirty="0"/>
              <a:t>The TT values and the method to derive the TT defined until RAN5#85 (November 2019) for execution in any possible certification. At RAN5#85 the TT values shall be re-evaluated</a:t>
            </a:r>
          </a:p>
          <a:p>
            <a:pPr lvl="1"/>
            <a:r>
              <a:rPr lang="en-US" sz="1400" dirty="0"/>
              <a:t>Required actions are specified in editor’s note in Annex F</a:t>
            </a:r>
          </a:p>
          <a:p>
            <a:r>
              <a:rPr lang="en-US" sz="1400" dirty="0"/>
              <a:t>TT</a:t>
            </a:r>
            <a:r>
              <a:rPr lang="en-US" sz="1400" baseline="-25000" dirty="0"/>
              <a:t>UL CA</a:t>
            </a:r>
            <a:r>
              <a:rPr lang="en-US" sz="1400" dirty="0"/>
              <a:t> = TT</a:t>
            </a:r>
            <a:r>
              <a:rPr lang="en-US" sz="1400" baseline="-25000" dirty="0"/>
              <a:t>SINGLE for CA</a:t>
            </a:r>
            <a:r>
              <a:rPr lang="en-US" sz="1400" dirty="0"/>
              <a:t> configuration that aggregated BW ≤ 400MHz (agreed in R5-195150) for Intra-band contiguous CA and Priority 1, 2 transmit test cases</a:t>
            </a:r>
          </a:p>
        </p:txBody>
      </p:sp>
    </p:spTree>
    <p:extLst>
      <p:ext uri="{BB962C8B-B14F-4D97-AF65-F5344CB8AC3E}">
        <p14:creationId xmlns:p14="http://schemas.microsoft.com/office/powerpoint/2010/main" val="1794460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>
                <a:solidFill>
                  <a:srgbClr val="FF0000"/>
                </a:solidFill>
              </a:rPr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62500" lnSpcReduction="20000"/>
          </a:bodyPr>
          <a:lstStyle/>
          <a:p>
            <a:r>
              <a:rPr lang="en-GB" dirty="0">
                <a:solidFill>
                  <a:srgbClr val="FF0000"/>
                </a:solidFill>
              </a:rPr>
              <a:t>FR2 TT after RAN5#83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MU values updates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Spectrum Emission Mask (R5-195159)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CA Test Cases</a:t>
            </a:r>
          </a:p>
          <a:p>
            <a:pPr lvl="3"/>
            <a:r>
              <a:rPr lang="en-GB" dirty="0">
                <a:solidFill>
                  <a:srgbClr val="FF0000"/>
                </a:solidFill>
              </a:rPr>
              <a:t>UE maximum output power for CA</a:t>
            </a:r>
          </a:p>
          <a:p>
            <a:pPr lvl="4"/>
            <a:r>
              <a:rPr lang="en-GB" dirty="0">
                <a:solidFill>
                  <a:srgbClr val="FF0000"/>
                </a:solidFill>
              </a:rPr>
              <a:t>6.2A.1.1.1 (2UL CA), 6.2A.1.1.2 (3UL CA), 6.2A.1.1.3 (4UL CA)</a:t>
            </a:r>
          </a:p>
          <a:p>
            <a:pPr lvl="3"/>
            <a:r>
              <a:rPr lang="en-US" dirty="0">
                <a:solidFill>
                  <a:srgbClr val="FF0000"/>
                </a:solidFill>
              </a:rPr>
              <a:t>Transmit OFF power for CA </a:t>
            </a:r>
          </a:p>
          <a:p>
            <a:pPr lvl="4"/>
            <a:r>
              <a:rPr lang="en-US" dirty="0">
                <a:solidFill>
                  <a:srgbClr val="FF0000"/>
                </a:solidFill>
              </a:rPr>
              <a:t>6.3A.2.1 (2UL CA), 6.3A.2.2 (3UL CA), 6.3A.2.3 (4UL CA)</a:t>
            </a:r>
          </a:p>
          <a:p>
            <a:pPr lvl="3"/>
            <a:r>
              <a:rPr lang="en-GB" dirty="0">
                <a:solidFill>
                  <a:srgbClr val="FF0000"/>
                </a:solidFill>
              </a:rPr>
              <a:t>Frequency error for CA </a:t>
            </a:r>
          </a:p>
          <a:p>
            <a:pPr lvl="4"/>
            <a:r>
              <a:rPr lang="en-GB" dirty="0">
                <a:solidFill>
                  <a:srgbClr val="FF0000"/>
                </a:solidFill>
              </a:rPr>
              <a:t>6.4A.1.1 (2UL CA), 6.4A.1.2 (3UL CA), 6.4A.1.3 (4UL CA)</a:t>
            </a:r>
          </a:p>
          <a:p>
            <a:pPr lvl="3"/>
            <a:r>
              <a:rPr lang="en-GB" dirty="0">
                <a:solidFill>
                  <a:srgbClr val="FF0000"/>
                </a:solidFill>
              </a:rPr>
              <a:t>Occupied bandwidth for CA</a:t>
            </a:r>
          </a:p>
          <a:p>
            <a:pPr lvl="4"/>
            <a:r>
              <a:rPr lang="en-GB" dirty="0">
                <a:solidFill>
                  <a:srgbClr val="FF0000"/>
                </a:solidFill>
              </a:rPr>
              <a:t>6.5A.1.1 (2UL CA), 6.5A.1.2 (3UL CA), 6.5A.1.3 (4UL CA)</a:t>
            </a:r>
          </a:p>
          <a:p>
            <a:pPr lvl="3"/>
            <a:r>
              <a:rPr lang="en-US" dirty="0">
                <a:solidFill>
                  <a:srgbClr val="FF0000"/>
                </a:solidFill>
              </a:rPr>
              <a:t>Spectrum Emission Mask for CA </a:t>
            </a:r>
          </a:p>
          <a:p>
            <a:pPr lvl="4"/>
            <a:r>
              <a:rPr lang="en-GB" dirty="0">
                <a:solidFill>
                  <a:srgbClr val="FF0000"/>
                </a:solidFill>
              </a:rPr>
              <a:t>6.5A.2.1.1 (2UL CA), 6.5A.2.1.2 (3UL CA), 6.5A.2.1.3(4UL CA)</a:t>
            </a:r>
          </a:p>
          <a:p>
            <a:pPr lvl="3"/>
            <a:r>
              <a:rPr lang="en-US" dirty="0">
                <a:solidFill>
                  <a:srgbClr val="FF0000"/>
                </a:solidFill>
              </a:rPr>
              <a:t>Adjacent channel leakage ratio for CA </a:t>
            </a:r>
          </a:p>
          <a:p>
            <a:pPr lvl="4"/>
            <a:r>
              <a:rPr lang="en-GB" dirty="0">
                <a:solidFill>
                  <a:srgbClr val="FF0000"/>
                </a:solidFill>
              </a:rPr>
              <a:t>6.5A.2.2.1 (2UL CA), 6.5A.2.2.2 (3UL CA), 6.5A.2.2.3(4UL CA)</a:t>
            </a:r>
          </a:p>
          <a:p>
            <a:pPr lvl="3"/>
            <a:r>
              <a:rPr lang="en-GB" dirty="0">
                <a:solidFill>
                  <a:srgbClr val="FF0000"/>
                </a:solidFill>
              </a:rPr>
              <a:t>Transmitter Spurious emissions for CA </a:t>
            </a:r>
          </a:p>
          <a:p>
            <a:pPr lvl="4"/>
            <a:r>
              <a:rPr lang="en-GB" dirty="0">
                <a:solidFill>
                  <a:srgbClr val="FF0000"/>
                </a:solidFill>
              </a:rPr>
              <a:t>6.5A.3.1.1 (2UL CA), 6.5A.3.1.2 (3UL CA), 6.5A.3.1.3(4UL CA)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TT values updates 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Spectrum Emission Mask Corresponding TT updated (R5-195158)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CA Test Cases corresponding TT</a:t>
            </a:r>
          </a:p>
          <a:p>
            <a:pPr lvl="2"/>
            <a:endParaRPr lang="en-GB" dirty="0"/>
          </a:p>
          <a:p>
            <a:pPr lvl="3"/>
            <a:endParaRPr lang="en-GB" dirty="0"/>
          </a:p>
          <a:p>
            <a:pPr lvl="1"/>
            <a:endParaRPr lang="en-GB" dirty="0">
              <a:solidFill>
                <a:srgbClr val="FF0000"/>
              </a:solidFill>
            </a:endParaRPr>
          </a:p>
          <a:p>
            <a:pPr lvl="1"/>
            <a:endParaRPr lang="en-GB" dirty="0">
              <a:highlight>
                <a:srgbClr val="00FFFF"/>
              </a:highlight>
            </a:endParaRP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5403</TotalTime>
  <Words>641</Words>
  <Application>Microsoft Office PowerPoint</Application>
  <PresentationFormat>On-screen Show (4:3)</PresentationFormat>
  <Paragraphs>64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Thème Office</vt:lpstr>
      <vt:lpstr>FR2 NR TT Way Forward update</vt:lpstr>
      <vt:lpstr>Background</vt:lpstr>
      <vt:lpstr>Agreed FR2 WF TS 38.521-2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Massimiliano Ubicini</cp:lastModifiedBy>
  <cp:revision>223</cp:revision>
  <dcterms:created xsi:type="dcterms:W3CDTF">2018-05-23T08:39:00Z</dcterms:created>
  <dcterms:modified xsi:type="dcterms:W3CDTF">2019-08-16T08:55:50Z</dcterms:modified>
</cp:coreProperties>
</file>