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7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971" y="542678"/>
            <a:ext cx="110490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RAN5#83 (May-19)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557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FR1+FR2 CA tests are covered by TS 38.521-3.</a:t>
            </a:r>
          </a:p>
          <a:p>
            <a:pPr lvl="1"/>
            <a:r>
              <a:rPr lang="en-US" dirty="0"/>
              <a:t>No Test Case details added (covered by SA tests) . Most tests (16) have this aspect completed.</a:t>
            </a:r>
          </a:p>
          <a:p>
            <a:pPr lvl="1"/>
            <a:r>
              <a:rPr lang="en-US" dirty="0"/>
              <a:t>Few remaining test cases moved to RAN5#84 and can be completed by bulk updates due to minimal content needed.</a:t>
            </a:r>
            <a:endParaRPr lang="en-GB" dirty="0"/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dirty="0"/>
              <a:t>38.521-3 tests are fully dependent on progress and status of open issues in SA tests/specs.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277844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069" y="542678"/>
            <a:ext cx="10975731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RAN5#83 (May-19)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557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15 EN-DC FR1 and 2 EN-DC FR2 tests completed at RAN5#83 (2 TCs pending email agreement)</a:t>
            </a:r>
          </a:p>
          <a:p>
            <a:pPr lvl="1"/>
            <a:r>
              <a:rPr lang="en-US" dirty="0"/>
              <a:t>Remaining phase 4 test cases moved to RAN5#84 (several tests with multiple NR CCs – test structure was recently agreed so quick progress possible at RAN5#84)</a:t>
            </a:r>
            <a:endParaRPr lang="en-GB" dirty="0"/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dirty="0"/>
              <a:t>EN-DC FR2 test progress dependent on MU/TT analysis completion and other open items impacting SA FR2 tests.</a:t>
            </a:r>
          </a:p>
          <a:p>
            <a:pPr lvl="1"/>
            <a:r>
              <a:rPr lang="en-US" dirty="0"/>
              <a:t>Several EN-DC intra-band contiguous tests were incomplete due to </a:t>
            </a:r>
            <a:r>
              <a:rPr lang="en-US" dirty="0" err="1"/>
              <a:t>Wgap</a:t>
            </a:r>
            <a:r>
              <a:rPr lang="en-US" dirty="0"/>
              <a:t> definition – clarified at AH#5 as RAN5-owned so contributors to </a:t>
            </a:r>
            <a:r>
              <a:rPr lang="en-US" dirty="0" err="1"/>
              <a:t>analyse</a:t>
            </a:r>
            <a:r>
              <a:rPr lang="en-US" dirty="0"/>
              <a:t> and help complete test at RAN#84.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47153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10490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RAN5#83 (May-19)</a:t>
            </a:r>
            <a:br>
              <a:rPr lang="sv-SE" sz="2800" dirty="0"/>
            </a:br>
            <a:r>
              <a:rPr lang="sv-SE" sz="4000" dirty="0"/>
              <a:t>Summary test case status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557" y="1507409"/>
            <a:ext cx="10515600" cy="5353236"/>
          </a:xfrm>
        </p:spPr>
        <p:txBody>
          <a:bodyPr>
            <a:normAutofit/>
          </a:bodyPr>
          <a:lstStyle/>
          <a:p>
            <a:r>
              <a:rPr lang="en-US" sz="2400" dirty="0"/>
              <a:t>86 CRs agreed in TS 38.521-3 at RAN5#83 (including resubmission from AH#4); 4 CRs sent for email agreement.</a:t>
            </a:r>
          </a:p>
          <a:p>
            <a:r>
              <a:rPr lang="en-US" sz="2400" dirty="0"/>
              <a:t>16 TCs completed since RAN5#82</a:t>
            </a:r>
          </a:p>
          <a:p>
            <a:r>
              <a:rPr lang="en-US" sz="2400" dirty="0"/>
              <a:t>Total of 51 TCs completed in TS 38.521-3 as of RAN5#83</a:t>
            </a:r>
          </a:p>
          <a:p>
            <a:pPr lvl="1"/>
            <a:r>
              <a:rPr lang="en-US" sz="2000" dirty="0"/>
              <a:t>Includes 47 EN-DC FR1 tests + 4 EN-DC FR2 tests</a:t>
            </a:r>
          </a:p>
          <a:p>
            <a:r>
              <a:rPr lang="en-US" sz="2400" dirty="0"/>
              <a:t>Additional 16 tests involving FR1+FR2 testing have completed adding appropriate notes. No TC details will be added (covered by SA tests). 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069" y="542678"/>
            <a:ext cx="10975731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RAN5#83 (May-19)</a:t>
            </a:r>
            <a:br>
              <a:rPr lang="sv-SE" sz="2800" dirty="0"/>
            </a:br>
            <a:r>
              <a:rPr lang="sv-SE" sz="2800" i="1" dirty="0"/>
              <a:t>List of test cases completed at RAN5#83</a:t>
            </a:r>
            <a:endParaRPr lang="en-GB" sz="2800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557" y="1330284"/>
            <a:ext cx="10515600" cy="53532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v-SE" sz="1400" dirty="0"/>
              <a:t>6.2B.2.3	UE Maximum Output power reduction for inter-band EN-DC within FR1 </a:t>
            </a:r>
          </a:p>
          <a:p>
            <a:pPr marL="0" indent="0">
              <a:buNone/>
            </a:pPr>
            <a:r>
              <a:rPr lang="sv-SE" sz="1400" dirty="0"/>
              <a:t>7.3B.2.3	Reference sensitivity for Inter-band EN-DC within FR1 (2 CCs)</a:t>
            </a:r>
          </a:p>
          <a:p>
            <a:pPr marL="0" indent="0">
              <a:buNone/>
            </a:pPr>
            <a:r>
              <a:rPr lang="sv-SE" sz="1400" dirty="0"/>
              <a:t>7.3B.2.6	Reference sensitivity for EN-DC within FR1 (3 CCs)</a:t>
            </a:r>
          </a:p>
          <a:p>
            <a:pPr marL="0" indent="0">
              <a:buNone/>
            </a:pPr>
            <a:r>
              <a:rPr lang="sv-SE" sz="1400" dirty="0"/>
              <a:t>7.4B.1	Maximum Input Level for intra-band contiguous EN-DC (2 CCs)</a:t>
            </a:r>
          </a:p>
          <a:p>
            <a:pPr marL="0" indent="0">
              <a:buNone/>
            </a:pPr>
            <a:r>
              <a:rPr lang="sv-SE" sz="1400" dirty="0"/>
              <a:t>7.4B.2	Maximum Input Level for intra-band non-contiguous EN-DC (2 CCs)</a:t>
            </a:r>
          </a:p>
          <a:p>
            <a:pPr marL="0" indent="0">
              <a:buNone/>
            </a:pPr>
            <a:r>
              <a:rPr lang="sv-SE" sz="1400" dirty="0"/>
              <a:t>7.8B.2.2	Wideband Intermodulation for intra-band non-contiguous EN-DC in FR1</a:t>
            </a:r>
          </a:p>
          <a:p>
            <a:pPr marL="0" indent="0">
              <a:buNone/>
            </a:pPr>
            <a:r>
              <a:rPr lang="sv-SE" sz="1400" dirty="0"/>
              <a:t>7.8B.2.3	Wideband Intermodulation for inter-band EN-DC within FR1 (2 CCs)</a:t>
            </a:r>
          </a:p>
          <a:p>
            <a:pPr marL="0" indent="0">
              <a:buNone/>
            </a:pPr>
            <a:r>
              <a:rPr lang="sv-SE" sz="1400" dirty="0"/>
              <a:t>6.4B.2.1.2	Carrier Leakage for intra-band contiguous EN-DC</a:t>
            </a:r>
          </a:p>
          <a:p>
            <a:pPr marL="0" indent="0">
              <a:buNone/>
            </a:pPr>
            <a:r>
              <a:rPr lang="sv-SE" sz="1400" dirty="0"/>
              <a:t>6.4B.2.1.3	In-band Emissions for intra-band contiguous EN-DC</a:t>
            </a:r>
          </a:p>
          <a:p>
            <a:pPr marL="0" indent="0">
              <a:buNone/>
            </a:pPr>
            <a:r>
              <a:rPr lang="sv-SE" sz="1400" dirty="0"/>
              <a:t>6.4B.2.2.4	EVM Equalizer Flatness for intra-band non contiguous EN-DC</a:t>
            </a:r>
          </a:p>
          <a:p>
            <a:pPr marL="0" indent="0">
              <a:buNone/>
            </a:pPr>
            <a:r>
              <a:rPr lang="sv-SE" sz="1400" dirty="0"/>
              <a:t>6.4B.2.3.4	EVM Equalizer Flatnessfor inter-band EN-DC within FR1</a:t>
            </a:r>
          </a:p>
          <a:p>
            <a:pPr marL="0" indent="0">
              <a:buNone/>
            </a:pPr>
            <a:r>
              <a:rPr lang="sv-SE" sz="1400" dirty="0"/>
              <a:t>6.5B.2.1.2	Additional Spectrum emissions mask for intra-band contiguous EN-DC</a:t>
            </a:r>
          </a:p>
          <a:p>
            <a:pPr marL="0" indent="0">
              <a:buNone/>
            </a:pPr>
            <a:r>
              <a:rPr lang="sv-SE" sz="1400" dirty="0"/>
              <a:t>7.6B.3.3	Out-of-band blocking for inter-band EN-DC within FR1 (2 CCs)</a:t>
            </a:r>
          </a:p>
          <a:p>
            <a:pPr marL="0" indent="0">
              <a:buNone/>
            </a:pPr>
            <a:r>
              <a:rPr lang="sv-SE" sz="1400" dirty="0"/>
              <a:t>7.7B.3	Spurious Response for inter-band EN-DC within FR1 (2 CCs)</a:t>
            </a:r>
          </a:p>
          <a:p>
            <a:pPr marL="0" indent="0">
              <a:buNone/>
            </a:pPr>
            <a:r>
              <a:rPr lang="en-US" sz="1400" dirty="0"/>
              <a:t>6.4B.1.5	Frequency Error for inter-band EN-DC including FR2</a:t>
            </a:r>
          </a:p>
          <a:p>
            <a:pPr marL="0" indent="0">
              <a:buNone/>
            </a:pPr>
            <a:r>
              <a:rPr lang="en-US" sz="1400" dirty="0"/>
              <a:t>6.5B.2.4.1	Spectrum emissions mask for Inter-band EN-DC including FR2</a:t>
            </a:r>
            <a:endParaRPr lang="sv-SE" sz="1400" dirty="0"/>
          </a:p>
        </p:txBody>
      </p:sp>
    </p:spTree>
    <p:extLst>
      <p:ext uri="{BB962C8B-B14F-4D97-AF65-F5344CB8AC3E}">
        <p14:creationId xmlns:p14="http://schemas.microsoft.com/office/powerpoint/2010/main" val="19032953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333</Words>
  <Application>Microsoft Office PowerPoint</Application>
  <PresentationFormat>Widescreen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Tx/Rx E-UTRA, FR1, FR2 Interworking (TS 38.521-3) - RAN5#83 (May-19) SA NR (Option 2) </vt:lpstr>
      <vt:lpstr>Tx/Rx E-UTRA, FR1, FR2 Interworking (TS 38.521-3) - RAN5#83 (May-19) EN-DC (Option 3) </vt:lpstr>
      <vt:lpstr>Tx/Rx E-UTRA, FR1, FR2 Interworking (TS 38.521-3) - RAN5#83 (May-19) Summary test case status</vt:lpstr>
      <vt:lpstr>Tx/Rx E-UTRA, FR1, FR2 Interworking (TS 38.521-3) - RAN5#83 (May-19) List of test cases completed at RAN5#83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30</cp:revision>
  <dcterms:created xsi:type="dcterms:W3CDTF">2019-05-16T22:21:00Z</dcterms:created>
  <dcterms:modified xsi:type="dcterms:W3CDTF">2019-05-17T18:50:36Z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-1611485383</vt:i4>
  </property>
  <property fmtid="{D5CDD505-2E9C-101B-9397-08002B2CF9AE}" pid="3" name="_NewReviewCycle">
    <vt:lpwstr/>
  </property>
  <property fmtid="{D5CDD505-2E9C-101B-9397-08002B2CF9AE}" pid="4" name="_EmailSubject">
    <vt:lpwstr>Sub-area WP reporting for Friday session - SA NR / Opt 2 &amp; EN-DC / Opt 3</vt:lpwstr>
  </property>
  <property fmtid="{D5CDD505-2E9C-101B-9397-08002B2CF9AE}" pid="5" name="_AuthorEmail">
    <vt:lpwstr>mohana@qti.qualcomm.com</vt:lpwstr>
  </property>
  <property fmtid="{D5CDD505-2E9C-101B-9397-08002B2CF9AE}" pid="6" name="_AuthorEmailDisplayName">
    <vt:lpwstr>Ashwin Mohan</vt:lpwstr>
  </property>
</Properties>
</file>