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719" r:id="rId1"/>
  </p:sldMasterIdLst>
  <p:notesMasterIdLst>
    <p:notesMasterId r:id="rId10"/>
  </p:notesMasterIdLst>
  <p:handoutMasterIdLst>
    <p:handoutMasterId r:id="rId11"/>
  </p:handoutMasterIdLst>
  <p:sldIdLst>
    <p:sldId id="335" r:id="rId2"/>
    <p:sldId id="460" r:id="rId3"/>
    <p:sldId id="469" r:id="rId4"/>
    <p:sldId id="470" r:id="rId5"/>
    <p:sldId id="473" r:id="rId6"/>
    <p:sldId id="471" r:id="rId7"/>
    <p:sldId id="472" r:id="rId8"/>
    <p:sldId id="341" r:id="rId9"/>
  </p:sldIdLst>
  <p:sldSz cx="9144000" cy="6858000" type="screen4x3"/>
  <p:notesSz cx="6934200" cy="92329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112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112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112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112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112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112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112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112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112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97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CC33"/>
    <a:srgbClr val="0066FF"/>
    <a:srgbClr val="009900"/>
    <a:srgbClr val="F9F9F9"/>
    <a:srgbClr val="FF0000"/>
    <a:srgbClr val="55575B"/>
    <a:srgbClr val="92D050"/>
    <a:srgbClr val="644C00"/>
    <a:srgbClr val="6C5200"/>
    <a:srgbClr val="99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564" autoAdjust="0"/>
    <p:restoredTop sz="95173" autoAdjust="0"/>
  </p:normalViewPr>
  <p:slideViewPr>
    <p:cSldViewPr>
      <p:cViewPr varScale="1">
        <p:scale>
          <a:sx n="65" d="100"/>
          <a:sy n="65" d="100"/>
        </p:scale>
        <p:origin x="148" y="52"/>
      </p:cViewPr>
      <p:guideLst>
        <p:guide orient="horz" pos="2160"/>
        <p:guide pos="2976"/>
      </p:guideLst>
    </p:cSldViewPr>
  </p:slideViewPr>
  <p:outlineViewPr>
    <p:cViewPr>
      <p:scale>
        <a:sx n="33" d="100"/>
        <a:sy n="33" d="100"/>
      </p:scale>
      <p:origin x="0" y="3561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040"/>
    </p:cViewPr>
  </p:sorterViewPr>
  <p:notesViewPr>
    <p:cSldViewPr>
      <p:cViewPr varScale="1">
        <p:scale>
          <a:sx n="64" d="100"/>
          <a:sy n="64" d="100"/>
        </p:scale>
        <p:origin x="3282" y="7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05138" cy="463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27475" y="0"/>
            <a:ext cx="3005138" cy="463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1A32E5-B2BA-4F4E-9250-6562A657BCB7}" type="datetimeFigureOut">
              <a:rPr lang="fr-FR" smtClean="0"/>
              <a:t>14/02/2019</a:t>
            </a:fld>
            <a:endParaRPr lang="fr-F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769350"/>
            <a:ext cx="3005138" cy="463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27475" y="8769350"/>
            <a:ext cx="3005138" cy="463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988EDD-FDA7-4259-9457-17408F01DFF3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138916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51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82" tIns="46191" rIns="92382" bIns="46191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7475" y="0"/>
            <a:ext cx="30051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82" tIns="46191" rIns="92382" bIns="46191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58875" y="692150"/>
            <a:ext cx="4616450" cy="34623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93738" y="4386263"/>
            <a:ext cx="5546725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82" tIns="46191" rIns="92382" bIns="4619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69350"/>
            <a:ext cx="30051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82" tIns="46191" rIns="92382" bIns="46191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7475" y="8769350"/>
            <a:ext cx="30051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82" tIns="46191" rIns="92382" bIns="46191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55321510-CFD7-49A7-8879-5783196AB72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173614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34" charset="-128"/>
        <a:cs typeface="ＭＳ Ｐゴシック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34" charset="-128"/>
        <a:cs typeface="ＭＳ Ｐゴシック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34" charset="-128"/>
        <a:cs typeface="ＭＳ Ｐゴシック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34" charset="-128"/>
        <a:cs typeface="ＭＳ Ｐゴシック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34" charset="-128"/>
        <a:cs typeface="ＭＳ Ｐゴシック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321510-CFD7-49A7-8879-5783196AB72F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26334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321510-CFD7-49A7-8879-5783196AB72F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28487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321510-CFD7-49A7-8879-5783196AB72F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21775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321510-CFD7-49A7-8879-5783196AB72F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86259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321510-CFD7-49A7-8879-5783196AB72F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95942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321510-CFD7-49A7-8879-5783196AB72F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08650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321510-CFD7-49A7-8879-5783196AB72F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53431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321510-CFD7-49A7-8879-5783196AB72F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94826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MobilzeBkgdNEW4x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-1588"/>
            <a:ext cx="9145588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4630" y="3660775"/>
            <a:ext cx="3167742" cy="685800"/>
          </a:xfrm>
        </p:spPr>
        <p:txBody>
          <a:bodyPr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384630" y="2057400"/>
            <a:ext cx="3167742" cy="1603375"/>
          </a:xfrm>
        </p:spPr>
        <p:txBody>
          <a:bodyPr/>
          <a:lstStyle>
            <a:lvl1pPr>
              <a:defRPr b="1" spc="-100" baseline="0">
                <a:solidFill>
                  <a:srgbClr val="33CC33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3086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MobilzeStripNEW4x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5588" cy="126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4953000" cy="1066800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752600"/>
            <a:ext cx="8458200" cy="41148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-5080" y="6553200"/>
            <a:ext cx="1676400" cy="304799"/>
          </a:xfrm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03AF51AF-7D9A-4CD2-820B-DA5F75F316AD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6" name="Picture 1" descr="AnritsuAlone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0713" y="6248400"/>
            <a:ext cx="1592991" cy="360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893692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Title Slide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m004788\Desktop\intranet_eye_image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2927" y="-3909"/>
            <a:ext cx="2514600" cy="5575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正方形/長方形 7"/>
          <p:cNvSpPr>
            <a:spLocks noChangeArrowheads="1"/>
          </p:cNvSpPr>
          <p:nvPr userDrawn="1"/>
        </p:nvSpPr>
        <p:spPr bwMode="auto">
          <a:xfrm>
            <a:off x="0" y="0"/>
            <a:ext cx="9144000" cy="5580000"/>
          </a:xfrm>
          <a:prstGeom prst="rect">
            <a:avLst/>
          </a:prstGeom>
          <a:solidFill>
            <a:srgbClr val="0FAF46"/>
          </a:solidFill>
          <a:ln>
            <a:noFill/>
          </a:ln>
          <a:extLst/>
        </p:spPr>
        <p:txBody>
          <a:bodyPr>
            <a:spAutoFit/>
          </a:bodyPr>
          <a:lstStyle/>
          <a:p>
            <a:endParaRPr lang="ja-JP" altLang="en-US" dirty="0">
              <a:solidFill>
                <a:srgbClr val="333333"/>
              </a:solidFill>
            </a:endParaRPr>
          </a:p>
        </p:txBody>
      </p:sp>
      <p:sp>
        <p:nvSpPr>
          <p:cNvPr id="8" name="正方形/長方形 9"/>
          <p:cNvSpPr>
            <a:spLocks noChangeArrowheads="1"/>
          </p:cNvSpPr>
          <p:nvPr/>
        </p:nvSpPr>
        <p:spPr bwMode="auto">
          <a:xfrm>
            <a:off x="6624000" y="0"/>
            <a:ext cx="2520000" cy="5580000"/>
          </a:xfrm>
          <a:prstGeom prst="rect">
            <a:avLst/>
          </a:prstGeom>
          <a:solidFill>
            <a:srgbClr val="C8C8C8"/>
          </a:solidFill>
          <a:ln>
            <a:noFill/>
          </a:ln>
          <a:extLst/>
        </p:spPr>
        <p:txBody>
          <a:bodyPr>
            <a:spAutoFit/>
          </a:bodyPr>
          <a:lstStyle/>
          <a:p>
            <a:endParaRPr lang="ja-JP" altLang="en-US" dirty="0">
              <a:solidFill>
                <a:srgbClr val="333333"/>
              </a:solidFill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503390" y="3419842"/>
            <a:ext cx="5592610" cy="467685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200" b="0" i="0">
                <a:solidFill>
                  <a:srgbClr val="FFFFFF"/>
                </a:solidFill>
                <a:latin typeface="+mn-lt"/>
                <a:cs typeface="Arial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altLang="ja-JP" dirty="0" smtClean="0"/>
              <a:t>Click to edit Master subtitle style</a:t>
            </a:r>
            <a:endParaRPr lang="ja-JP" altLang="en-US" dirty="0"/>
          </a:p>
        </p:txBody>
      </p:sp>
      <p:sp>
        <p:nvSpPr>
          <p:cNvPr id="13" name="コンテンツ プレースホルダー 12"/>
          <p:cNvSpPr>
            <a:spLocks noGrp="1"/>
          </p:cNvSpPr>
          <p:nvPr>
            <p:ph sz="quarter" idx="12"/>
          </p:nvPr>
        </p:nvSpPr>
        <p:spPr>
          <a:xfrm>
            <a:off x="498859" y="3896246"/>
            <a:ext cx="5597141" cy="804429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500" b="0" i="0">
                <a:solidFill>
                  <a:srgbClr val="FFFFFF"/>
                </a:solidFill>
                <a:latin typeface="+mn-lt"/>
                <a:cs typeface="Arial"/>
              </a:defRPr>
            </a:lvl1pPr>
          </a:lstStyle>
          <a:p>
            <a:pPr lvl="0"/>
            <a:r>
              <a:rPr lang="en-US" altLang="ja-JP" dirty="0" smtClean="0"/>
              <a:t>Click to edit Master text styles</a:t>
            </a:r>
          </a:p>
        </p:txBody>
      </p:sp>
      <p:sp>
        <p:nvSpPr>
          <p:cNvPr id="12" name="テキスト プレースホルダー 8"/>
          <p:cNvSpPr>
            <a:spLocks noGrp="1"/>
          </p:cNvSpPr>
          <p:nvPr>
            <p:ph type="body" sz="quarter" idx="13"/>
          </p:nvPr>
        </p:nvSpPr>
        <p:spPr>
          <a:xfrm>
            <a:off x="499534" y="4704646"/>
            <a:ext cx="5596466" cy="5334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00" b="0" i="0" baseline="0">
                <a:solidFill>
                  <a:schemeClr val="bg1"/>
                </a:solidFill>
                <a:latin typeface="+mn-lt"/>
                <a:cs typeface="Arial"/>
              </a:defRPr>
            </a:lvl1pPr>
          </a:lstStyle>
          <a:p>
            <a:pPr lvl="0"/>
            <a:r>
              <a:rPr lang="en-US" altLang="ja-JP" dirty="0" smtClean="0"/>
              <a:t>Click to edit Master text styles</a:t>
            </a:r>
          </a:p>
        </p:txBody>
      </p:sp>
      <p:sp>
        <p:nvSpPr>
          <p:cNvPr id="11" name="タイトル 1"/>
          <p:cNvSpPr>
            <a:spLocks noGrp="1"/>
          </p:cNvSpPr>
          <p:nvPr>
            <p:ph type="ctrTitle"/>
          </p:nvPr>
        </p:nvSpPr>
        <p:spPr>
          <a:xfrm>
            <a:off x="491684" y="345325"/>
            <a:ext cx="5599554" cy="1470025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600" b="0" i="0">
                <a:solidFill>
                  <a:srgbClr val="FFFFFF"/>
                </a:solidFill>
                <a:latin typeface="+mj-lt"/>
                <a:cs typeface="Arial"/>
              </a:defRPr>
            </a:lvl1pPr>
          </a:lstStyle>
          <a:p>
            <a:r>
              <a:rPr lang="en-US" altLang="ja-JP" dirty="0" smtClean="0"/>
              <a:t>Click to edit Master title style</a:t>
            </a:r>
            <a:endParaRPr lang="ja-JP" altLang="en-US" dirty="0"/>
          </a:p>
        </p:txBody>
      </p:sp>
      <p:sp>
        <p:nvSpPr>
          <p:cNvPr id="17" name="正方形/長方形 16"/>
          <p:cNvSpPr/>
          <p:nvPr userDrawn="1"/>
        </p:nvSpPr>
        <p:spPr>
          <a:xfrm>
            <a:off x="4824000" y="5634038"/>
            <a:ext cx="4320000" cy="1224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srgbClr val="FFFFFF"/>
              </a:solidFill>
            </a:endParaRPr>
          </a:p>
        </p:txBody>
      </p:sp>
      <p:pic>
        <p:nvPicPr>
          <p:cNvPr id="23" name="図 22" descr="Anritsu_setup_logo.jp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588" y="5634038"/>
            <a:ext cx="4016587" cy="1224000"/>
          </a:xfrm>
          <a:prstGeom prst="rect">
            <a:avLst/>
          </a:prstGeom>
        </p:spPr>
      </p:pic>
      <p:pic>
        <p:nvPicPr>
          <p:cNvPr id="2050" name="Picture 2" descr="C:\Users\am004788\Desktop\intranet_eye_image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2092" y="4700"/>
            <a:ext cx="2514600" cy="5575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1388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gular Slide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21245" y="258237"/>
            <a:ext cx="8496000" cy="75599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000">
                <a:solidFill>
                  <a:srgbClr val="55575B"/>
                </a:solidFill>
              </a:defRPr>
            </a:lvl1pPr>
          </a:lstStyle>
          <a:p>
            <a:r>
              <a:rPr kumimoji="1" lang="en-US" altLang="ja-JP" dirty="0" smtClean="0"/>
              <a:t>Click to edit Master title style</a:t>
            </a:r>
            <a:endParaRPr kumimoji="1" lang="ja-JP" altLang="en-US" dirty="0"/>
          </a:p>
        </p:txBody>
      </p:sp>
      <p:cxnSp>
        <p:nvCxnSpPr>
          <p:cNvPr id="9" name="直線コネクタ 10"/>
          <p:cNvCxnSpPr>
            <a:cxnSpLocks noChangeShapeType="1"/>
          </p:cNvCxnSpPr>
          <p:nvPr userDrawn="1"/>
        </p:nvCxnSpPr>
        <p:spPr bwMode="auto">
          <a:xfrm>
            <a:off x="0" y="6289499"/>
            <a:ext cx="9144000" cy="0"/>
          </a:xfrm>
          <a:prstGeom prst="line">
            <a:avLst/>
          </a:prstGeom>
          <a:noFill/>
          <a:ln w="3175">
            <a:solidFill>
              <a:srgbClr val="474747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" name="日付プレースホルダー 10"/>
          <p:cNvSpPr>
            <a:spLocks noGrp="1"/>
          </p:cNvSpPr>
          <p:nvPr>
            <p:ph type="dt" sz="half" idx="10"/>
          </p:nvPr>
        </p:nvSpPr>
        <p:spPr>
          <a:xfrm>
            <a:off x="318518" y="6551355"/>
            <a:ext cx="2133600" cy="180000"/>
          </a:xfrm>
          <a:prstGeom prst="rect">
            <a:avLst/>
          </a:prstGeom>
        </p:spPr>
        <p:txBody>
          <a:bodyPr/>
          <a:lstStyle/>
          <a:p>
            <a:fld id="{D42C9A79-6E90-1742-9351-FB54BC1C4CED}" type="datetime1">
              <a:rPr lang="ja-JP" altLang="en-US" smtClean="0"/>
              <a:t>2019/2/14</a:t>
            </a:fld>
            <a:endParaRPr lang="ja-JP" altLang="en-US" dirty="0"/>
          </a:p>
        </p:txBody>
      </p:sp>
      <p:sp>
        <p:nvSpPr>
          <p:cNvPr id="13" name="スライド番号プレースホルダー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B76BD-F5AF-3048-942E-0425DD806256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  <p:pic>
        <p:nvPicPr>
          <p:cNvPr id="14" name="図 13" descr="Anritsu_setup_logo.jpg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6" t="18116" b="17860"/>
          <a:stretch/>
        </p:blipFill>
        <p:spPr>
          <a:xfrm>
            <a:off x="70555" y="6307055"/>
            <a:ext cx="2700000" cy="550945"/>
          </a:xfrm>
          <a:prstGeom prst="rect">
            <a:avLst/>
          </a:prstGeom>
        </p:spPr>
      </p:pic>
      <p:sp>
        <p:nvSpPr>
          <p:cNvPr id="10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18518" y="1066799"/>
            <a:ext cx="8496000" cy="5040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55575B"/>
                </a:solidFill>
              </a:defRPr>
            </a:lvl1pPr>
            <a:lvl2pPr>
              <a:defRPr>
                <a:solidFill>
                  <a:srgbClr val="55575B"/>
                </a:solidFill>
              </a:defRPr>
            </a:lvl2pPr>
            <a:lvl3pPr>
              <a:defRPr>
                <a:solidFill>
                  <a:srgbClr val="55575B"/>
                </a:solidFill>
              </a:defRPr>
            </a:lvl3pPr>
            <a:lvl4pPr>
              <a:defRPr>
                <a:solidFill>
                  <a:srgbClr val="55575B"/>
                </a:solidFill>
              </a:defRPr>
            </a:lvl4pPr>
            <a:lvl5pPr>
              <a:defRPr>
                <a:solidFill>
                  <a:srgbClr val="55575B"/>
                </a:solidFill>
              </a:defRPr>
            </a:lvl5pPr>
          </a:lstStyle>
          <a:p>
            <a:pPr lvl="0"/>
            <a:r>
              <a:rPr kumimoji="1" lang="en-US" altLang="ja-JP" dirty="0" smtClean="0"/>
              <a:t>Click to edit Master text styles</a:t>
            </a:r>
          </a:p>
          <a:p>
            <a:pPr lvl="1"/>
            <a:r>
              <a:rPr kumimoji="1" lang="en-US" altLang="ja-JP" dirty="0" smtClean="0"/>
              <a:t>Second level</a:t>
            </a:r>
          </a:p>
          <a:p>
            <a:pPr lvl="2"/>
            <a:r>
              <a:rPr kumimoji="1" lang="en-US" altLang="ja-JP" dirty="0" smtClean="0"/>
              <a:t>Third level</a:t>
            </a:r>
          </a:p>
          <a:p>
            <a:pPr lvl="3"/>
            <a:r>
              <a:rPr kumimoji="1" lang="en-US" altLang="ja-JP" dirty="0" smtClean="0"/>
              <a:t>Fourth level</a:t>
            </a:r>
          </a:p>
          <a:p>
            <a:pPr lvl="4"/>
            <a:r>
              <a:rPr kumimoji="1" lang="en-US" altLang="ja-JP" dirty="0" smtClean="0"/>
              <a:t>Fifth level</a:t>
            </a:r>
            <a:endParaRPr kumimoji="1" lang="ja-JP" altLang="en-US" dirty="0"/>
          </a:p>
        </p:txBody>
      </p:sp>
      <p:sp>
        <p:nvSpPr>
          <p:cNvPr id="1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5221800" y="6424385"/>
            <a:ext cx="3693599" cy="18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5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r>
              <a:rPr lang="en-US" altLang="ja-JP" dirty="0" smtClean="0"/>
              <a:t>Slide Title or URL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515766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Fi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7"/>
          <p:cNvSpPr>
            <a:spLocks noChangeArrowheads="1"/>
          </p:cNvSpPr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0FAF46"/>
          </a:solidFill>
          <a:ln>
            <a:noFill/>
          </a:ln>
          <a:extLst/>
        </p:spPr>
        <p:txBody>
          <a:bodyPr wrap="none">
            <a:spAutoFit/>
          </a:bodyPr>
          <a:lstStyle/>
          <a:p>
            <a:endParaRPr lang="ja-JP" altLang="en-US" dirty="0"/>
          </a:p>
        </p:txBody>
      </p:sp>
      <p:pic>
        <p:nvPicPr>
          <p:cNvPr id="3" name="図 8" descr="Anritsu_white_logo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2088" y="2724150"/>
            <a:ext cx="3563937" cy="130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図 8" descr="Anritsu_white_logo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2088" y="2724150"/>
            <a:ext cx="3563937" cy="130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34421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86600" y="6400800"/>
            <a:ext cx="19050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latin typeface="Arial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3C415D2D-E102-4B7F-9B71-D615AD924BD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7" r:id="rId3"/>
    <p:sldLayoutId id="2147483730" r:id="rId4"/>
    <p:sldLayoutId id="2147483729" r:id="rId5"/>
  </p:sldLayoutIdLst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4D4D4D"/>
          </a:solidFill>
          <a:latin typeface="Arial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4D4D4D"/>
          </a:solidFill>
          <a:latin typeface="Arial" charset="0"/>
          <a:ea typeface="ＭＳ Ｐゴシック" pitchFamily="34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4D4D4D"/>
          </a:solidFill>
          <a:latin typeface="Arial" charset="0"/>
          <a:ea typeface="ＭＳ Ｐゴシック" pitchFamily="34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4D4D4D"/>
          </a:solidFill>
          <a:latin typeface="Arial" charset="0"/>
          <a:ea typeface="ＭＳ Ｐゴシック" pitchFamily="34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4D4D4D"/>
          </a:solidFill>
          <a:latin typeface="Arial" charset="0"/>
          <a:ea typeface="ＭＳ Ｐゴシック" pitchFamily="34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rgbClr val="4D4D4D"/>
          </a:solidFill>
          <a:latin typeface="Arial" charset="0"/>
          <a:ea typeface="ＭＳ Ｐゴシック" pitchFamily="34" charset="-128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rgbClr val="4D4D4D"/>
          </a:solidFill>
          <a:latin typeface="Arial" charset="0"/>
          <a:ea typeface="ＭＳ Ｐゴシック" pitchFamily="34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rgbClr val="4D4D4D"/>
          </a:solidFill>
          <a:latin typeface="Arial" charset="0"/>
          <a:ea typeface="ＭＳ Ｐゴシック" pitchFamily="34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rgbClr val="4D4D4D"/>
          </a:solidFill>
          <a:latin typeface="Arial" charset="0"/>
          <a:ea typeface="ＭＳ Ｐゴシック" pitchFamily="34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200">
          <a:solidFill>
            <a:srgbClr val="4D4D4D"/>
          </a:solidFill>
          <a:latin typeface="Arial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200">
          <a:solidFill>
            <a:srgbClr val="4D4D4D"/>
          </a:solidFill>
          <a:latin typeface="Arial" charset="0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200">
          <a:solidFill>
            <a:srgbClr val="4D4D4D"/>
          </a:solidFill>
          <a:latin typeface="Arial" charset="0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200">
          <a:solidFill>
            <a:srgbClr val="4D4D4D"/>
          </a:solidFill>
          <a:latin typeface="Arial" charset="0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200">
          <a:solidFill>
            <a:srgbClr val="4D4D4D"/>
          </a:solidFill>
          <a:latin typeface="Arial" charset="0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200">
          <a:solidFill>
            <a:srgbClr val="4D4D4D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200">
          <a:solidFill>
            <a:srgbClr val="4D4D4D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200">
          <a:solidFill>
            <a:srgbClr val="4D4D4D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200">
          <a:solidFill>
            <a:srgbClr val="4D4D4D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304800" y="345325"/>
            <a:ext cx="5943600" cy="3236075"/>
          </a:xfrm>
        </p:spPr>
        <p:txBody>
          <a:bodyPr>
            <a:normAutofit fontScale="90000"/>
          </a:bodyPr>
          <a:lstStyle/>
          <a:p>
            <a:r>
              <a:rPr lang="en-GB" dirty="0"/>
              <a:t>3GPP </a:t>
            </a:r>
            <a:r>
              <a:rPr lang="en-GB" dirty="0" smtClean="0"/>
              <a:t>RAN5 </a:t>
            </a:r>
            <a:r>
              <a:rPr lang="en-GB" dirty="0" smtClean="0"/>
              <a:t>#82</a:t>
            </a:r>
            <a:r>
              <a:rPr lang="en-GB" sz="4000" dirty="0"/>
              <a:t/>
            </a:r>
            <a:br>
              <a:rPr lang="en-GB" sz="4000" dirty="0"/>
            </a:br>
            <a:r>
              <a:rPr lang="en-GB" dirty="0" smtClean="0"/>
              <a:t>Athens, Greece</a:t>
            </a:r>
            <a:r>
              <a:rPr lang="en-GB" dirty="0"/>
              <a:t/>
            </a:r>
            <a:br>
              <a:rPr lang="en-GB" dirty="0"/>
            </a:br>
            <a:r>
              <a:rPr lang="en-GB" dirty="0" smtClean="0"/>
              <a:t>2</a:t>
            </a:r>
            <a:r>
              <a:rPr lang="en-GB" dirty="0" smtClean="0"/>
              <a:t>5 Feb to 01 Mar 2019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/>
              <a:t/>
            </a:r>
            <a:br>
              <a:rPr lang="en-GB" dirty="0"/>
            </a:br>
            <a:r>
              <a:rPr lang="en-GB" dirty="0" smtClean="0"/>
              <a:t>R5-191350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/>
              <a:t>Test Tolerance review process for NR</a:t>
            </a:r>
            <a:r>
              <a:rPr lang="en-GB" dirty="0" smtClean="0"/>
              <a:t/>
            </a:r>
            <a:br>
              <a:rPr lang="en-GB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6379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1245" y="292600"/>
            <a:ext cx="8496000" cy="687272"/>
          </a:xfrm>
        </p:spPr>
        <p:txBody>
          <a:bodyPr>
            <a:normAutofit/>
          </a:bodyPr>
          <a:lstStyle/>
          <a:p>
            <a:pPr algn="ctr"/>
            <a:r>
              <a:rPr lang="en-GB" dirty="0" smtClean="0"/>
              <a:t>Current status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B76BD-F5AF-3048-942E-0425DD806256}" type="slidenum">
              <a:rPr lang="ja-JP" altLang="en-US" smtClean="0"/>
              <a:pPr/>
              <a:t>2</a:t>
            </a:fld>
            <a:endParaRPr lang="ja-JP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8518" y="1066799"/>
            <a:ext cx="8825482" cy="5040000"/>
          </a:xfrm>
        </p:spPr>
        <p:txBody>
          <a:bodyPr/>
          <a:lstStyle/>
          <a:p>
            <a:r>
              <a:rPr lang="en-GB" dirty="0" smtClean="0"/>
              <a:t>RAN5 focus is now on NR, with many new challenges for MU/TT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>
                <a:solidFill>
                  <a:srgbClr val="33CC33"/>
                </a:solidFill>
              </a:rPr>
              <a:t>NR schedules require </a:t>
            </a:r>
            <a:r>
              <a:rPr lang="en-GB" sz="2000" dirty="0" smtClean="0">
                <a:solidFill>
                  <a:srgbClr val="33CC33"/>
                </a:solidFill>
              </a:rPr>
              <a:t>significant </a:t>
            </a:r>
            <a:r>
              <a:rPr lang="en-GB" sz="2000" dirty="0">
                <a:solidFill>
                  <a:srgbClr val="33CC33"/>
                </a:solidFill>
              </a:rPr>
              <a:t>TT effort to complete Test cases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>
                <a:solidFill>
                  <a:srgbClr val="33CC33"/>
                </a:solidFill>
              </a:rPr>
              <a:t>NR has new features to be handled and needs new </a:t>
            </a:r>
            <a:r>
              <a:rPr lang="en-GB" sz="2000" dirty="0" smtClean="0">
                <a:solidFill>
                  <a:srgbClr val="33CC33"/>
                </a:solidFill>
              </a:rPr>
              <a:t>templates</a:t>
            </a:r>
          </a:p>
          <a:p>
            <a:pPr lvl="1">
              <a:spcBef>
                <a:spcPts val="600"/>
              </a:spcBef>
              <a:spcAft>
                <a:spcPts val="1200"/>
              </a:spcAft>
            </a:pPr>
            <a:r>
              <a:rPr lang="en-GB" sz="2000" dirty="0" smtClean="0">
                <a:solidFill>
                  <a:srgbClr val="33CC33"/>
                </a:solidFill>
              </a:rPr>
              <a:t>Many NR Test cases will be developed in parallel</a:t>
            </a:r>
            <a:endParaRPr lang="en-GB" dirty="0" smtClean="0"/>
          </a:p>
          <a:p>
            <a:r>
              <a:rPr lang="en-GB" dirty="0" smtClean="0"/>
              <a:t>First NR FR1 TT analyses have started to appear</a:t>
            </a:r>
            <a:endParaRPr lang="en-GB" dirty="0"/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 smtClean="0">
                <a:solidFill>
                  <a:srgbClr val="33CC33"/>
                </a:solidFill>
              </a:rPr>
              <a:t>FR1 PRACH TT template </a:t>
            </a:r>
            <a:r>
              <a:rPr lang="en-GB" sz="2000" dirty="0">
                <a:solidFill>
                  <a:srgbClr val="33CC33"/>
                </a:solidFill>
              </a:rPr>
              <a:t>R5-190449 endorsed at </a:t>
            </a:r>
            <a:r>
              <a:rPr lang="en-GB" sz="2000" dirty="0" smtClean="0">
                <a:solidFill>
                  <a:srgbClr val="33CC33"/>
                </a:solidFill>
              </a:rPr>
              <a:t>RAN5 </a:t>
            </a:r>
            <a:r>
              <a:rPr lang="en-GB" sz="2000" dirty="0" err="1" smtClean="0">
                <a:solidFill>
                  <a:srgbClr val="33CC33"/>
                </a:solidFill>
              </a:rPr>
              <a:t>AdHoc</a:t>
            </a:r>
            <a:r>
              <a:rPr lang="en-GB" sz="2000" dirty="0">
                <a:solidFill>
                  <a:srgbClr val="33CC33"/>
                </a:solidFill>
              </a:rPr>
              <a:t> </a:t>
            </a:r>
            <a:r>
              <a:rPr lang="en-GB" sz="2000" dirty="0" smtClean="0">
                <a:solidFill>
                  <a:srgbClr val="33CC33"/>
                </a:solidFill>
              </a:rPr>
              <a:t>in Singapore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 smtClean="0">
                <a:solidFill>
                  <a:srgbClr val="33CC33"/>
                </a:solidFill>
              </a:rPr>
              <a:t>Complete </a:t>
            </a:r>
            <a:r>
              <a:rPr lang="en-GB" sz="2000" dirty="0">
                <a:solidFill>
                  <a:srgbClr val="33CC33"/>
                </a:solidFill>
              </a:rPr>
              <a:t>FR1 PRACH </a:t>
            </a:r>
            <a:r>
              <a:rPr lang="en-GB" sz="2000" dirty="0" smtClean="0">
                <a:solidFill>
                  <a:srgbClr val="33CC33"/>
                </a:solidFill>
              </a:rPr>
              <a:t>TT analysis provided at RAN5#82, R5-191342</a:t>
            </a:r>
          </a:p>
          <a:p>
            <a:pPr lvl="1">
              <a:spcBef>
                <a:spcPts val="600"/>
              </a:spcBef>
              <a:spcAft>
                <a:spcPts val="1200"/>
              </a:spcAft>
            </a:pPr>
            <a:r>
              <a:rPr lang="en-GB" sz="2000" dirty="0" smtClean="0">
                <a:solidFill>
                  <a:srgbClr val="33CC33"/>
                </a:solidFill>
              </a:rPr>
              <a:t>Non-template-compliant FR1 TT analysis R5-190872 agreed </a:t>
            </a:r>
            <a:r>
              <a:rPr lang="en-GB" sz="2000" dirty="0">
                <a:solidFill>
                  <a:srgbClr val="33CC33"/>
                </a:solidFill>
              </a:rPr>
              <a:t>at RAN5 </a:t>
            </a:r>
            <a:r>
              <a:rPr lang="en-GB" sz="2000" dirty="0" err="1">
                <a:solidFill>
                  <a:srgbClr val="33CC33"/>
                </a:solidFill>
              </a:rPr>
              <a:t>AdHoc</a:t>
            </a:r>
            <a:r>
              <a:rPr lang="en-GB" sz="2000" dirty="0">
                <a:solidFill>
                  <a:srgbClr val="33CC33"/>
                </a:solidFill>
              </a:rPr>
              <a:t> in Singapore</a:t>
            </a:r>
            <a:endParaRPr lang="en-GB" sz="2000" dirty="0">
              <a:solidFill>
                <a:srgbClr val="33CC33"/>
              </a:solidFill>
            </a:endParaRPr>
          </a:p>
          <a:p>
            <a:r>
              <a:rPr lang="en-GB" dirty="0" smtClean="0"/>
              <a:t>Clear need to set up process to formally review NR TT analyses </a:t>
            </a:r>
            <a:endParaRPr lang="en-GB" dirty="0"/>
          </a:p>
          <a:p>
            <a:pPr lvl="1">
              <a:spcBef>
                <a:spcPts val="600"/>
              </a:spcBef>
              <a:spcAft>
                <a:spcPts val="1200"/>
              </a:spcAft>
            </a:pPr>
            <a:r>
              <a:rPr lang="en-GB" sz="2000" dirty="0" smtClean="0">
                <a:solidFill>
                  <a:srgbClr val="33CC33"/>
                </a:solidFill>
              </a:rPr>
              <a:t>Early agreement of templates will help RAN5 efficiency</a:t>
            </a:r>
            <a:endParaRPr lang="en-GB" sz="2000" dirty="0" smtClean="0">
              <a:solidFill>
                <a:srgbClr val="33CC33"/>
              </a:solidFill>
            </a:endParaRPr>
          </a:p>
          <a:p>
            <a:pPr lvl="1"/>
            <a:endParaRPr lang="en-GB" sz="2000" dirty="0">
              <a:solidFill>
                <a:srgbClr val="33CC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9623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1245" y="292600"/>
            <a:ext cx="8496000" cy="687272"/>
          </a:xfrm>
        </p:spPr>
        <p:txBody>
          <a:bodyPr>
            <a:normAutofit/>
          </a:bodyPr>
          <a:lstStyle/>
          <a:p>
            <a:pPr algn="ctr"/>
            <a:r>
              <a:rPr lang="en-GB" dirty="0" smtClean="0"/>
              <a:t>Proposed Way Forward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B76BD-F5AF-3048-942E-0425DD806256}" type="slidenum">
              <a:rPr lang="ja-JP" altLang="en-US" smtClean="0"/>
              <a:pPr/>
              <a:t>3</a:t>
            </a:fld>
            <a:endParaRPr lang="ja-JP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8518" y="1066799"/>
            <a:ext cx="8825482" cy="5040000"/>
          </a:xfrm>
        </p:spPr>
        <p:txBody>
          <a:bodyPr/>
          <a:lstStyle/>
          <a:p>
            <a:r>
              <a:rPr lang="en-GB" dirty="0" smtClean="0"/>
              <a:t>Proposed NR Test Tolerance review process:</a:t>
            </a:r>
          </a:p>
          <a:p>
            <a:pPr marL="720000" lvl="1" indent="-457200">
              <a:spcBef>
                <a:spcPts val="600"/>
              </a:spcBef>
              <a:spcAft>
                <a:spcPts val="600"/>
              </a:spcAft>
              <a:buFont typeface="+mj-lt"/>
              <a:buAutoNum type="alphaLcParenR"/>
            </a:pPr>
            <a:r>
              <a:rPr lang="en-GB" sz="2000" dirty="0" smtClean="0">
                <a:solidFill>
                  <a:srgbClr val="33CC33"/>
                </a:solidFill>
              </a:rPr>
              <a:t>“Declaration” date: normally </a:t>
            </a:r>
            <a:r>
              <a:rPr lang="en-GB" sz="2000" dirty="0">
                <a:solidFill>
                  <a:srgbClr val="33CC33"/>
                </a:solidFill>
              </a:rPr>
              <a:t>(meeting upload deadline – 4 weeks)</a:t>
            </a:r>
            <a:endParaRPr lang="en-GB" sz="2000" dirty="0" smtClean="0">
              <a:solidFill>
                <a:srgbClr val="33CC33"/>
              </a:solidFill>
            </a:endParaRPr>
          </a:p>
          <a:p>
            <a:pPr marL="720000" lvl="1" indent="-457200">
              <a:spcBef>
                <a:spcPts val="600"/>
              </a:spcBef>
              <a:spcAft>
                <a:spcPts val="600"/>
              </a:spcAft>
              <a:buFont typeface="+mj-lt"/>
              <a:buAutoNum type="alphaLcParenR"/>
            </a:pPr>
            <a:r>
              <a:rPr lang="en-GB" sz="2000" dirty="0">
                <a:solidFill>
                  <a:srgbClr val="33CC33"/>
                </a:solidFill>
              </a:rPr>
              <a:t>“</a:t>
            </a:r>
            <a:r>
              <a:rPr lang="en-GB" sz="2000" dirty="0" smtClean="0">
                <a:solidFill>
                  <a:srgbClr val="33CC33"/>
                </a:solidFill>
              </a:rPr>
              <a:t>Drafts available” date: </a:t>
            </a:r>
            <a:r>
              <a:rPr lang="en-GB" sz="2000" dirty="0">
                <a:solidFill>
                  <a:srgbClr val="33CC33"/>
                </a:solidFill>
              </a:rPr>
              <a:t>normally (meeting upload deadline – </a:t>
            </a:r>
            <a:r>
              <a:rPr lang="en-GB" sz="2000" dirty="0" smtClean="0">
                <a:solidFill>
                  <a:srgbClr val="33CC33"/>
                </a:solidFill>
              </a:rPr>
              <a:t>2 </a:t>
            </a:r>
            <a:r>
              <a:rPr lang="en-GB" sz="2000" dirty="0">
                <a:solidFill>
                  <a:srgbClr val="33CC33"/>
                </a:solidFill>
              </a:rPr>
              <a:t>weeks)</a:t>
            </a:r>
          </a:p>
          <a:p>
            <a:pPr marL="720000" lvl="1" indent="-457200">
              <a:spcBef>
                <a:spcPts val="600"/>
              </a:spcBef>
              <a:spcAft>
                <a:spcPts val="600"/>
              </a:spcAft>
              <a:buFont typeface="+mj-lt"/>
              <a:buAutoNum type="alphaLcParenR"/>
            </a:pPr>
            <a:r>
              <a:rPr lang="en-GB" sz="2000" dirty="0" smtClean="0">
                <a:solidFill>
                  <a:srgbClr val="33CC33"/>
                </a:solidFill>
              </a:rPr>
              <a:t>Share </a:t>
            </a:r>
            <a:r>
              <a:rPr lang="en-GB" sz="2000" dirty="0" smtClean="0">
                <a:solidFill>
                  <a:srgbClr val="33CC33"/>
                </a:solidFill>
              </a:rPr>
              <a:t>r</a:t>
            </a:r>
            <a:r>
              <a:rPr lang="en-GB" sz="2000" dirty="0" smtClean="0">
                <a:solidFill>
                  <a:srgbClr val="33CC33"/>
                </a:solidFill>
              </a:rPr>
              <a:t>eview workload between NR-reviewing companies</a:t>
            </a:r>
          </a:p>
          <a:p>
            <a:pPr marL="720000" lvl="1" indent="-457200">
              <a:spcBef>
                <a:spcPts val="600"/>
              </a:spcBef>
              <a:spcAft>
                <a:spcPts val="600"/>
              </a:spcAft>
              <a:buFont typeface="+mj-lt"/>
              <a:buAutoNum type="alphaLcParenR"/>
            </a:pPr>
            <a:r>
              <a:rPr lang="en-GB" sz="2000" dirty="0" smtClean="0">
                <a:solidFill>
                  <a:srgbClr val="33CC33"/>
                </a:solidFill>
              </a:rPr>
              <a:t>NR TT analyses are given meeting time (no block approval yet)</a:t>
            </a:r>
          </a:p>
          <a:p>
            <a:pPr marL="720000" lvl="1" indent="-457200">
              <a:spcBef>
                <a:spcPts val="600"/>
              </a:spcBef>
              <a:spcAft>
                <a:spcPts val="600"/>
              </a:spcAft>
              <a:buFont typeface="+mj-lt"/>
              <a:buAutoNum type="alphaLcParenR"/>
            </a:pPr>
            <a:r>
              <a:rPr lang="en-GB" sz="2000" dirty="0" smtClean="0">
                <a:solidFill>
                  <a:srgbClr val="33CC33"/>
                </a:solidFill>
              </a:rPr>
              <a:t>NR </a:t>
            </a:r>
            <a:r>
              <a:rPr lang="en-GB" sz="2000" dirty="0">
                <a:solidFill>
                  <a:srgbClr val="33CC33"/>
                </a:solidFill>
              </a:rPr>
              <a:t>TT </a:t>
            </a:r>
            <a:r>
              <a:rPr lang="en-GB" sz="2000" dirty="0" smtClean="0">
                <a:solidFill>
                  <a:srgbClr val="33CC33"/>
                </a:solidFill>
              </a:rPr>
              <a:t>review process runs at main meetings only (4 times per year)</a:t>
            </a:r>
          </a:p>
          <a:p>
            <a:pPr marL="720000" lvl="1" indent="-457200">
              <a:spcBef>
                <a:spcPts val="600"/>
              </a:spcBef>
              <a:spcAft>
                <a:spcPts val="1200"/>
              </a:spcAft>
              <a:buFont typeface="+mj-lt"/>
              <a:buAutoNum type="alphaLcParenR"/>
            </a:pPr>
            <a:r>
              <a:rPr lang="en-GB" sz="2000" dirty="0" smtClean="0">
                <a:solidFill>
                  <a:srgbClr val="33CC33"/>
                </a:solidFill>
              </a:rPr>
              <a:t>Test case sign-up companies resolve any associated RAN4 issues</a:t>
            </a:r>
          </a:p>
          <a:p>
            <a:r>
              <a:rPr lang="en-GB" dirty="0"/>
              <a:t>NR-reviewing </a:t>
            </a:r>
            <a:r>
              <a:rPr lang="en-GB" dirty="0" smtClean="0"/>
              <a:t>companies so far (thanks): </a:t>
            </a:r>
            <a:endParaRPr lang="en-GB" dirty="0"/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 smtClean="0">
                <a:solidFill>
                  <a:srgbClr val="33CC33"/>
                </a:solidFill>
              </a:rPr>
              <a:t>Qualcomm, Rohde &amp; Schwarz, Ericsson, Anritsu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 smtClean="0">
                <a:solidFill>
                  <a:srgbClr val="33CC33"/>
                </a:solidFill>
              </a:rPr>
              <a:t>Other companies welcome to join </a:t>
            </a:r>
            <a:endParaRPr lang="en-GB" sz="2000" dirty="0">
              <a:solidFill>
                <a:srgbClr val="33CC33"/>
              </a:solidFill>
            </a:endParaRPr>
          </a:p>
          <a:p>
            <a:pPr lvl="1">
              <a:spcBef>
                <a:spcPts val="600"/>
              </a:spcBef>
              <a:spcAft>
                <a:spcPts val="1200"/>
              </a:spcAft>
            </a:pPr>
            <a:r>
              <a:rPr lang="en-GB" sz="2000" dirty="0" smtClean="0">
                <a:solidFill>
                  <a:srgbClr val="33CC33"/>
                </a:solidFill>
              </a:rPr>
              <a:t>Anritsu is willing to do </a:t>
            </a:r>
            <a:r>
              <a:rPr lang="en-GB" sz="2000" dirty="0">
                <a:solidFill>
                  <a:srgbClr val="33CC33"/>
                </a:solidFill>
              </a:rPr>
              <a:t>assignment to each </a:t>
            </a:r>
            <a:r>
              <a:rPr lang="en-GB" sz="2000" dirty="0" smtClean="0">
                <a:solidFill>
                  <a:srgbClr val="33CC33"/>
                </a:solidFill>
              </a:rPr>
              <a:t>NR-reviewing </a:t>
            </a:r>
            <a:r>
              <a:rPr lang="en-GB" sz="2000" dirty="0">
                <a:solidFill>
                  <a:srgbClr val="33CC33"/>
                </a:solidFill>
              </a:rPr>
              <a:t>company </a:t>
            </a:r>
            <a:endParaRPr lang="en-GB" sz="2000" dirty="0">
              <a:solidFill>
                <a:srgbClr val="33CC33"/>
              </a:solidFill>
            </a:endParaRPr>
          </a:p>
          <a:p>
            <a:pPr marL="457200" lvl="1" indent="0">
              <a:buNone/>
            </a:pPr>
            <a:endParaRPr lang="en-GB" sz="2000" dirty="0" smtClean="0">
              <a:solidFill>
                <a:srgbClr val="33CC33"/>
              </a:solidFill>
            </a:endParaRPr>
          </a:p>
          <a:p>
            <a:pPr lvl="1"/>
            <a:endParaRPr lang="en-GB" sz="2000" dirty="0">
              <a:solidFill>
                <a:srgbClr val="33CC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556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1245" y="292600"/>
            <a:ext cx="8496000" cy="687272"/>
          </a:xfrm>
        </p:spPr>
        <p:txBody>
          <a:bodyPr>
            <a:normAutofit/>
          </a:bodyPr>
          <a:lstStyle/>
          <a:p>
            <a:pPr algn="ctr"/>
            <a:r>
              <a:rPr lang="en-GB" dirty="0" smtClean="0"/>
              <a:t>Scope and </a:t>
            </a:r>
            <a:r>
              <a:rPr lang="en-GB" dirty="0" smtClean="0"/>
              <a:t>T</a:t>
            </a:r>
            <a:r>
              <a:rPr lang="en-GB" dirty="0" smtClean="0"/>
              <a:t>echnical basis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B76BD-F5AF-3048-942E-0425DD806256}" type="slidenum">
              <a:rPr lang="ja-JP" altLang="en-US" smtClean="0"/>
              <a:pPr/>
              <a:t>4</a:t>
            </a:fld>
            <a:endParaRPr lang="ja-JP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8518" y="1066799"/>
            <a:ext cx="8825482" cy="5040000"/>
          </a:xfrm>
        </p:spPr>
        <p:txBody>
          <a:bodyPr/>
          <a:lstStyle/>
          <a:p>
            <a:r>
              <a:rPr lang="en-GB" dirty="0" smtClean="0"/>
              <a:t>Scope of NR Test Tolerance review process:</a:t>
            </a:r>
          </a:p>
          <a:p>
            <a:pPr lvl="1">
              <a:spcBef>
                <a:spcPts val="600"/>
              </a:spcBef>
              <a:spcAft>
                <a:spcPts val="1200"/>
              </a:spcAft>
            </a:pPr>
            <a:r>
              <a:rPr lang="en-GB" sz="2000" dirty="0" smtClean="0">
                <a:solidFill>
                  <a:srgbClr val="33CC33"/>
                </a:solidFill>
              </a:rPr>
              <a:t>RRM </a:t>
            </a:r>
            <a:r>
              <a:rPr lang="en-GB" sz="2000" dirty="0">
                <a:solidFill>
                  <a:srgbClr val="33CC33"/>
                </a:solidFill>
              </a:rPr>
              <a:t>and Demodulation/CSI (most RF already done)</a:t>
            </a:r>
            <a:r>
              <a:rPr lang="en-GB" sz="2000" dirty="0" smtClean="0">
                <a:solidFill>
                  <a:srgbClr val="33CC33"/>
                </a:solidFill>
              </a:rPr>
              <a:t> </a:t>
            </a:r>
            <a:endParaRPr lang="en-GB" sz="2000" dirty="0">
              <a:solidFill>
                <a:srgbClr val="33CC33"/>
              </a:solidFill>
            </a:endParaRPr>
          </a:p>
          <a:p>
            <a:r>
              <a:rPr lang="en-GB" dirty="0" smtClean="0"/>
              <a:t>Technical basis: </a:t>
            </a:r>
            <a:endParaRPr lang="en-GB" dirty="0"/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 smtClean="0">
                <a:solidFill>
                  <a:srgbClr val="33CC33"/>
                </a:solidFill>
              </a:rPr>
              <a:t>Principle of Superposition, as defined in TR 38.903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 smtClean="0">
                <a:solidFill>
                  <a:srgbClr val="33CC33"/>
                </a:solidFill>
              </a:rPr>
              <a:t>Uncertainties are orthogonal (required for superposition to be valid)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 smtClean="0">
                <a:solidFill>
                  <a:srgbClr val="33CC33"/>
                </a:solidFill>
              </a:rPr>
              <a:t>Base on common uncertainties</a:t>
            </a:r>
            <a:r>
              <a:rPr lang="en-GB" sz="2000" dirty="0">
                <a:solidFill>
                  <a:srgbClr val="33CC33"/>
                </a:solidFill>
              </a:rPr>
              <a:t>, such as TS 38.533 Table F.1.1.2-1</a:t>
            </a:r>
            <a:endParaRPr lang="en-GB" sz="2000" dirty="0" smtClean="0">
              <a:solidFill>
                <a:srgbClr val="33CC33"/>
              </a:solidFill>
            </a:endParaRP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 smtClean="0">
                <a:solidFill>
                  <a:srgbClr val="33CC33"/>
                </a:solidFill>
              </a:rPr>
              <a:t>Measurement </a:t>
            </a:r>
            <a:r>
              <a:rPr lang="en-GB" sz="2000" dirty="0">
                <a:solidFill>
                  <a:srgbClr val="33CC33"/>
                </a:solidFill>
              </a:rPr>
              <a:t>uncertainty tolerance </a:t>
            </a:r>
            <a:r>
              <a:rPr lang="en-GB" sz="2000" dirty="0" smtClean="0">
                <a:solidFill>
                  <a:srgbClr val="33CC33"/>
                </a:solidFill>
              </a:rPr>
              <a:t>interval 95%, as in </a:t>
            </a:r>
            <a:r>
              <a:rPr lang="en-GB" sz="2000" dirty="0">
                <a:solidFill>
                  <a:srgbClr val="33CC33"/>
                </a:solidFill>
              </a:rPr>
              <a:t>TR 38.903</a:t>
            </a:r>
            <a:r>
              <a:rPr lang="en-GB" sz="2000" dirty="0" smtClean="0">
                <a:solidFill>
                  <a:srgbClr val="33CC33"/>
                </a:solidFill>
              </a:rPr>
              <a:t>  </a:t>
            </a:r>
            <a:endParaRPr lang="en-GB" sz="2000" dirty="0">
              <a:solidFill>
                <a:srgbClr val="33CC33"/>
              </a:solidFill>
            </a:endParaRP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 smtClean="0">
                <a:solidFill>
                  <a:srgbClr val="33CC33"/>
                </a:solidFill>
              </a:rPr>
              <a:t>All core requirement side conditions met, </a:t>
            </a:r>
            <a:r>
              <a:rPr lang="en-GB" sz="2000" dirty="0">
                <a:solidFill>
                  <a:srgbClr val="33CC33"/>
                </a:solidFill>
              </a:rPr>
              <a:t>based on tolerance </a:t>
            </a:r>
            <a:r>
              <a:rPr lang="en-GB" sz="2000" dirty="0" smtClean="0">
                <a:solidFill>
                  <a:srgbClr val="33CC33"/>
                </a:solidFill>
              </a:rPr>
              <a:t>interval</a:t>
            </a:r>
          </a:p>
          <a:p>
            <a:pPr lvl="1">
              <a:spcBef>
                <a:spcPts val="600"/>
              </a:spcBef>
              <a:spcAft>
                <a:spcPts val="1200"/>
              </a:spcAft>
            </a:pPr>
            <a:r>
              <a:rPr lang="en-GB" sz="2000" dirty="0">
                <a:solidFill>
                  <a:srgbClr val="33CC33"/>
                </a:solidFill>
              </a:rPr>
              <a:t>T</a:t>
            </a:r>
            <a:r>
              <a:rPr lang="en-GB" sz="2000" dirty="0" smtClean="0">
                <a:solidFill>
                  <a:srgbClr val="33CC33"/>
                </a:solidFill>
              </a:rPr>
              <a:t>he technical basis above aligns with TT = MU</a:t>
            </a:r>
            <a:endParaRPr lang="en-GB" sz="2000" dirty="0" smtClean="0">
              <a:solidFill>
                <a:srgbClr val="33CC33"/>
              </a:solidFill>
            </a:endParaRPr>
          </a:p>
          <a:p>
            <a:pPr lvl="0"/>
            <a:r>
              <a:rPr lang="en-GB" dirty="0"/>
              <a:t>E</a:t>
            </a:r>
            <a:r>
              <a:rPr lang="en-GB" dirty="0" smtClean="0"/>
              <a:t>xceptions from the Technical basis would need to be justified </a:t>
            </a:r>
            <a:endParaRPr lang="en-GB" dirty="0"/>
          </a:p>
          <a:p>
            <a:pPr marL="457200" lvl="1" indent="0">
              <a:buNone/>
            </a:pPr>
            <a:endParaRPr lang="en-GB" sz="2000" dirty="0" smtClean="0">
              <a:solidFill>
                <a:srgbClr val="33CC33"/>
              </a:solidFill>
            </a:endParaRPr>
          </a:p>
          <a:p>
            <a:pPr lvl="1"/>
            <a:endParaRPr lang="en-GB" sz="2000" dirty="0">
              <a:solidFill>
                <a:srgbClr val="33CC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9610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1245" y="292600"/>
            <a:ext cx="8496000" cy="687272"/>
          </a:xfrm>
        </p:spPr>
        <p:txBody>
          <a:bodyPr>
            <a:normAutofit/>
          </a:bodyPr>
          <a:lstStyle/>
          <a:p>
            <a:pPr algn="ctr"/>
            <a:r>
              <a:rPr lang="en-GB" dirty="0" smtClean="0"/>
              <a:t>Deliverables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B76BD-F5AF-3048-942E-0425DD806256}" type="slidenum">
              <a:rPr lang="ja-JP" altLang="en-US" smtClean="0"/>
              <a:pPr/>
              <a:t>5</a:t>
            </a:fld>
            <a:endParaRPr lang="ja-JP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8518" y="1066799"/>
            <a:ext cx="8825482" cy="5040000"/>
          </a:xfrm>
        </p:spPr>
        <p:txBody>
          <a:bodyPr/>
          <a:lstStyle/>
          <a:p>
            <a:r>
              <a:rPr lang="en-GB" dirty="0" smtClean="0"/>
              <a:t>At the “Declaration</a:t>
            </a:r>
            <a:r>
              <a:rPr lang="en-GB" dirty="0"/>
              <a:t>” date:</a:t>
            </a:r>
            <a:endParaRPr lang="en-GB" dirty="0" smtClean="0"/>
          </a:p>
          <a:p>
            <a:pPr lvl="1">
              <a:spcBef>
                <a:spcPts val="600"/>
              </a:spcBef>
              <a:spcAft>
                <a:spcPts val="1200"/>
              </a:spcAft>
            </a:pPr>
            <a:r>
              <a:rPr lang="en-GB" sz="2000" dirty="0" smtClean="0">
                <a:solidFill>
                  <a:srgbClr val="33CC33"/>
                </a:solidFill>
              </a:rPr>
              <a:t>Which test cases the contributing company intends to work on</a:t>
            </a:r>
            <a:endParaRPr lang="en-GB" sz="2000" dirty="0">
              <a:solidFill>
                <a:srgbClr val="33CC33"/>
              </a:solidFill>
            </a:endParaRPr>
          </a:p>
          <a:p>
            <a:r>
              <a:rPr lang="en-GB" dirty="0" smtClean="0"/>
              <a:t>At </a:t>
            </a:r>
            <a:r>
              <a:rPr lang="en-GB" dirty="0"/>
              <a:t>the “Drafts available” date:</a:t>
            </a:r>
            <a:r>
              <a:rPr lang="en-GB" dirty="0" smtClean="0"/>
              <a:t> </a:t>
            </a:r>
            <a:endParaRPr lang="en-GB" dirty="0"/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 smtClean="0">
                <a:solidFill>
                  <a:srgbClr val="33CC33"/>
                </a:solidFill>
              </a:rPr>
              <a:t>Draft TT analysis, .</a:t>
            </a:r>
            <a:r>
              <a:rPr lang="en-GB" sz="2000" dirty="0" err="1" smtClean="0">
                <a:solidFill>
                  <a:srgbClr val="33CC33"/>
                </a:solidFill>
              </a:rPr>
              <a:t>xls</a:t>
            </a:r>
            <a:r>
              <a:rPr lang="en-GB" sz="2000" dirty="0" smtClean="0">
                <a:solidFill>
                  <a:srgbClr val="33CC33"/>
                </a:solidFill>
              </a:rPr>
              <a:t> and .doc as required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 smtClean="0">
                <a:solidFill>
                  <a:srgbClr val="33CC33"/>
                </a:solidFill>
              </a:rPr>
              <a:t>TR 38.903 CR to include the </a:t>
            </a:r>
            <a:r>
              <a:rPr lang="en-GB" sz="2000" dirty="0">
                <a:solidFill>
                  <a:srgbClr val="33CC33"/>
                </a:solidFill>
              </a:rPr>
              <a:t>TT </a:t>
            </a:r>
            <a:r>
              <a:rPr lang="en-GB" sz="2000" dirty="0" smtClean="0">
                <a:solidFill>
                  <a:srgbClr val="33CC33"/>
                </a:solidFill>
              </a:rPr>
              <a:t>analysis as .zip files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 smtClean="0">
                <a:solidFill>
                  <a:srgbClr val="33CC33"/>
                </a:solidFill>
              </a:rPr>
              <a:t>Conformance test spec CRs to include TT in the test cases, together with Annex F updates (Uncertainties and Test requirement derivation)</a:t>
            </a:r>
          </a:p>
          <a:p>
            <a:pPr lvl="1">
              <a:spcBef>
                <a:spcPts val="600"/>
              </a:spcBef>
              <a:spcAft>
                <a:spcPts val="1200"/>
              </a:spcAft>
            </a:pPr>
            <a:r>
              <a:rPr lang="en-GB" sz="2000" dirty="0" smtClean="0">
                <a:solidFill>
                  <a:srgbClr val="33CC33"/>
                </a:solidFill>
              </a:rPr>
              <a:t>Identify issues and proposals to solve, for example RAN4 updates   </a:t>
            </a:r>
            <a:endParaRPr lang="en-GB" sz="2000" dirty="0">
              <a:solidFill>
                <a:srgbClr val="33CC33"/>
              </a:solidFill>
            </a:endParaRPr>
          </a:p>
          <a:p>
            <a:r>
              <a:rPr lang="en-GB" dirty="0"/>
              <a:t>At the </a:t>
            </a:r>
            <a:r>
              <a:rPr lang="en-GB" dirty="0" err="1" smtClean="0"/>
              <a:t>Tdoc</a:t>
            </a:r>
            <a:r>
              <a:rPr lang="en-GB" dirty="0" smtClean="0"/>
              <a:t> upload date and at the meeting: </a:t>
            </a:r>
            <a:endParaRPr lang="en-GB" dirty="0"/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 smtClean="0">
                <a:solidFill>
                  <a:srgbClr val="33CC33"/>
                </a:solidFill>
              </a:rPr>
              <a:t>TR 38.903 and </a:t>
            </a:r>
            <a:r>
              <a:rPr lang="en-GB" sz="2000" dirty="0">
                <a:solidFill>
                  <a:srgbClr val="33CC33"/>
                </a:solidFill>
              </a:rPr>
              <a:t>Conformance test spec CRs</a:t>
            </a:r>
          </a:p>
          <a:p>
            <a:pPr lvl="1">
              <a:spcBef>
                <a:spcPts val="600"/>
              </a:spcBef>
              <a:spcAft>
                <a:spcPts val="1200"/>
              </a:spcAft>
            </a:pPr>
            <a:r>
              <a:rPr lang="en-GB" sz="2000" dirty="0" smtClean="0">
                <a:solidFill>
                  <a:srgbClr val="33CC33"/>
                </a:solidFill>
              </a:rPr>
              <a:t>Known status of any </a:t>
            </a:r>
            <a:r>
              <a:rPr lang="en-GB" sz="2000" dirty="0">
                <a:solidFill>
                  <a:srgbClr val="33CC33"/>
                </a:solidFill>
              </a:rPr>
              <a:t>associated </a:t>
            </a:r>
            <a:r>
              <a:rPr lang="en-GB" sz="2000" dirty="0" smtClean="0">
                <a:solidFill>
                  <a:srgbClr val="33CC33"/>
                </a:solidFill>
              </a:rPr>
              <a:t>issues such as RAN4 dependency</a:t>
            </a:r>
            <a:endParaRPr lang="en-GB" sz="2000" dirty="0" smtClean="0">
              <a:solidFill>
                <a:srgbClr val="33CC33"/>
              </a:solidFill>
            </a:endParaRPr>
          </a:p>
          <a:p>
            <a:pPr lvl="1"/>
            <a:endParaRPr lang="en-GB" sz="2000" dirty="0">
              <a:solidFill>
                <a:srgbClr val="33CC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9932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1245" y="292600"/>
            <a:ext cx="8496000" cy="687272"/>
          </a:xfrm>
        </p:spPr>
        <p:txBody>
          <a:bodyPr>
            <a:normAutofit/>
          </a:bodyPr>
          <a:lstStyle/>
          <a:p>
            <a:pPr algn="ctr"/>
            <a:r>
              <a:rPr lang="en-GB" dirty="0" smtClean="0"/>
              <a:t>Open issues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B76BD-F5AF-3048-942E-0425DD806256}" type="slidenum">
              <a:rPr lang="ja-JP" altLang="en-US" smtClean="0"/>
              <a:pPr/>
              <a:t>6</a:t>
            </a:fld>
            <a:endParaRPr lang="ja-JP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8518" y="1066799"/>
            <a:ext cx="8825482" cy="5040000"/>
          </a:xfrm>
        </p:spPr>
        <p:txBody>
          <a:bodyPr/>
          <a:lstStyle/>
          <a:p>
            <a:r>
              <a:rPr lang="en-GB" dirty="0" smtClean="0"/>
              <a:t>FR2 Uncertainties</a:t>
            </a:r>
          </a:p>
          <a:p>
            <a:pPr lvl="1">
              <a:spcBef>
                <a:spcPts val="600"/>
              </a:spcBef>
              <a:spcAft>
                <a:spcPts val="1200"/>
              </a:spcAft>
            </a:pPr>
            <a:r>
              <a:rPr lang="en-GB" sz="2000" dirty="0" smtClean="0">
                <a:solidFill>
                  <a:srgbClr val="33CC33"/>
                </a:solidFill>
              </a:rPr>
              <a:t>For RRM </a:t>
            </a:r>
            <a:r>
              <a:rPr lang="en-GB" sz="2000" dirty="0">
                <a:solidFill>
                  <a:srgbClr val="33CC33"/>
                </a:solidFill>
              </a:rPr>
              <a:t>and </a:t>
            </a:r>
            <a:r>
              <a:rPr lang="en-GB" sz="2000" dirty="0" smtClean="0">
                <a:solidFill>
                  <a:srgbClr val="33CC33"/>
                </a:solidFill>
              </a:rPr>
              <a:t>Demodulation/CSI, would like to avoid the need for multiple per-test-case detailed analysis of uncertainties </a:t>
            </a:r>
            <a:endParaRPr lang="en-GB" sz="2000" dirty="0">
              <a:solidFill>
                <a:srgbClr val="33CC33"/>
              </a:solidFill>
            </a:endParaRPr>
          </a:p>
          <a:p>
            <a:r>
              <a:rPr lang="en-GB" dirty="0" smtClean="0"/>
              <a:t>RAN4 Core requirement side conditions in TS 38.133 </a:t>
            </a:r>
            <a:endParaRPr lang="en-GB" dirty="0"/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 smtClean="0">
                <a:solidFill>
                  <a:srgbClr val="33CC33"/>
                </a:solidFill>
              </a:rPr>
              <a:t>A few NR FR1 side conditions are not yet finalised in RAN4</a:t>
            </a:r>
          </a:p>
          <a:p>
            <a:pPr lvl="1">
              <a:spcBef>
                <a:spcPts val="600"/>
              </a:spcBef>
              <a:spcAft>
                <a:spcPts val="1200"/>
              </a:spcAft>
            </a:pPr>
            <a:r>
              <a:rPr lang="en-GB" sz="2000" dirty="0" smtClean="0">
                <a:solidFill>
                  <a:srgbClr val="33CC33"/>
                </a:solidFill>
              </a:rPr>
              <a:t>Many </a:t>
            </a:r>
            <a:r>
              <a:rPr lang="en-GB" sz="2000" dirty="0">
                <a:solidFill>
                  <a:srgbClr val="33CC33"/>
                </a:solidFill>
              </a:rPr>
              <a:t>NR </a:t>
            </a:r>
            <a:r>
              <a:rPr lang="en-GB" sz="2000" dirty="0" smtClean="0">
                <a:solidFill>
                  <a:srgbClr val="33CC33"/>
                </a:solidFill>
              </a:rPr>
              <a:t>FR2 </a:t>
            </a:r>
            <a:r>
              <a:rPr lang="en-GB" sz="2000" dirty="0">
                <a:solidFill>
                  <a:srgbClr val="33CC33"/>
                </a:solidFill>
              </a:rPr>
              <a:t>side conditions are </a:t>
            </a:r>
            <a:r>
              <a:rPr lang="en-GB" sz="2000" dirty="0" smtClean="0">
                <a:solidFill>
                  <a:srgbClr val="33CC33"/>
                </a:solidFill>
              </a:rPr>
              <a:t>absent </a:t>
            </a:r>
            <a:r>
              <a:rPr lang="en-GB" sz="2000" dirty="0">
                <a:solidFill>
                  <a:srgbClr val="33CC33"/>
                </a:solidFill>
              </a:rPr>
              <a:t>in </a:t>
            </a:r>
            <a:r>
              <a:rPr lang="en-GB" sz="2000" dirty="0" smtClean="0">
                <a:solidFill>
                  <a:srgbClr val="33CC33"/>
                </a:solidFill>
              </a:rPr>
              <a:t>RAN4</a:t>
            </a:r>
          </a:p>
          <a:p>
            <a:r>
              <a:rPr lang="en-GB" dirty="0"/>
              <a:t>RAN4 </a:t>
            </a:r>
            <a:r>
              <a:rPr lang="en-GB" dirty="0" smtClean="0"/>
              <a:t>Spatial aspects of RRM test cases </a:t>
            </a:r>
            <a:r>
              <a:rPr lang="en-GB" dirty="0"/>
              <a:t>in TS </a:t>
            </a:r>
            <a:r>
              <a:rPr lang="en-GB" dirty="0" smtClean="0"/>
              <a:t>38.133 Annex A</a:t>
            </a:r>
            <a:endParaRPr lang="en-GB" dirty="0"/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 smtClean="0">
                <a:solidFill>
                  <a:srgbClr val="33CC33"/>
                </a:solidFill>
              </a:rPr>
              <a:t>Test cases with 2 angles of arrival </a:t>
            </a:r>
            <a:r>
              <a:rPr lang="en-GB" sz="2000" dirty="0">
                <a:solidFill>
                  <a:srgbClr val="33CC33"/>
                </a:solidFill>
              </a:rPr>
              <a:t>are not yet agreed in RAN4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 smtClean="0">
                <a:solidFill>
                  <a:srgbClr val="33CC33"/>
                </a:solidFill>
              </a:rPr>
              <a:t>Aspects related to UE Spherical coverage </a:t>
            </a:r>
            <a:r>
              <a:rPr lang="en-GB" sz="2000" dirty="0">
                <a:solidFill>
                  <a:srgbClr val="33CC33"/>
                </a:solidFill>
              </a:rPr>
              <a:t>are </a:t>
            </a:r>
            <a:r>
              <a:rPr lang="en-GB" sz="2000" dirty="0" smtClean="0">
                <a:solidFill>
                  <a:srgbClr val="33CC33"/>
                </a:solidFill>
              </a:rPr>
              <a:t>not yet defined</a:t>
            </a:r>
          </a:p>
          <a:p>
            <a:pPr lvl="1">
              <a:spcBef>
                <a:spcPts val="600"/>
              </a:spcBef>
              <a:spcAft>
                <a:spcPts val="1200"/>
              </a:spcAft>
            </a:pPr>
            <a:r>
              <a:rPr lang="en-GB" sz="2000" dirty="0">
                <a:solidFill>
                  <a:srgbClr val="33CC33"/>
                </a:solidFill>
              </a:rPr>
              <a:t>UE Spherical </a:t>
            </a:r>
            <a:r>
              <a:rPr lang="en-GB" sz="2000" dirty="0" smtClean="0">
                <a:solidFill>
                  <a:srgbClr val="33CC33"/>
                </a:solidFill>
              </a:rPr>
              <a:t>coverage is also dependent on Power class</a:t>
            </a:r>
            <a:endParaRPr lang="en-GB" sz="2000" dirty="0">
              <a:solidFill>
                <a:srgbClr val="33CC33"/>
              </a:solidFill>
            </a:endParaRPr>
          </a:p>
          <a:p>
            <a:pPr lvl="1">
              <a:spcBef>
                <a:spcPts val="600"/>
              </a:spcBef>
              <a:spcAft>
                <a:spcPts val="1200"/>
              </a:spcAft>
            </a:pPr>
            <a:endParaRPr lang="en-GB" sz="2000" dirty="0">
              <a:solidFill>
                <a:srgbClr val="33CC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0915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1245" y="292600"/>
            <a:ext cx="8496000" cy="687272"/>
          </a:xfrm>
        </p:spPr>
        <p:txBody>
          <a:bodyPr>
            <a:normAutofit/>
          </a:bodyPr>
          <a:lstStyle/>
          <a:p>
            <a:pPr algn="ctr"/>
            <a:r>
              <a:rPr lang="en-GB" dirty="0" smtClean="0"/>
              <a:t>Proposed Way Forward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B76BD-F5AF-3048-942E-0425DD806256}" type="slidenum">
              <a:rPr lang="ja-JP" altLang="en-US" smtClean="0"/>
              <a:pPr/>
              <a:t>7</a:t>
            </a:fld>
            <a:endParaRPr lang="ja-JP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8518" y="1066799"/>
            <a:ext cx="8825482" cy="5040000"/>
          </a:xfrm>
        </p:spPr>
        <p:txBody>
          <a:bodyPr/>
          <a:lstStyle/>
          <a:p>
            <a:r>
              <a:rPr lang="en-GB" dirty="0" smtClean="0"/>
              <a:t>RAN5 is asked to endorse key points for NR TT review process:</a:t>
            </a:r>
          </a:p>
          <a:p>
            <a:pPr marL="720000" lvl="1" indent="-457200">
              <a:spcBef>
                <a:spcPts val="600"/>
              </a:spcBef>
              <a:spcAft>
                <a:spcPts val="600"/>
              </a:spcAft>
              <a:buFont typeface="+mj-lt"/>
              <a:buAutoNum type="alphaLcParenR"/>
            </a:pPr>
            <a:r>
              <a:rPr lang="en-GB" sz="2000" dirty="0" smtClean="0">
                <a:solidFill>
                  <a:srgbClr val="33CC33"/>
                </a:solidFill>
              </a:rPr>
              <a:t>“Declaration” date: normally </a:t>
            </a:r>
            <a:r>
              <a:rPr lang="en-GB" sz="2000" dirty="0">
                <a:solidFill>
                  <a:srgbClr val="33CC33"/>
                </a:solidFill>
              </a:rPr>
              <a:t>(meeting upload deadline – 4 weeks)</a:t>
            </a:r>
            <a:endParaRPr lang="en-GB" sz="2000" dirty="0" smtClean="0">
              <a:solidFill>
                <a:srgbClr val="33CC33"/>
              </a:solidFill>
            </a:endParaRPr>
          </a:p>
          <a:p>
            <a:pPr marL="720000" lvl="1" indent="-457200">
              <a:spcBef>
                <a:spcPts val="600"/>
              </a:spcBef>
              <a:spcAft>
                <a:spcPts val="600"/>
              </a:spcAft>
              <a:buFont typeface="+mj-lt"/>
              <a:buAutoNum type="alphaLcParenR"/>
            </a:pPr>
            <a:r>
              <a:rPr lang="en-GB" sz="2000" dirty="0">
                <a:solidFill>
                  <a:srgbClr val="33CC33"/>
                </a:solidFill>
              </a:rPr>
              <a:t>“</a:t>
            </a:r>
            <a:r>
              <a:rPr lang="en-GB" sz="2000" dirty="0" smtClean="0">
                <a:solidFill>
                  <a:srgbClr val="33CC33"/>
                </a:solidFill>
              </a:rPr>
              <a:t>Drafts available” date: </a:t>
            </a:r>
            <a:r>
              <a:rPr lang="en-GB" sz="2000" dirty="0">
                <a:solidFill>
                  <a:srgbClr val="33CC33"/>
                </a:solidFill>
              </a:rPr>
              <a:t>normally (meeting upload deadline – </a:t>
            </a:r>
            <a:r>
              <a:rPr lang="en-GB" sz="2000" dirty="0" smtClean="0">
                <a:solidFill>
                  <a:srgbClr val="33CC33"/>
                </a:solidFill>
              </a:rPr>
              <a:t>2 </a:t>
            </a:r>
            <a:r>
              <a:rPr lang="en-GB" sz="2000" dirty="0">
                <a:solidFill>
                  <a:srgbClr val="33CC33"/>
                </a:solidFill>
              </a:rPr>
              <a:t>weeks)</a:t>
            </a:r>
          </a:p>
          <a:p>
            <a:pPr marL="720000" lvl="1" indent="-457200">
              <a:spcBef>
                <a:spcPts val="600"/>
              </a:spcBef>
              <a:spcAft>
                <a:spcPts val="600"/>
              </a:spcAft>
              <a:buFont typeface="+mj-lt"/>
              <a:buAutoNum type="alphaLcParenR"/>
            </a:pPr>
            <a:r>
              <a:rPr lang="en-GB" sz="2000" dirty="0" smtClean="0">
                <a:solidFill>
                  <a:srgbClr val="33CC33"/>
                </a:solidFill>
              </a:rPr>
              <a:t>Share </a:t>
            </a:r>
            <a:r>
              <a:rPr lang="en-GB" sz="2000" dirty="0" smtClean="0">
                <a:solidFill>
                  <a:srgbClr val="33CC33"/>
                </a:solidFill>
              </a:rPr>
              <a:t>r</a:t>
            </a:r>
            <a:r>
              <a:rPr lang="en-GB" sz="2000" dirty="0" smtClean="0">
                <a:solidFill>
                  <a:srgbClr val="33CC33"/>
                </a:solidFill>
              </a:rPr>
              <a:t>eview workload between NR-reviewing companies</a:t>
            </a:r>
          </a:p>
          <a:p>
            <a:pPr marL="720000" lvl="1" indent="-457200">
              <a:spcBef>
                <a:spcPts val="600"/>
              </a:spcBef>
              <a:spcAft>
                <a:spcPts val="600"/>
              </a:spcAft>
              <a:buFont typeface="+mj-lt"/>
              <a:buAutoNum type="alphaLcParenR"/>
            </a:pPr>
            <a:r>
              <a:rPr lang="en-GB" sz="2000" dirty="0" smtClean="0">
                <a:solidFill>
                  <a:srgbClr val="33CC33"/>
                </a:solidFill>
              </a:rPr>
              <a:t>NR TT analyses are given meeting time (no block approval yet)</a:t>
            </a:r>
          </a:p>
          <a:p>
            <a:pPr marL="720000" lvl="1" indent="-457200">
              <a:spcBef>
                <a:spcPts val="600"/>
              </a:spcBef>
              <a:spcAft>
                <a:spcPts val="600"/>
              </a:spcAft>
              <a:buFont typeface="+mj-lt"/>
              <a:buAutoNum type="alphaLcParenR"/>
            </a:pPr>
            <a:r>
              <a:rPr lang="en-GB" sz="2000" dirty="0" smtClean="0">
                <a:solidFill>
                  <a:srgbClr val="33CC33"/>
                </a:solidFill>
              </a:rPr>
              <a:t>NR </a:t>
            </a:r>
            <a:r>
              <a:rPr lang="en-GB" sz="2000" dirty="0">
                <a:solidFill>
                  <a:srgbClr val="33CC33"/>
                </a:solidFill>
              </a:rPr>
              <a:t>TT </a:t>
            </a:r>
            <a:r>
              <a:rPr lang="en-GB" sz="2000" dirty="0" smtClean="0">
                <a:solidFill>
                  <a:srgbClr val="33CC33"/>
                </a:solidFill>
              </a:rPr>
              <a:t>review process runs at main meetings only (4 times per year)</a:t>
            </a:r>
          </a:p>
          <a:p>
            <a:pPr marL="720000" lvl="1" indent="-457200">
              <a:spcBef>
                <a:spcPts val="600"/>
              </a:spcBef>
              <a:spcAft>
                <a:spcPts val="1200"/>
              </a:spcAft>
              <a:buFont typeface="+mj-lt"/>
              <a:buAutoNum type="alphaLcParenR"/>
            </a:pPr>
            <a:r>
              <a:rPr lang="en-GB" sz="2000" dirty="0" smtClean="0">
                <a:solidFill>
                  <a:srgbClr val="33CC33"/>
                </a:solidFill>
              </a:rPr>
              <a:t>Test case sign-up companies resolve any associated RAN4 issues</a:t>
            </a:r>
          </a:p>
          <a:p>
            <a:r>
              <a:rPr lang="en-GB" dirty="0"/>
              <a:t>RAN5 is asked to endorse </a:t>
            </a:r>
            <a:r>
              <a:rPr lang="en-GB" dirty="0" smtClean="0"/>
              <a:t>the principles on slide 4: </a:t>
            </a:r>
            <a:endParaRPr lang="en-GB" dirty="0"/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 smtClean="0">
                <a:solidFill>
                  <a:srgbClr val="33CC33"/>
                </a:solidFill>
              </a:rPr>
              <a:t>Scope is RRM </a:t>
            </a:r>
            <a:r>
              <a:rPr lang="en-GB" sz="2000" dirty="0">
                <a:solidFill>
                  <a:srgbClr val="33CC33"/>
                </a:solidFill>
              </a:rPr>
              <a:t>and Demodulation/CSI</a:t>
            </a:r>
            <a:endParaRPr lang="en-GB" sz="2000" dirty="0" smtClean="0">
              <a:solidFill>
                <a:srgbClr val="33CC33"/>
              </a:solidFill>
            </a:endParaRP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>
                <a:solidFill>
                  <a:srgbClr val="33CC33"/>
                </a:solidFill>
              </a:rPr>
              <a:t>Technical </a:t>
            </a:r>
            <a:r>
              <a:rPr lang="en-GB" sz="2000" dirty="0" smtClean="0">
                <a:solidFill>
                  <a:srgbClr val="33CC33"/>
                </a:solidFill>
              </a:rPr>
              <a:t>basis as given on slide 4</a:t>
            </a:r>
            <a:endParaRPr lang="en-GB" sz="2000" dirty="0" smtClean="0">
              <a:solidFill>
                <a:srgbClr val="33CC33"/>
              </a:solidFill>
            </a:endParaRPr>
          </a:p>
          <a:p>
            <a:pPr lvl="1"/>
            <a:endParaRPr lang="en-GB" sz="2000" dirty="0">
              <a:solidFill>
                <a:srgbClr val="33CC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4308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9817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5_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5_Blank Presentation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34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61622</TotalTime>
  <Words>649</Words>
  <Application>Microsoft Office PowerPoint</Application>
  <PresentationFormat>On-screen Show (4:3)</PresentationFormat>
  <Paragraphs>81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ＭＳ Ｐゴシック</vt:lpstr>
      <vt:lpstr>Arial</vt:lpstr>
      <vt:lpstr>15_Blank Presentation</vt:lpstr>
      <vt:lpstr>3GPP RAN5 #82 Athens, Greece 25 Feb to 01 Mar 2019  R5-191350 Test Tolerance review process for NR </vt:lpstr>
      <vt:lpstr>Current status</vt:lpstr>
      <vt:lpstr>Proposed Way Forward</vt:lpstr>
      <vt:lpstr>Scope and Technical basis</vt:lpstr>
      <vt:lpstr>Deliverables</vt:lpstr>
      <vt:lpstr>Open issues</vt:lpstr>
      <vt:lpstr>Proposed Way Forward</vt:lpstr>
      <vt:lpstr>PowerPoint Presentation</vt:lpstr>
    </vt:vector>
  </TitlesOfParts>
  <Company>Drew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Drew</dc:creator>
  <cp:lastModifiedBy>Rose, Ian</cp:lastModifiedBy>
  <cp:revision>1629</cp:revision>
  <dcterms:created xsi:type="dcterms:W3CDTF">2010-09-29T20:18:17Z</dcterms:created>
  <dcterms:modified xsi:type="dcterms:W3CDTF">2019-02-14T17:56:09Z</dcterms:modified>
</cp:coreProperties>
</file>