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68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1797"/>
    <a:srgbClr val="111898"/>
    <a:srgbClr val="F6C2C8"/>
    <a:srgbClr val="C71C2F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5487" autoAdjust="0"/>
  </p:normalViewPr>
  <p:slideViewPr>
    <p:cSldViewPr snapToGrid="0">
      <p:cViewPr varScale="1">
        <p:scale>
          <a:sx n="109" d="100"/>
          <a:sy n="109" d="100"/>
        </p:scale>
        <p:origin x="870" y="1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2019/2/16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 smtClean="0"/>
              <a:t>マスター タイトルの書式設定</a:t>
            </a:r>
            <a:endParaRPr kumimoji="1" lang="ja-JP" altLang="en-US" dirty="0"/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 smtClean="0"/>
              <a:t>マスター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/>
          <a:lstStyle/>
          <a:p>
            <a:r>
              <a:rPr lang="en-US" altLang="ja-JP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Multi-band relaxation </a:t>
            </a:r>
            <a:r>
              <a:rPr lang="en-US" altLang="ja-JP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impacts</a:t>
            </a:r>
            <a:br>
              <a:rPr lang="en-US" altLang="ja-JP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</a:br>
            <a:r>
              <a:rPr lang="en-US" altLang="ja-JP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on </a:t>
            </a:r>
            <a:r>
              <a:rPr lang="en-US" altLang="ja-JP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conformance test</a:t>
            </a:r>
            <a:endParaRPr kumimoji="1" lang="ja-JP" alt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sz="1600" b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#82</a:t>
            </a:r>
            <a:r>
              <a:rPr lang="en-GB" altLang="ja-JP" sz="1600" b="1" i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</a:t>
            </a:r>
            <a:r>
              <a:rPr lang="en-GB" altLang="ja-JP" sz="1600" b="1" i="1" smtClean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	         R5-191148</a:t>
            </a:r>
            <a:endParaRPr lang="ja-JP" altLang="ja-JP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GB" altLang="ja-JP" sz="1600" b="1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Athens, Greece, 25th Feb 2019 - 1st Mar 2019</a:t>
            </a:r>
            <a:endParaRPr lang="ja-JP" altLang="ja-JP" sz="160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sz="1600">
                <a:latin typeface="Segoe UI" panose="020B0502040204020203" pitchFamily="34" charset="0"/>
                <a:cs typeface="Segoe UI" panose="020B0502040204020203" pitchFamily="34" charset="0"/>
              </a:rPr>
              <a:t>Agenda </a:t>
            </a:r>
            <a:r>
              <a:rPr lang="en-US" altLang="ja-JP" sz="1600" smtClean="0">
                <a:latin typeface="Segoe UI" panose="020B0502040204020203" pitchFamily="34" charset="0"/>
                <a:cs typeface="Segoe UI" panose="020B0502040204020203" pitchFamily="34" charset="0"/>
              </a:rPr>
              <a:t>Item</a:t>
            </a:r>
            <a:r>
              <a:rPr lang="en-US" altLang="ja-JP" sz="1600">
                <a:latin typeface="Segoe UI" panose="020B0502040204020203" pitchFamily="34" charset="0"/>
                <a:cs typeface="Segoe UI" panose="020B0502040204020203" pitchFamily="34" charset="0"/>
              </a:rPr>
              <a:t>	: 5.3.8.17</a:t>
            </a:r>
          </a:p>
          <a:p>
            <a:r>
              <a:rPr lang="en-US" altLang="ja-JP" sz="1600">
                <a:latin typeface="Segoe UI" panose="020B0502040204020203" pitchFamily="34" charset="0"/>
                <a:cs typeface="Segoe UI" panose="020B0502040204020203" pitchFamily="34" charset="0"/>
              </a:rPr>
              <a:t>Document for	</a:t>
            </a:r>
            <a:r>
              <a:rPr lang="en-US" altLang="ja-JP" sz="1600" smtClean="0">
                <a:latin typeface="Segoe UI" panose="020B0502040204020203" pitchFamily="34" charset="0"/>
                <a:cs typeface="Segoe UI" panose="020B0502040204020203" pitchFamily="34" charset="0"/>
              </a:rPr>
              <a:t>: </a:t>
            </a:r>
            <a:r>
              <a:rPr lang="en-US" altLang="ja-JP" sz="1600">
                <a:latin typeface="Segoe UI" panose="020B0502040204020203" pitchFamily="34" charset="0"/>
                <a:cs typeface="Segoe UI" panose="020B0502040204020203" pitchFamily="34" charset="0"/>
              </a:rPr>
              <a:t>Discussion and Endorsement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b="1" smtClean="0"/>
              <a:t>Introduction</a:t>
            </a:r>
          </a:p>
          <a:p>
            <a:pPr lvl="1"/>
            <a:r>
              <a:rPr lang="en-US" altLang="ja-JP" smtClean="0"/>
              <a:t>Discussion </a:t>
            </a:r>
            <a:r>
              <a:rPr lang="en-US" altLang="ja-JP"/>
              <a:t>on Multi-band relaxation (MB relaxation) was kicked-off at RAN5#NR4 (Jan-2019), and LS [1] to capture RAN5 assumptions was sent to </a:t>
            </a:r>
            <a:r>
              <a:rPr lang="en-US" altLang="ja-JP" smtClean="0"/>
              <a:t>RAN4. The </a:t>
            </a:r>
            <a:r>
              <a:rPr lang="en-US" altLang="ja-JP"/>
              <a:t>purpose of this contribution is to list up the impacts on conformance test by introduction of MB relaxation with assumption that RAN5 view in [1] is same as </a:t>
            </a:r>
            <a:r>
              <a:rPr lang="en-US" altLang="ja-JP" smtClean="0"/>
              <a:t>RAN4.</a:t>
            </a:r>
          </a:p>
          <a:p>
            <a:r>
              <a:rPr lang="en-US" altLang="ja-JP" b="1" smtClean="0"/>
              <a:t>Conclusion</a:t>
            </a:r>
          </a:p>
          <a:p>
            <a:pPr lvl="1"/>
            <a:r>
              <a:rPr lang="en-US" altLang="ja-JP"/>
              <a:t>If RAN5 adopts MB relaxation into conformance test to align core requirement completely, following difficulties will be occurred.</a:t>
            </a:r>
            <a:endParaRPr kumimoji="1" lang="en-US" altLang="ja-JP"/>
          </a:p>
          <a:p>
            <a:pPr marL="1134900" lvl="2" indent="-342900">
              <a:buFont typeface="+mj-lt"/>
              <a:buAutoNum type="arabicPeriod"/>
            </a:pPr>
            <a:r>
              <a:rPr lang="en-US" altLang="ja-JP" smtClean="0"/>
              <a:t>Current </a:t>
            </a:r>
            <a:r>
              <a:rPr lang="en-US" altLang="ja-JP"/>
              <a:t>RAN5 and GCF validation process needs to be updated.</a:t>
            </a:r>
          </a:p>
          <a:p>
            <a:pPr marL="1134900" lvl="2" indent="-342900">
              <a:buFont typeface="+mj-lt"/>
              <a:buAutoNum type="arabicPeriod"/>
            </a:pPr>
            <a:r>
              <a:rPr lang="en-US" altLang="ja-JP" smtClean="0"/>
              <a:t>TCs </a:t>
            </a:r>
            <a:r>
              <a:rPr lang="en-US" altLang="ja-JP"/>
              <a:t>may be categorized as Low PSD.</a:t>
            </a:r>
          </a:p>
          <a:p>
            <a:pPr marL="1134900" lvl="2" indent="-342900">
              <a:buFont typeface="+mj-lt"/>
              <a:buAutoNum type="arabicPeriod"/>
            </a:pPr>
            <a:r>
              <a:rPr lang="en-US" altLang="ja-JP" smtClean="0"/>
              <a:t>MU </a:t>
            </a:r>
            <a:r>
              <a:rPr lang="en-US" altLang="ja-JP"/>
              <a:t>and associated TT </a:t>
            </a:r>
            <a:r>
              <a:rPr lang="en-US" altLang="ja-JP" smtClean="0"/>
              <a:t>become much </a:t>
            </a:r>
            <a:r>
              <a:rPr lang="en-US" altLang="ja-JP"/>
              <a:t>larger.</a:t>
            </a:r>
          </a:p>
          <a:p>
            <a:pPr marL="1134900" lvl="2" indent="-342900">
              <a:buFont typeface="+mj-lt"/>
              <a:buAutoNum type="arabicPeriod"/>
            </a:pPr>
            <a:r>
              <a:rPr lang="en-US" altLang="ja-JP" smtClean="0"/>
              <a:t>Increase of Testing time</a:t>
            </a:r>
            <a:endParaRPr lang="en-US" altLang="ja-JP"/>
          </a:p>
          <a:p>
            <a:pPr lvl="1"/>
            <a:endParaRPr lang="en-US" altLang="ja-JP" smtClean="0"/>
          </a:p>
          <a:p>
            <a:pPr lvl="1"/>
            <a:r>
              <a:rPr lang="en-US" altLang="ja-JP" smtClean="0"/>
              <a:t>Considering </a:t>
            </a:r>
            <a:r>
              <a:rPr lang="en-US" altLang="ja-JP"/>
              <a:t>observations above, following proposal can be provided.</a:t>
            </a:r>
          </a:p>
          <a:p>
            <a:pPr lvl="2"/>
            <a:r>
              <a:rPr lang="en-US" altLang="ja-JP" b="1" i="1" u="sng" smtClean="0">
                <a:solidFill>
                  <a:schemeClr val="accent1"/>
                </a:solidFill>
              </a:rPr>
              <a:t>Proposal</a:t>
            </a:r>
          </a:p>
          <a:p>
            <a:pPr lvl="2"/>
            <a:r>
              <a:rPr lang="en-US" altLang="ja-JP" b="1" i="1" smtClean="0">
                <a:solidFill>
                  <a:schemeClr val="accent1"/>
                </a:solidFill>
              </a:rPr>
              <a:t>RAN5 </a:t>
            </a:r>
            <a:r>
              <a:rPr lang="en-US" altLang="ja-JP" b="1" i="1">
                <a:solidFill>
                  <a:schemeClr val="accent1"/>
                </a:solidFill>
              </a:rPr>
              <a:t>applies MB relaxation into conformance test with some optimization to reduce difficulties listed in observations. (Optimization means UE declaration, Per band limit, etc.)</a:t>
            </a:r>
            <a:endParaRPr kumimoji="1" lang="en-US" altLang="ja-JP" b="1" i="1">
              <a:solidFill>
                <a:schemeClr val="accent1"/>
              </a:solidFill>
            </a:endParaRPr>
          </a:p>
          <a:p>
            <a:endParaRPr lang="en-US" altLang="ja-JP" smtClean="0"/>
          </a:p>
          <a:p>
            <a:endParaRPr kumimoji="1" lang="en-US" altLang="ja-JP"/>
          </a:p>
          <a:p>
            <a:endParaRPr lang="en-US" altLang="ja-JP" smtClean="0"/>
          </a:p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1. Conclusion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7013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mtClean="0"/>
              <a:t>ΔMB</a:t>
            </a:r>
            <a:r>
              <a:rPr lang="en-US" altLang="ja-JP" baseline="-25000" smtClean="0"/>
              <a:t>P/S</a:t>
            </a:r>
            <a:r>
              <a:rPr lang="en-US" altLang="ja-JP" smtClean="0"/>
              <a:t> </a:t>
            </a:r>
            <a:r>
              <a:rPr lang="en-US" altLang="ja-JP"/>
              <a:t>is defined based on measured </a:t>
            </a:r>
            <a:r>
              <a:rPr lang="en-US" altLang="ja-JP" smtClean="0"/>
              <a:t>value.</a:t>
            </a:r>
          </a:p>
          <a:p>
            <a:pPr lvl="1"/>
            <a:r>
              <a:rPr lang="en-US" altLang="ja-JP" smtClean="0"/>
              <a:t>If </a:t>
            </a:r>
            <a:r>
              <a:rPr lang="en-US" altLang="ja-JP"/>
              <a:t>sum of ΔMB</a:t>
            </a:r>
            <a:r>
              <a:rPr lang="en-US" altLang="ja-JP" baseline="-25000"/>
              <a:t>P/S</a:t>
            </a:r>
            <a:r>
              <a:rPr lang="en-US" altLang="ja-JP"/>
              <a:t> is lower than ΣMB</a:t>
            </a:r>
            <a:r>
              <a:rPr lang="en-US" altLang="ja-JP" baseline="-25000"/>
              <a:t>P/S</a:t>
            </a:r>
            <a:r>
              <a:rPr lang="en-US" altLang="ja-JP"/>
              <a:t>, UEs are regarded as 3GPP compliant (PASS</a:t>
            </a:r>
            <a:r>
              <a:rPr lang="en-US" altLang="ja-JP" smtClean="0"/>
              <a:t>).</a:t>
            </a:r>
          </a:p>
          <a:p>
            <a:pPr lvl="1"/>
            <a:r>
              <a:rPr lang="en-US" altLang="ja-JP" smtClean="0"/>
              <a:t>Only </a:t>
            </a:r>
            <a:r>
              <a:rPr lang="en-US" altLang="ja-JP"/>
              <a:t>one verdict (PASS/FAIL) will be concluded for UEs.</a:t>
            </a:r>
          </a:p>
          <a:p>
            <a:r>
              <a:rPr lang="en-US" altLang="ja-JP" smtClean="0"/>
              <a:t>If </a:t>
            </a:r>
            <a:r>
              <a:rPr lang="en-US" altLang="ja-JP"/>
              <a:t>sum of ΔMB</a:t>
            </a:r>
            <a:r>
              <a:rPr lang="en-US" altLang="ja-JP" baseline="-25000"/>
              <a:t>P/S</a:t>
            </a:r>
            <a:r>
              <a:rPr lang="en-US" altLang="ja-JP"/>
              <a:t> exceeds ΣMB</a:t>
            </a:r>
            <a:r>
              <a:rPr lang="en-US" altLang="ja-JP" baseline="-25000"/>
              <a:t>P/S</a:t>
            </a:r>
            <a:r>
              <a:rPr lang="en-US" altLang="ja-JP"/>
              <a:t>, UEs are regarded as FAIL among all supporting FR2 bands.</a:t>
            </a:r>
          </a:p>
          <a:p>
            <a:r>
              <a:rPr lang="en-US" altLang="ja-JP" smtClean="0"/>
              <a:t>Only </a:t>
            </a:r>
            <a:r>
              <a:rPr lang="en-US" altLang="ja-JP"/>
              <a:t>exceeded values (&gt; 0) are considered for MB calculation. (ΔMB</a:t>
            </a:r>
            <a:r>
              <a:rPr lang="en-US" altLang="ja-JP" baseline="-25000"/>
              <a:t>P/S</a:t>
            </a:r>
            <a:r>
              <a:rPr lang="en-US" altLang="ja-JP"/>
              <a:t> ≥ 0)</a:t>
            </a:r>
          </a:p>
          <a:p>
            <a:r>
              <a:rPr lang="en-US" altLang="ja-JP" smtClean="0"/>
              <a:t>Regarding </a:t>
            </a:r>
            <a:r>
              <a:rPr lang="en-US" altLang="ja-JP"/>
              <a:t>Note 3 (Upper limit in Band n260), if ΔMB</a:t>
            </a:r>
            <a:r>
              <a:rPr lang="en-US" altLang="ja-JP" baseline="-25000"/>
              <a:t>S</a:t>
            </a:r>
            <a:r>
              <a:rPr lang="en-US" altLang="ja-JP"/>
              <a:t> exceeds 0.4 dB UEs are regarded as FAIL among all supporting bands.</a:t>
            </a:r>
          </a:p>
          <a:p>
            <a:r>
              <a:rPr lang="en-US" altLang="ja-JP" smtClean="0"/>
              <a:t>Multi-band </a:t>
            </a:r>
            <a:r>
              <a:rPr lang="en-US" altLang="ja-JP"/>
              <a:t>test verdict is the sum of results for each band across different test points</a:t>
            </a:r>
            <a:r>
              <a:rPr lang="en-US" altLang="ja-JP" smtClean="0"/>
              <a:t>.</a:t>
            </a:r>
          </a:p>
          <a:p>
            <a:pPr lvl="1"/>
            <a:r>
              <a:rPr lang="en-US" altLang="ja-JP" smtClean="0"/>
              <a:t>e.g</a:t>
            </a:r>
            <a:r>
              <a:rPr lang="en-US" altLang="ja-JP"/>
              <a:t>. Frequency ranges, CHBW, SCS etc</a:t>
            </a:r>
            <a:r>
              <a:rPr lang="en-US" altLang="ja-JP" smtClean="0"/>
              <a:t>.</a:t>
            </a:r>
            <a:endParaRPr lang="en-US" altLang="ja-JP"/>
          </a:p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2. RAN5 assumptions in [1]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3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568763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/>
              <a:t>This section describes the impacts of applying MB relaxation </a:t>
            </a:r>
            <a:r>
              <a:rPr lang="en-US" altLang="ja-JP" smtClean="0"/>
              <a:t>into </a:t>
            </a:r>
            <a:r>
              <a:rPr lang="en-US" altLang="ja-JP"/>
              <a:t>conformance test </a:t>
            </a:r>
            <a:r>
              <a:rPr lang="en-US" altLang="ja-JP" smtClean="0"/>
              <a:t>to align core completely.</a:t>
            </a:r>
          </a:p>
          <a:p>
            <a:endParaRPr kumimoji="1" lang="en-US" altLang="ja-JP"/>
          </a:p>
          <a:p>
            <a:r>
              <a:rPr lang="en-US" altLang="ja-JP" b="1" u="sng" smtClean="0">
                <a:solidFill>
                  <a:schemeClr val="accent1"/>
                </a:solidFill>
              </a:rPr>
              <a:t>Difficulity 1</a:t>
            </a:r>
          </a:p>
          <a:p>
            <a:pPr lvl="1"/>
            <a:r>
              <a:rPr lang="en-US" altLang="ja-JP" smtClean="0">
                <a:solidFill>
                  <a:schemeClr val="accent1"/>
                </a:solidFill>
              </a:rPr>
              <a:t>Current </a:t>
            </a:r>
            <a:r>
              <a:rPr lang="en-US" altLang="ja-JP">
                <a:solidFill>
                  <a:schemeClr val="accent1"/>
                </a:solidFill>
              </a:rPr>
              <a:t>test process about how to conclude verdict should be updated with introduction of MB </a:t>
            </a:r>
            <a:r>
              <a:rPr lang="en-US" altLang="ja-JP" smtClean="0">
                <a:solidFill>
                  <a:schemeClr val="accent1"/>
                </a:solidFill>
              </a:rPr>
              <a:t>relaxation.</a:t>
            </a:r>
          </a:p>
          <a:p>
            <a:pPr lvl="2"/>
            <a:r>
              <a:rPr lang="en-US" altLang="ja-JP" smtClean="0"/>
              <a:t>Test </a:t>
            </a:r>
            <a:r>
              <a:rPr lang="en-US" altLang="ja-JP"/>
              <a:t>procedure in TS 38.521-2 should be updated.</a:t>
            </a:r>
          </a:p>
          <a:p>
            <a:endParaRPr kumimoji="1" lang="en-US" altLang="ja-JP"/>
          </a:p>
          <a:p>
            <a:pPr lvl="1"/>
            <a:r>
              <a:rPr lang="en-US" altLang="ja-JP" smtClean="0"/>
              <a:t>LTE, FR1</a:t>
            </a:r>
            <a:r>
              <a:rPr lang="en-US" altLang="ja-JP"/>
              <a:t>			</a:t>
            </a:r>
            <a:r>
              <a:rPr lang="en-US" altLang="ja-JP" smtClean="0"/>
              <a:t>: </a:t>
            </a:r>
            <a:r>
              <a:rPr lang="en-US" altLang="ja-JP"/>
              <a:t>Verdict per operating band and test point</a:t>
            </a:r>
          </a:p>
          <a:p>
            <a:pPr lvl="1"/>
            <a:r>
              <a:rPr lang="en-US" altLang="ja-JP" smtClean="0"/>
              <a:t>NR </a:t>
            </a:r>
            <a:r>
              <a:rPr lang="en-US" altLang="ja-JP"/>
              <a:t>(MB relaxation)		: Only one verdict among all operating bands and test points</a:t>
            </a:r>
          </a:p>
          <a:p>
            <a:endParaRPr lang="en-US" altLang="ja-JP" smtClean="0"/>
          </a:p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3.1 Test process (</a:t>
            </a:r>
            <a:r>
              <a:rPr lang="en-US" altLang="ja-JP" smtClean="0"/>
              <a:t>Impacts </a:t>
            </a:r>
            <a:r>
              <a:rPr lang="en-US" altLang="ja-JP"/>
              <a:t>on conformance </a:t>
            </a:r>
            <a:r>
              <a:rPr lang="en-US" altLang="ja-JP" smtClean="0"/>
              <a:t>test)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4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3382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/>
              <a:t>This section describes the impacts of applying MB relaxation </a:t>
            </a:r>
            <a:r>
              <a:rPr lang="en-US" altLang="ja-JP" smtClean="0"/>
              <a:t>into </a:t>
            </a:r>
            <a:r>
              <a:rPr lang="en-US" altLang="ja-JP"/>
              <a:t>conformance test </a:t>
            </a:r>
            <a:r>
              <a:rPr lang="en-US" altLang="ja-JP" smtClean="0"/>
              <a:t>to align core completely.</a:t>
            </a:r>
          </a:p>
          <a:p>
            <a:endParaRPr kumimoji="1" lang="en-US" altLang="ja-JP"/>
          </a:p>
          <a:p>
            <a:r>
              <a:rPr lang="en-US" altLang="ja-JP" b="1" u="sng" smtClean="0">
                <a:solidFill>
                  <a:schemeClr val="accent1"/>
                </a:solidFill>
              </a:rPr>
              <a:t>Difficulity 2</a:t>
            </a:r>
          </a:p>
          <a:p>
            <a:pPr lvl="1"/>
            <a:r>
              <a:rPr lang="en-US" altLang="ja-JP" smtClean="0">
                <a:solidFill>
                  <a:schemeClr val="accent1"/>
                </a:solidFill>
              </a:rPr>
              <a:t>UE </a:t>
            </a:r>
            <a:r>
              <a:rPr lang="en-US" altLang="ja-JP">
                <a:solidFill>
                  <a:schemeClr val="accent1"/>
                </a:solidFill>
              </a:rPr>
              <a:t>minimum peak EIRP can be reduced up to 1.7 dB with introduction of MB relaxation, and this may lead to Low PSD </a:t>
            </a:r>
            <a:r>
              <a:rPr lang="en-US" altLang="ja-JP" smtClean="0">
                <a:solidFill>
                  <a:schemeClr val="accent1"/>
                </a:solidFill>
              </a:rPr>
              <a:t>issue.</a:t>
            </a:r>
          </a:p>
          <a:p>
            <a:pPr lvl="1"/>
            <a:r>
              <a:rPr lang="en-US" altLang="ja-JP" smtClean="0">
                <a:solidFill>
                  <a:schemeClr val="accent1"/>
                </a:solidFill>
              </a:rPr>
              <a:t>According </a:t>
            </a:r>
            <a:r>
              <a:rPr lang="en-US" altLang="ja-JP">
                <a:solidFill>
                  <a:schemeClr val="accent1"/>
                </a:solidFill>
              </a:rPr>
              <a:t>to analysis in [2], even MOP (Min Peak EIRP, PC3, FR2a) will be regarded as Low PSD to consider power reduction by MB relaxation (1.7 dB</a:t>
            </a:r>
            <a:r>
              <a:rPr lang="en-US" altLang="ja-JP" smtClean="0">
                <a:solidFill>
                  <a:schemeClr val="accent1"/>
                </a:solidFill>
              </a:rPr>
              <a:t>).</a:t>
            </a:r>
          </a:p>
          <a:p>
            <a:endParaRPr lang="en-US" altLang="ja-JP" smtClean="0"/>
          </a:p>
          <a:p>
            <a:endParaRPr lang="en-US" altLang="ja-JP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3.2 Low PSD issue (</a:t>
            </a:r>
            <a:r>
              <a:rPr lang="en-US" altLang="ja-JP" smtClean="0"/>
              <a:t>Impacts </a:t>
            </a:r>
            <a:r>
              <a:rPr lang="en-US" altLang="ja-JP"/>
              <a:t>on conformance </a:t>
            </a:r>
            <a:r>
              <a:rPr lang="en-US" altLang="ja-JP" smtClean="0"/>
              <a:t>test)</a:t>
            </a:r>
            <a:endParaRPr kumimoji="1" lang="ja-JP" altLang="en-US"/>
          </a:p>
        </p:txBody>
      </p:sp>
      <p:graphicFrame>
        <p:nvGraphicFramePr>
          <p:cNvPr id="5" name="表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7088910"/>
              </p:ext>
            </p:extLst>
          </p:nvPr>
        </p:nvGraphicFramePr>
        <p:xfrm>
          <a:off x="506353" y="3797458"/>
          <a:ext cx="11179294" cy="2255520"/>
        </p:xfrm>
        <a:graphic>
          <a:graphicData uri="http://schemas.openxmlformats.org/drawingml/2006/table">
            <a:tbl>
              <a:tblPr firstRow="1" firstCol="1" bandRow="1"/>
              <a:tblGrid>
                <a:gridCol w="2268000"/>
                <a:gridCol w="3024000"/>
                <a:gridCol w="1915087"/>
                <a:gridCol w="2345922"/>
                <a:gridCol w="1626285"/>
              </a:tblGrid>
              <a:tr h="686153"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Test case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Applicable Frequency Range</a:t>
                      </a:r>
                      <a:b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[GHz]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Estimated SNR [dB]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UL signal level [dBm]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Required relaxation to ensure SNR=10dB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691"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MOP</a:t>
                      </a:r>
                      <a:b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</a:b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(Min Peak EIRP, PC3)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latinLnBrk="1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23.45GHz ≤ f ≤ </a:t>
                      </a:r>
                      <a:r>
                        <a:rPr lang="en-GB" sz="16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32.125</a:t>
                      </a: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 GHz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8.8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algn="r" fontAlgn="base" latinLnBrk="1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(BW ≤ 400MHz)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15.9dBm/ChBW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(20.6 – 3 – 1.7)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1.7 : Multi-band relaxation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base" hangingPunct="0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n-GB" sz="16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1.2 - </a:t>
                      </a:r>
                      <a:r>
                        <a:rPr lang="en-GB" sz="1600">
                          <a:effectLst/>
                          <a:latin typeface="Symbol" panose="05050102010706020507" pitchFamily="18" charset="2"/>
                          <a:ea typeface="ＭＳ 明朝" panose="02020609040205080304" pitchFamily="17" charset="-128"/>
                        </a:rPr>
                        <a:t>D</a:t>
                      </a:r>
                      <a:r>
                        <a:rPr lang="en-GB" sz="1600" baseline="-25000">
                          <a:effectLst/>
                          <a:latin typeface="Times New Roman" panose="02020603050405020304" pitchFamily="18" charset="0"/>
                          <a:ea typeface="ＭＳ 明朝" panose="02020609040205080304" pitchFamily="17" charset="-128"/>
                        </a:rPr>
                        <a:t>ChBW</a:t>
                      </a:r>
                      <a:endParaRPr lang="ja-JP" sz="1600">
                        <a:effectLst/>
                        <a:latin typeface="Times New Roman" panose="02020603050405020304" pitchFamily="18" charset="0"/>
                        <a:ea typeface="ＭＳ 明朝" panose="02020609040205080304" pitchFamily="17" charset="-128"/>
                      </a:endParaRPr>
                    </a:p>
                  </a:txBody>
                  <a:tcPr marL="77192" marR="7719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5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799055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/>
              <a:t>This section describes the impacts of applying MB relaxation </a:t>
            </a:r>
            <a:r>
              <a:rPr lang="en-US" altLang="ja-JP" smtClean="0"/>
              <a:t>into </a:t>
            </a:r>
            <a:r>
              <a:rPr lang="en-US" altLang="ja-JP"/>
              <a:t>conformance test </a:t>
            </a:r>
            <a:r>
              <a:rPr lang="en-US" altLang="ja-JP" smtClean="0"/>
              <a:t>to align core completely.</a:t>
            </a:r>
          </a:p>
          <a:p>
            <a:endParaRPr kumimoji="1" lang="en-US" altLang="ja-JP"/>
          </a:p>
          <a:p>
            <a:r>
              <a:rPr lang="en-US" altLang="ja-JP" b="1" u="sng" smtClean="0">
                <a:solidFill>
                  <a:schemeClr val="accent1"/>
                </a:solidFill>
              </a:rPr>
              <a:t>Difficulity 3</a:t>
            </a:r>
          </a:p>
          <a:p>
            <a:pPr lvl="1"/>
            <a:r>
              <a:rPr lang="en-US" altLang="ja-JP">
                <a:solidFill>
                  <a:schemeClr val="accent1"/>
                </a:solidFill>
              </a:rPr>
              <a:t>There is also impact on MU (Measurement Uncertainty) and TT (Test Tolerance) value by adopting MB </a:t>
            </a:r>
            <a:r>
              <a:rPr lang="en-US" altLang="ja-JP" smtClean="0">
                <a:solidFill>
                  <a:schemeClr val="accent1"/>
                </a:solidFill>
              </a:rPr>
              <a:t>relaxation.</a:t>
            </a:r>
          </a:p>
          <a:p>
            <a:pPr lvl="1"/>
            <a:r>
              <a:rPr lang="en-US" altLang="ja-JP" smtClean="0">
                <a:solidFill>
                  <a:schemeClr val="accent1"/>
                </a:solidFill>
              </a:rPr>
              <a:t>In </a:t>
            </a:r>
            <a:r>
              <a:rPr lang="en-US" altLang="ja-JP">
                <a:solidFill>
                  <a:schemeClr val="accent1"/>
                </a:solidFill>
              </a:rPr>
              <a:t>case verdict is concluded among more than one band, MU and TT value for these test cases should be </a:t>
            </a:r>
            <a:r>
              <a:rPr lang="en-US" altLang="ja-JP" smtClean="0">
                <a:solidFill>
                  <a:schemeClr val="accent1"/>
                </a:solidFill>
              </a:rPr>
              <a:t>updated</a:t>
            </a:r>
            <a:r>
              <a:rPr lang="en-US" altLang="ja-JP">
                <a:solidFill>
                  <a:schemeClr val="accent1"/>
                </a:solidFill>
              </a:rPr>
              <a:t> </a:t>
            </a:r>
            <a:r>
              <a:rPr lang="en-US" altLang="ja-JP" smtClean="0">
                <a:solidFill>
                  <a:schemeClr val="accent1"/>
                </a:solidFill>
              </a:rPr>
              <a:t>as below.</a:t>
            </a:r>
            <a:endParaRPr lang="en-US" altLang="ja-JP">
              <a:solidFill>
                <a:schemeClr val="accent1"/>
              </a:solidFill>
            </a:endParaRPr>
          </a:p>
          <a:p>
            <a:endParaRPr lang="en-US" altLang="ja-JP" smtClean="0"/>
          </a:p>
          <a:p>
            <a:r>
              <a:rPr lang="en-US" altLang="ja-JP" b="1" u="sng"/>
              <a:t>Example [MOP (Min Peak EIRP) MU (PC3, DUT ≤ 30 cm)]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3.3 MU, TT (</a:t>
            </a:r>
            <a:r>
              <a:rPr lang="en-US" altLang="ja-JP" smtClean="0"/>
              <a:t>Impacts </a:t>
            </a:r>
            <a:r>
              <a:rPr lang="en-US" altLang="ja-JP"/>
              <a:t>on conformance </a:t>
            </a:r>
            <a:r>
              <a:rPr lang="en-US" altLang="ja-JP" smtClean="0"/>
              <a:t>test)</a:t>
            </a:r>
            <a:endParaRPr kumimoji="1" lang="ja-JP" altLang="en-US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0200019"/>
              </p:ext>
            </p:extLst>
          </p:nvPr>
        </p:nvGraphicFramePr>
        <p:xfrm>
          <a:off x="661988" y="4306094"/>
          <a:ext cx="10868025" cy="15327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719768"/>
                <a:gridCol w="2693360"/>
                <a:gridCol w="4970316"/>
                <a:gridCol w="2484581"/>
              </a:tblGrid>
              <a:tr h="3065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UE</a:t>
                      </a:r>
                      <a:endParaRPr lang="ja-JP" sz="1600" b="1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Supporting FR2 bands</a:t>
                      </a:r>
                      <a:endParaRPr lang="ja-JP" sz="1600" b="1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MU [dB]</a:t>
                      </a:r>
                      <a:endParaRPr lang="ja-JP" sz="1600" b="1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TT (= 0.65 x MU) [dB]</a:t>
                      </a:r>
                      <a:endParaRPr lang="ja-JP" sz="1600" b="1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</a:tr>
              <a:tr h="3065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A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n257 (FR2a)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± 4.30 (captured in TS 38.521-2)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2.8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</a:tr>
              <a:tr h="3065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B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n260 (FR2b)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± 4.67 (captured in TS 38.521-2)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3.0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</a:tr>
              <a:tr h="3065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C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n257, n260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± 6.35 </a:t>
                      </a: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(= SQRT [4.30</a:t>
                      </a:r>
                      <a:r>
                        <a:rPr lang="en-GB" sz="1600" baseline="300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+ 4.67</a:t>
                      </a:r>
                      <a:r>
                        <a:rPr lang="en-GB" sz="1600" baseline="300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])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4.1</a:t>
                      </a:r>
                      <a:endParaRPr lang="ja-JP" sz="1600" b="1">
                        <a:solidFill>
                          <a:schemeClr val="accent1"/>
                        </a:solidFill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</a:tr>
              <a:tr h="30654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D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n257, n258, n260, n261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± 8.79</a:t>
                      </a: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(= SQRT [4.30</a:t>
                      </a:r>
                      <a:r>
                        <a:rPr lang="en-GB" sz="1600" baseline="300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+ 4.30</a:t>
                      </a:r>
                      <a:r>
                        <a:rPr lang="en-GB" sz="1600" baseline="300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+ 4.67</a:t>
                      </a:r>
                      <a:r>
                        <a:rPr lang="en-GB" sz="1600" baseline="300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 + 4.30</a:t>
                      </a:r>
                      <a:r>
                        <a:rPr lang="en-GB" sz="1600" baseline="300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2</a:t>
                      </a:r>
                      <a:r>
                        <a:rPr lang="en-GB" sz="1600"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])</a:t>
                      </a:r>
                      <a:endParaRPr lang="ja-JP" sz="1600"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600" b="1">
                          <a:solidFill>
                            <a:schemeClr val="accent1"/>
                          </a:solidFill>
                          <a:effectLst/>
                          <a:latin typeface="Segoe UI" panose="020B0502040204020203" pitchFamily="34" charset="0"/>
                          <a:ea typeface="Segoe UI" panose="020B0502040204020203" pitchFamily="34" charset="0"/>
                          <a:cs typeface="Segoe UI" panose="020B0502040204020203" pitchFamily="34" charset="0"/>
                        </a:rPr>
                        <a:t>5.7</a:t>
                      </a:r>
                      <a:endParaRPr lang="ja-JP" sz="1600" b="1">
                        <a:solidFill>
                          <a:schemeClr val="accent1"/>
                        </a:solidFill>
                        <a:effectLst/>
                        <a:latin typeface="Segoe UI" panose="020B0502040204020203" pitchFamily="34" charset="0"/>
                        <a:ea typeface="ＭＳ 明朝" panose="02020609040205080304" pitchFamily="17" charset="-128"/>
                        <a:cs typeface="Segoe UI" panose="020B0502040204020203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6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4232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/>
              <a:t>This section describes the impacts of applying MB relaxation </a:t>
            </a:r>
            <a:r>
              <a:rPr lang="en-US" altLang="ja-JP" smtClean="0"/>
              <a:t>into </a:t>
            </a:r>
            <a:r>
              <a:rPr lang="en-US" altLang="ja-JP"/>
              <a:t>conformance test </a:t>
            </a:r>
            <a:r>
              <a:rPr lang="en-US" altLang="ja-JP" smtClean="0"/>
              <a:t>to align core completely.</a:t>
            </a:r>
          </a:p>
          <a:p>
            <a:endParaRPr kumimoji="1" lang="en-US" altLang="ja-JP"/>
          </a:p>
          <a:p>
            <a:r>
              <a:rPr lang="en-US" altLang="ja-JP" b="1" u="sng" smtClean="0">
                <a:solidFill>
                  <a:schemeClr val="accent1"/>
                </a:solidFill>
              </a:rPr>
              <a:t>Difficulity 4 “Testing time”</a:t>
            </a:r>
          </a:p>
          <a:p>
            <a:pPr lvl="1"/>
            <a:r>
              <a:rPr lang="en-US" altLang="ja-JP">
                <a:solidFill>
                  <a:schemeClr val="accent1"/>
                </a:solidFill>
              </a:rPr>
              <a:t>Testing time will also increase with MB </a:t>
            </a:r>
            <a:r>
              <a:rPr lang="en-US" altLang="ja-JP" smtClean="0">
                <a:solidFill>
                  <a:schemeClr val="accent1"/>
                </a:solidFill>
              </a:rPr>
              <a:t>relaxation.</a:t>
            </a:r>
          </a:p>
          <a:p>
            <a:pPr lvl="1"/>
            <a:r>
              <a:rPr lang="en-US" altLang="ja-JP" smtClean="0"/>
              <a:t>If </a:t>
            </a:r>
            <a:r>
              <a:rPr lang="en-US" altLang="ja-JP"/>
              <a:t>UE supports four FR2 bands, testing time becomes four times even if vendors/operators would like to </a:t>
            </a:r>
            <a:r>
              <a:rPr lang="en-US" altLang="ja-JP" smtClean="0"/>
              <a:t>confirm </a:t>
            </a:r>
            <a:r>
              <a:rPr lang="en-US" altLang="ja-JP"/>
              <a:t>verdict of specific one band</a:t>
            </a:r>
            <a:r>
              <a:rPr lang="en-US" altLang="ja-JP" smtClean="0"/>
              <a:t>.</a:t>
            </a:r>
          </a:p>
          <a:p>
            <a:endParaRPr lang="en-US" altLang="ja-JP" smtClean="0"/>
          </a:p>
          <a:p>
            <a:r>
              <a:rPr lang="en-US" altLang="ja-JP" b="1" u="sng">
                <a:solidFill>
                  <a:schemeClr val="accent1"/>
                </a:solidFill>
              </a:rPr>
              <a:t>Difficulity </a:t>
            </a:r>
            <a:r>
              <a:rPr lang="en-US" altLang="ja-JP" b="1" u="sng" smtClean="0">
                <a:solidFill>
                  <a:schemeClr val="accent1"/>
                </a:solidFill>
              </a:rPr>
              <a:t>5 “TE implementation”</a:t>
            </a:r>
            <a:endParaRPr lang="en-US" altLang="ja-JP" b="1" u="sng">
              <a:solidFill>
                <a:schemeClr val="accent1"/>
              </a:solidFill>
            </a:endParaRPr>
          </a:p>
          <a:p>
            <a:pPr lvl="1"/>
            <a:r>
              <a:rPr lang="en-US" altLang="ja-JP">
                <a:solidFill>
                  <a:schemeClr val="accent1"/>
                </a:solidFill>
              </a:rPr>
              <a:t>In order to release corresponding test cases, test equipment needs to support all FR2 bands, and it is </a:t>
            </a:r>
            <a:r>
              <a:rPr lang="en-US" altLang="ja-JP" smtClean="0">
                <a:solidFill>
                  <a:schemeClr val="accent1"/>
                </a:solidFill>
              </a:rPr>
              <a:t>challenging especially in early period of NR.</a:t>
            </a:r>
          </a:p>
          <a:p>
            <a:pPr lvl="1"/>
            <a:endParaRPr lang="en-US" altLang="ja-JP">
              <a:solidFill>
                <a:schemeClr val="accent1"/>
              </a:solidFill>
            </a:endParaRPr>
          </a:p>
          <a:p>
            <a:r>
              <a:rPr lang="en-US" altLang="ja-JP" b="1" u="sng">
                <a:solidFill>
                  <a:schemeClr val="accent1"/>
                </a:solidFill>
              </a:rPr>
              <a:t>Difficulity </a:t>
            </a:r>
            <a:r>
              <a:rPr lang="en-US" altLang="ja-JP" b="1" u="sng" smtClean="0">
                <a:solidFill>
                  <a:schemeClr val="accent1"/>
                </a:solidFill>
              </a:rPr>
              <a:t>6 “GCF validation”</a:t>
            </a:r>
            <a:endParaRPr lang="en-US" altLang="ja-JP" b="1" u="sng">
              <a:solidFill>
                <a:schemeClr val="accent1"/>
              </a:solidFill>
            </a:endParaRPr>
          </a:p>
          <a:p>
            <a:pPr lvl="1"/>
            <a:r>
              <a:rPr lang="en-US" altLang="ja-JP">
                <a:solidFill>
                  <a:schemeClr val="accent1"/>
                </a:solidFill>
              </a:rPr>
              <a:t>GCF validation scheme needs to be updated since current Sub-WIs in GCF CAG is established per EN-DC combination (e.g. WI-500-EN-DC_1A_n78A</a:t>
            </a:r>
            <a:r>
              <a:rPr lang="en-US" altLang="ja-JP" smtClean="0">
                <a:solidFill>
                  <a:schemeClr val="accent1"/>
                </a:solidFill>
              </a:rPr>
              <a:t>).</a:t>
            </a:r>
          </a:p>
          <a:p>
            <a:pPr lvl="1"/>
            <a:r>
              <a:rPr lang="en-US" altLang="ja-JP" smtClean="0"/>
              <a:t>Not </a:t>
            </a:r>
            <a:r>
              <a:rPr lang="en-US" altLang="ja-JP"/>
              <a:t>only 3GPP RAN5 but also GCF CAG process shall be updated with MB relaxation, and this situation absolutely lead to delay of achieving validations.</a:t>
            </a:r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3.4 Other impacts (</a:t>
            </a:r>
            <a:r>
              <a:rPr lang="en-US" altLang="ja-JP" smtClean="0"/>
              <a:t>Impacts </a:t>
            </a:r>
            <a:r>
              <a:rPr lang="en-US" altLang="ja-JP"/>
              <a:t>on conformance </a:t>
            </a:r>
            <a:r>
              <a:rPr lang="en-US" altLang="ja-JP" smtClean="0"/>
              <a:t>test)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7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5668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/>
              <a:t>This section describes the impacts of applying MB relaxation </a:t>
            </a:r>
            <a:r>
              <a:rPr lang="en-US" altLang="ja-JP" smtClean="0"/>
              <a:t>into </a:t>
            </a:r>
            <a:r>
              <a:rPr lang="en-US" altLang="ja-JP"/>
              <a:t>conformance test </a:t>
            </a:r>
            <a:r>
              <a:rPr lang="en-US" altLang="ja-JP" smtClean="0"/>
              <a:t>to align core completely.</a:t>
            </a:r>
          </a:p>
          <a:p>
            <a:endParaRPr kumimoji="1" lang="en-US" altLang="ja-JP" smtClean="0"/>
          </a:p>
          <a:p>
            <a:r>
              <a:rPr lang="en-US" altLang="ja-JP" b="1" u="sng">
                <a:solidFill>
                  <a:schemeClr val="accent1"/>
                </a:solidFill>
              </a:rPr>
              <a:t>Difficulity </a:t>
            </a:r>
            <a:r>
              <a:rPr lang="en-US" altLang="ja-JP" b="1" u="sng" smtClean="0">
                <a:solidFill>
                  <a:schemeClr val="accent1"/>
                </a:solidFill>
              </a:rPr>
              <a:t>7</a:t>
            </a:r>
            <a:endParaRPr lang="en-US" altLang="ja-JP" smtClean="0">
              <a:solidFill>
                <a:schemeClr val="accent1"/>
              </a:solidFill>
            </a:endParaRPr>
          </a:p>
          <a:p>
            <a:pPr lvl="1"/>
            <a:r>
              <a:rPr lang="en-US" altLang="ja-JP" smtClean="0">
                <a:solidFill>
                  <a:schemeClr val="accent1"/>
                </a:solidFill>
              </a:rPr>
              <a:t>Impact </a:t>
            </a:r>
            <a:r>
              <a:rPr lang="en-US" altLang="ja-JP">
                <a:solidFill>
                  <a:schemeClr val="accent1"/>
                </a:solidFill>
              </a:rPr>
              <a:t>described in </a:t>
            </a:r>
            <a:r>
              <a:rPr lang="en-US" altLang="ja-JP" smtClean="0">
                <a:solidFill>
                  <a:schemeClr val="accent1"/>
                </a:solidFill>
              </a:rPr>
              <a:t>3.1 to 3.4 will </a:t>
            </a:r>
            <a:r>
              <a:rPr lang="en-US" altLang="ja-JP">
                <a:solidFill>
                  <a:schemeClr val="accent1"/>
                </a:solidFill>
              </a:rPr>
              <a:t>become prominent in the future when the number of FR2 band </a:t>
            </a:r>
            <a:r>
              <a:rPr lang="en-US" altLang="ja-JP" smtClean="0">
                <a:solidFill>
                  <a:schemeClr val="accent1"/>
                </a:solidFill>
              </a:rPr>
              <a:t>increase.</a:t>
            </a:r>
          </a:p>
          <a:p>
            <a:pPr lvl="2"/>
            <a:r>
              <a:rPr lang="en-US" altLang="ja-JP" smtClean="0"/>
              <a:t>RAN5 </a:t>
            </a:r>
            <a:r>
              <a:rPr lang="en-US" altLang="ja-JP"/>
              <a:t>needs to define conformance test to consider future impacts</a:t>
            </a:r>
            <a:r>
              <a:rPr lang="en-US" altLang="ja-JP" smtClean="0"/>
              <a:t>.</a:t>
            </a:r>
          </a:p>
          <a:p>
            <a:pPr lvl="2"/>
            <a:endParaRPr kumimoji="1" lang="en-US" altLang="ja-JP" smtClean="0"/>
          </a:p>
          <a:p>
            <a:pPr lvl="1"/>
            <a:r>
              <a:rPr lang="en-US" altLang="ja-JP" b="1" smtClean="0"/>
              <a:t>Example of future impacts</a:t>
            </a:r>
            <a:endParaRPr kumimoji="1" lang="en-US" altLang="ja-JP" b="1"/>
          </a:p>
          <a:p>
            <a:pPr lvl="2"/>
            <a:r>
              <a:rPr lang="en-US" altLang="ja-JP" smtClean="0"/>
              <a:t>Power </a:t>
            </a:r>
            <a:r>
              <a:rPr lang="en-US" altLang="ja-JP"/>
              <a:t>level decreases </a:t>
            </a:r>
            <a:r>
              <a:rPr lang="en-US" altLang="ja-JP" smtClean="0"/>
              <a:t>additionally.</a:t>
            </a:r>
            <a:endParaRPr lang="en-US" altLang="ja-JP"/>
          </a:p>
          <a:p>
            <a:pPr lvl="2"/>
            <a:r>
              <a:rPr lang="en-US" altLang="ja-JP" smtClean="0"/>
              <a:t>MU </a:t>
            </a:r>
            <a:r>
              <a:rPr lang="en-US" altLang="ja-JP"/>
              <a:t>and TT grow </a:t>
            </a:r>
            <a:r>
              <a:rPr lang="en-US" altLang="ja-JP" smtClean="0"/>
              <a:t>larger.</a:t>
            </a:r>
            <a:endParaRPr lang="en-US" altLang="ja-JP"/>
          </a:p>
          <a:p>
            <a:pPr lvl="2"/>
            <a:r>
              <a:rPr lang="en-US" altLang="ja-JP" smtClean="0"/>
              <a:t>TE </a:t>
            </a:r>
            <a:r>
              <a:rPr lang="en-US" altLang="ja-JP"/>
              <a:t>implementation become more </a:t>
            </a:r>
            <a:r>
              <a:rPr lang="en-US" altLang="ja-JP" smtClean="0"/>
              <a:t>complicated</a:t>
            </a:r>
          </a:p>
          <a:p>
            <a:pPr lvl="2"/>
            <a:r>
              <a:rPr lang="en-US" altLang="ja-JP" smtClean="0"/>
              <a:t>Re-validation </a:t>
            </a:r>
            <a:r>
              <a:rPr lang="en-US" altLang="ja-JP"/>
              <a:t>will be required if new FR2 band is added.</a:t>
            </a:r>
          </a:p>
          <a:p>
            <a:pPr lvl="2"/>
            <a:endParaRPr kumimoji="1" lang="en-US" altLang="ja-JP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3.5 Future impact (</a:t>
            </a:r>
            <a:r>
              <a:rPr lang="en-US" altLang="ja-JP" smtClean="0"/>
              <a:t>Impacts </a:t>
            </a:r>
            <a:r>
              <a:rPr lang="en-US" altLang="ja-JP"/>
              <a:t>on conformance </a:t>
            </a:r>
            <a:r>
              <a:rPr lang="en-US" altLang="ja-JP" smtClean="0"/>
              <a:t>test)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8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17687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/>
              <a:t>[1] </a:t>
            </a:r>
            <a:r>
              <a:rPr lang="en-US" altLang="ja-JP" smtClean="0"/>
              <a:t>R5-190729</a:t>
            </a:r>
          </a:p>
          <a:p>
            <a:pPr lvl="1"/>
            <a:r>
              <a:rPr lang="en-US" altLang="ja-JP" smtClean="0"/>
              <a:t>“LS </a:t>
            </a:r>
            <a:r>
              <a:rPr lang="en-US" altLang="ja-JP"/>
              <a:t>on Multi-band relaxation”, TSG WG RAN5, RAN5#4-5G-NR </a:t>
            </a:r>
            <a:r>
              <a:rPr lang="en-US" altLang="ja-JP" smtClean="0"/>
              <a:t>Adhoc (Jan-2019)</a:t>
            </a:r>
            <a:endParaRPr lang="en-US" altLang="ja-JP"/>
          </a:p>
          <a:p>
            <a:r>
              <a:rPr lang="en-US" altLang="ja-JP"/>
              <a:t>[2] </a:t>
            </a:r>
            <a:r>
              <a:rPr lang="en-US" altLang="ja-JP" smtClean="0"/>
              <a:t>R5-190460</a:t>
            </a:r>
          </a:p>
          <a:p>
            <a:pPr lvl="1"/>
            <a:r>
              <a:rPr lang="en-US" altLang="ja-JP" smtClean="0"/>
              <a:t>“SNR </a:t>
            </a:r>
            <a:r>
              <a:rPr lang="en-US" altLang="ja-JP"/>
              <a:t>estimation update for FR2 priority 1 and 2 TRx TCs”, Anritsu, RAN5#4-5G-NR Adhoc (Jan-2019)</a:t>
            </a:r>
          </a:p>
          <a:p>
            <a:endParaRPr kumimoji="1" lang="ja-JP" altLang="en-US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4. References</a:t>
            </a:r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9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686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975</Words>
  <Application>Microsoft Office PowerPoint</Application>
  <PresentationFormat>ワイド画面</PresentationFormat>
  <Paragraphs>124</Paragraphs>
  <Slides>9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9</vt:i4>
      </vt:variant>
    </vt:vector>
  </HeadingPairs>
  <TitlesOfParts>
    <vt:vector size="19" baseType="lpstr">
      <vt:lpstr>ＭＳ Ｐゴシック</vt:lpstr>
      <vt:lpstr>ＭＳ 明朝</vt:lpstr>
      <vt:lpstr>メイリオ</vt:lpstr>
      <vt:lpstr>Arial</vt:lpstr>
      <vt:lpstr>Calibri</vt:lpstr>
      <vt:lpstr>Segoe UI</vt:lpstr>
      <vt:lpstr>Symbol</vt:lpstr>
      <vt:lpstr>Times New Roman</vt:lpstr>
      <vt:lpstr>Wingdings</vt:lpstr>
      <vt:lpstr>Office テーマ</vt:lpstr>
      <vt:lpstr>Multi-band relaxation impacts on conformance test</vt:lpstr>
      <vt:lpstr>1. Conclusion</vt:lpstr>
      <vt:lpstr>2. RAN5 assumptions in [1]</vt:lpstr>
      <vt:lpstr>3.1 Test process (Impacts on conformance test)</vt:lpstr>
      <vt:lpstr>3.2 Low PSD issue (Impacts on conformance test)</vt:lpstr>
      <vt:lpstr>3.3 MU, TT (Impacts on conformance test)</vt:lpstr>
      <vt:lpstr>3.4 Other impacts (Impacts on conformance test)</vt:lpstr>
      <vt:lpstr>3.5 Future impact (Impacts on conformance test)</vt:lpstr>
      <vt:lpstr>4. 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21</cp:revision>
  <dcterms:created xsi:type="dcterms:W3CDTF">2017-03-26T05:24:29Z</dcterms:created>
  <dcterms:modified xsi:type="dcterms:W3CDTF">2019-02-15T22:51:13Z</dcterms:modified>
</cp:coreProperties>
</file>