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8"/>
  </p:notesMasterIdLst>
  <p:handoutMasterIdLst>
    <p:handoutMasterId r:id="rId19"/>
  </p:handoutMasterIdLst>
  <p:sldIdLst>
    <p:sldId id="259" r:id="rId2"/>
    <p:sldId id="293" r:id="rId3"/>
    <p:sldId id="309" r:id="rId4"/>
    <p:sldId id="332" r:id="rId5"/>
    <p:sldId id="323" r:id="rId6"/>
    <p:sldId id="341" r:id="rId7"/>
    <p:sldId id="337" r:id="rId8"/>
    <p:sldId id="344" r:id="rId9"/>
    <p:sldId id="301" r:id="rId10"/>
    <p:sldId id="335" r:id="rId11"/>
    <p:sldId id="314" r:id="rId12"/>
    <p:sldId id="325" r:id="rId13"/>
    <p:sldId id="336" r:id="rId14"/>
    <p:sldId id="326" r:id="rId15"/>
    <p:sldId id="346" r:id="rId16"/>
    <p:sldId id="261" r:id="rId17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0"/>
    </p:embeddedFont>
    <p:embeddedFont>
      <p:font typeface="SimSun" panose="02010600030101010101" pitchFamily="2" charset="-122"/>
      <p:regular r:id="rId2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09"/>
            <p14:sldId id="332"/>
            <p14:sldId id="323"/>
            <p14:sldId id="341"/>
            <p14:sldId id="337"/>
            <p14:sldId id="344"/>
            <p14:sldId id="301"/>
            <p14:sldId id="335"/>
            <p14:sldId id="314"/>
            <p14:sldId id="325"/>
            <p14:sldId id="336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10" d="100"/>
          <a:sy n="110" d="100"/>
        </p:scale>
        <p:origin x="1692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(November-18)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TSG-RAN5#81		              R5-186822</a:t>
            </a:r>
          </a:p>
          <a:p>
            <a:r>
              <a:rPr lang="en-US" sz="2400" kern="0" dirty="0"/>
              <a:t>Spokane, US, 12th - 16th Nov 2018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3 content - Target RAN5#82 FEB-19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345" y="1116845"/>
            <a:ext cx="8597835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EN-DC configurations: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, where x &lt;= 3, y &lt;=2</a:t>
            </a:r>
          </a:p>
          <a:p>
            <a:pPr lvl="1"/>
            <a:r>
              <a:rPr lang="en-US" sz="11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100" dirty="0"/>
              <a:t>Test definition, MU and TT for LTE+NR FR1: Rx and Tx test cases not completed in NSA Opt.3 Phase 2, Note 2</a:t>
            </a:r>
          </a:p>
          <a:p>
            <a:pPr lvl="2"/>
            <a:r>
              <a:rPr lang="en-US" sz="1100" dirty="0"/>
              <a:t>Test definition, MU and TT for LTE+NR FR2 RF MU/TT Target 1, Target 2 test cases not completed in NSA Opt.3 Phase 2, Note 3</a:t>
            </a:r>
          </a:p>
          <a:p>
            <a:pPr lvl="2"/>
            <a:r>
              <a:rPr lang="en-US" sz="1100" dirty="0"/>
              <a:t>Test definition and MU for LTE+NR FR2 RF MU/TT Target 3 test cases not completed in NSA Opt.3 Phase 2, Note 4</a:t>
            </a:r>
          </a:p>
          <a:p>
            <a:pPr lvl="2"/>
            <a:r>
              <a:rPr lang="en-US" sz="1100" dirty="0"/>
              <a:t>Test definitions for LTE+NR FR1 and FR2 Demod/CSI reporting (TS 38.521-4) and RRM (TS 38.533),  Note 2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Remaining test cases not completed in NSA Opt.3 Phase 2</a:t>
            </a:r>
          </a:p>
          <a:p>
            <a:pPr lvl="2"/>
            <a:r>
              <a:rPr lang="en-US" sz="1100" dirty="0"/>
              <a:t>LTE 1CC + NR FR1 1CC and LTE 1CC + NR FR2 1CC test cases not completed in NSA Opt.3 Phase 2</a:t>
            </a:r>
          </a:p>
          <a:p>
            <a:pPr lvl="2"/>
            <a:r>
              <a:rPr lang="en-US" sz="1100" dirty="0"/>
              <a:t>LTE 1CC + NR FR1/FR2 2CC test cases, Note 5</a:t>
            </a:r>
          </a:p>
          <a:p>
            <a:pPr lvl="2"/>
            <a:r>
              <a:rPr lang="en-US" sz="1100" dirty="0"/>
              <a:t>Enhanced test coverage for L1 configurations based on industry interest</a:t>
            </a:r>
          </a:p>
          <a:p>
            <a:pPr lvl="1"/>
            <a:r>
              <a:rPr lang="en-US" sz="1100" dirty="0"/>
              <a:t>Test environment - TS 36.508, TS 38.508-1, TS 38.508-2</a:t>
            </a:r>
          </a:p>
          <a:p>
            <a:pPr lvl="2"/>
            <a:r>
              <a:rPr lang="en-US" sz="1100" dirty="0"/>
              <a:t>Common test environment to enable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 test cases, </a:t>
            </a:r>
            <a:br>
              <a:rPr lang="en-US" sz="1100" dirty="0"/>
            </a:br>
            <a:r>
              <a:rPr lang="en-US" sz="1100" dirty="0"/>
              <a:t>where x &lt;= 3, y &lt;=2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3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RRM (TS 38.533), Note 3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IMS test cases (TS 34.229-x)</a:t>
            </a:r>
          </a:p>
          <a:p>
            <a:pPr marL="0" indent="0">
              <a:buNone/>
            </a:pPr>
            <a:br>
              <a:rPr lang="en-US" sz="800" dirty="0"/>
            </a:br>
            <a:r>
              <a:rPr lang="en-US" sz="8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800" dirty="0"/>
              <a:t>Note 2: Dependency: RAN4 progress until RAN4#88 (Feb-19)</a:t>
            </a:r>
          </a:p>
          <a:p>
            <a:pPr marL="0" indent="0">
              <a:buNone/>
            </a:pPr>
            <a:r>
              <a:rPr lang="en-US" sz="800" dirty="0"/>
              <a:t>Note 3: Dependency: RAN4 progress until RAN4#89 (Nov-18)  + RAN5 RF MU/TT progress. For RF MU/TT target 1 and target 2 test cases MU is planned to be </a:t>
            </a:r>
            <a:br>
              <a:rPr lang="en-US" sz="800" dirty="0"/>
            </a:br>
            <a:r>
              <a:rPr lang="en-US" sz="800" dirty="0"/>
              <a:t>             completed by RAN5#4-NR-Adhoc (Jan-19) and TT is targeted to be completed by RAN5#82 (Feb-19) </a:t>
            </a:r>
          </a:p>
          <a:p>
            <a:pPr marL="0" indent="0">
              <a:buNone/>
            </a:pPr>
            <a:r>
              <a:rPr lang="en-US" sz="800" dirty="0"/>
              <a:t>Note 4: MU part of RF MU/TT target 3 test cases are planned to be completed by RAN5#82 (Feb-19) and TT part by </a:t>
            </a:r>
            <a:r>
              <a:rPr lang="en-US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RAN5#5-NR-Adhoc (Apr-19). </a:t>
            </a:r>
            <a:r>
              <a:rPr lang="en-US" sz="800" dirty="0"/>
              <a:t>The TT part need thus to</a:t>
            </a:r>
            <a:br>
              <a:rPr lang="en-US" sz="800" dirty="0"/>
            </a:br>
            <a:r>
              <a:rPr lang="en-US" sz="800" dirty="0"/>
              <a:t>             be completed after NSA Opt.3 Phase 3.</a:t>
            </a:r>
            <a:r>
              <a:rPr lang="en-US" sz="1000" dirty="0"/>
              <a:t> </a:t>
            </a:r>
          </a:p>
          <a:p>
            <a:pPr marL="0" indent="0">
              <a:buNone/>
            </a:pPr>
            <a:r>
              <a:rPr lang="en-US" sz="800" dirty="0"/>
              <a:t>Note 5: For protocol test cases it is assumed that EN-DC configurations beyond LTE 1CC + NR FR1/FR2 2CC are implicitly tested by the RF test cases.</a:t>
            </a:r>
          </a:p>
        </p:txBody>
      </p:sp>
    </p:spTree>
    <p:extLst>
      <p:ext uri="{BB962C8B-B14F-4D97-AF65-F5344CB8AC3E}">
        <p14:creationId xmlns:p14="http://schemas.microsoft.com/office/powerpoint/2010/main" val="1660241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4 content 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EN-DC configurations: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, where x &lt;= 4, y &lt;=2</a:t>
            </a:r>
          </a:p>
          <a:p>
            <a:pPr lvl="1"/>
            <a:r>
              <a:rPr lang="en-US" sz="11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100" dirty="0"/>
              <a:t>TT part for RF MU/TT Target 3 test cases (TS 38-521-3), Note 3</a:t>
            </a:r>
          </a:p>
          <a:p>
            <a:pPr lvl="2"/>
            <a:r>
              <a:rPr lang="en-US" sz="1100" dirty="0"/>
              <a:t>Test definition, MU and TT for LTE+NR FR2 RF MU/TT Target 3 test cases not completed in NSA Opt.3 Phase 3, Note 2</a:t>
            </a:r>
          </a:p>
          <a:p>
            <a:pPr lvl="2"/>
            <a:r>
              <a:rPr lang="en-US" sz="1100" dirty="0"/>
              <a:t>Test definition and TT for LTE+NR FR1 Demod/CSI reporting (TS 38.521-4) and RRM (TS 38.533) not completed in Phase 3, Note 2</a:t>
            </a:r>
          </a:p>
          <a:p>
            <a:pPr lvl="2"/>
            <a:r>
              <a:rPr lang="en-US" sz="1100" dirty="0"/>
              <a:t>Test definition for LTE+NR FR2 Demod/CSI reporting (TS 38.521-4) and RRM (TS 38.533) not completed in Phase 3,  Note 2</a:t>
            </a:r>
          </a:p>
          <a:p>
            <a:pPr lvl="2"/>
            <a:r>
              <a:rPr lang="en-US" sz="1100" dirty="0"/>
              <a:t>Positioning performance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Remaining test cases not completed in NSA Opt.3 Phase 3</a:t>
            </a:r>
          </a:p>
          <a:p>
            <a:pPr lvl="2"/>
            <a:r>
              <a:rPr lang="en-US" sz="1100" dirty="0"/>
              <a:t>IMS IR.92 EN-DC test cases, Note 5</a:t>
            </a:r>
          </a:p>
          <a:p>
            <a:pPr lvl="2"/>
            <a:r>
              <a:rPr lang="en-US" sz="1100" dirty="0"/>
              <a:t>Test coverage enhancement for L1 configurations.</a:t>
            </a:r>
          </a:p>
          <a:p>
            <a:pPr lvl="1"/>
            <a:r>
              <a:rPr lang="en-US" sz="1100" dirty="0"/>
              <a:t>Test environment - TS 36.508, TS 38.508-1, TS 38.508-2</a:t>
            </a:r>
          </a:p>
          <a:p>
            <a:pPr lvl="2"/>
            <a:r>
              <a:rPr lang="en-US" sz="1100" dirty="0"/>
              <a:t>Common test environment to enable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 test cases, </a:t>
            </a:r>
            <a:br>
              <a:rPr lang="en-US" sz="1100" dirty="0"/>
            </a:br>
            <a:r>
              <a:rPr lang="en-US" sz="1100" dirty="0"/>
              <a:t>where x &lt;= 4, y &lt;=2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800" dirty="0"/>
            </a:br>
            <a:r>
              <a:rPr lang="en-US" sz="8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8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800" dirty="0"/>
              <a:t>Note 3: </a:t>
            </a:r>
            <a:r>
              <a:rPr lang="en-US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MU part of RF MU/TT target 3 test cases are planned to be completed by RAN5#82 (</a:t>
            </a:r>
            <a:r>
              <a:rPr lang="en-US" altLang="zh-CN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Feb</a:t>
            </a:r>
            <a:r>
              <a:rPr lang="en-US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-19) and TT part by RAN5#5-NR-Adhoc (Apr-19). The TT part need thus to</a:t>
            </a:r>
            <a:br>
              <a:rPr lang="en-US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en-US" sz="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   be completed after NSA Opt.3 Phase 3. </a:t>
            </a:r>
            <a:br>
              <a:rPr lang="en-US" sz="1000" dirty="0"/>
            </a:br>
            <a:r>
              <a:rPr lang="en-US" sz="800" dirty="0"/>
              <a:t>Note 4: There will be a need for a NSA Opt.3 Phase 5 to be added when MU/TT targets for Demod/CSI and RRM test cases becomes available. </a:t>
            </a:r>
          </a:p>
          <a:p>
            <a:pPr marL="0" indent="0">
              <a:buNone/>
            </a:pPr>
            <a:r>
              <a:rPr lang="en-US" sz="800" dirty="0"/>
              <a:t>Note 5: IMS EN-DC depends on availability of GSMA update of IR.92/IR.94 for EN-DC.</a:t>
            </a:r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r>
              <a:rPr lang="en-US" sz="1600" dirty="0"/>
              <a:t>SA Option 2 (SA NR) - Phase 2 content- Target RAN5#82 Feb-19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80868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altLang="zh-CN" sz="1200" dirty="0"/>
              <a:t>CA configurations for FR1 </a:t>
            </a:r>
            <a:r>
              <a:rPr lang="en-US" altLang="zh-CN" sz="1200" dirty="0" err="1"/>
              <a:t>xCC</a:t>
            </a:r>
            <a:r>
              <a:rPr lang="en-US" altLang="zh-CN" sz="1200" dirty="0"/>
              <a:t>, where x&lt;=4</a:t>
            </a:r>
          </a:p>
          <a:p>
            <a:pPr lvl="1"/>
            <a:r>
              <a:rPr lang="en-US" altLang="zh-CN" sz="1200" dirty="0"/>
              <a:t>RF - TS 38.521-1, TR 38.905, TS 38.521-4, TS 38.533 </a:t>
            </a:r>
          </a:p>
          <a:p>
            <a:pPr lvl="2"/>
            <a:r>
              <a:rPr lang="en-US" altLang="zh-CN" sz="1200" dirty="0"/>
              <a:t>Test definition, MU and TT for all NR FR1 CA Rx and Tx test cases (including SUL)</a:t>
            </a:r>
          </a:p>
          <a:p>
            <a:pPr lvl="2"/>
            <a:r>
              <a:rPr lang="en-US" sz="1200" dirty="0"/>
              <a:t>Test definition and MU for NR FR2 Rx and Tx RF MU/TT target 3 test cases where MU/TT analysis completed (including UL MIMO), Note 3</a:t>
            </a:r>
          </a:p>
          <a:p>
            <a:pPr lvl="2"/>
            <a:r>
              <a:rPr lang="en-US" altLang="zh-CN" sz="1200" dirty="0"/>
              <a:t>Test definition and TT for NR FR1 Demod/CSI reporting (TS 38.521-4), Note 2</a:t>
            </a:r>
          </a:p>
          <a:p>
            <a:pPr lvl="2"/>
            <a:r>
              <a:rPr lang="en-US" altLang="zh-CN" sz="1200" dirty="0"/>
              <a:t>Test definition and TT for NR FR1 RRM (TS 38.533), Note 2</a:t>
            </a:r>
          </a:p>
          <a:p>
            <a:pPr lvl="1"/>
            <a:r>
              <a:rPr lang="en-US" altLang="zh-CN" sz="1200" dirty="0"/>
              <a:t>Protocol - TS 38.523-x, TS 34.229-x</a:t>
            </a:r>
          </a:p>
          <a:p>
            <a:pPr lvl="2"/>
            <a:r>
              <a:rPr lang="en-US" altLang="zh-CN" sz="1200" dirty="0"/>
              <a:t>For CA protocol testing it is assumed that max 2CC need to be covered.</a:t>
            </a:r>
          </a:p>
          <a:p>
            <a:pPr lvl="2"/>
            <a:r>
              <a:rPr lang="en-US" altLang="zh-CN" sz="1200" dirty="0"/>
              <a:t>Enhanced test coverage for NR SA Layer 2 including SDAP, idle mode, RRC test cases, 5GC, Note 1</a:t>
            </a:r>
          </a:p>
          <a:p>
            <a:pPr lvl="2"/>
            <a:r>
              <a:rPr lang="en-US" altLang="zh-CN" sz="1200" dirty="0"/>
              <a:t>SUL</a:t>
            </a:r>
          </a:p>
          <a:p>
            <a:pPr lvl="2"/>
            <a:r>
              <a:rPr lang="en-US" altLang="zh-CN" sz="1200" dirty="0"/>
              <a:t>Inter-RAT to/from LTE (reselection, handover and redirection)</a:t>
            </a:r>
          </a:p>
          <a:p>
            <a:pPr lvl="2"/>
            <a:r>
              <a:rPr lang="en-US" altLang="zh-CN" sz="1200" dirty="0"/>
              <a:t>5GS IMS (EPS Fallback), Note 1</a:t>
            </a:r>
          </a:p>
          <a:p>
            <a:pPr lvl="1"/>
            <a:r>
              <a:rPr lang="en-US" altLang="zh-CN" sz="1200" dirty="0"/>
              <a:t>Test environment - TS 38.508-1, TS 38.508-2</a:t>
            </a:r>
          </a:p>
          <a:p>
            <a:pPr lvl="2"/>
            <a:r>
              <a:rPr lang="en-US" altLang="zh-CN" sz="1200" dirty="0"/>
              <a:t>Common test environment to enable NR FR1 CA configurations &amp; IMS registration</a:t>
            </a:r>
          </a:p>
          <a:p>
            <a:r>
              <a:rPr lang="en-US" altLang="zh-CN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SA NR positioning test cases</a:t>
            </a:r>
            <a:endParaRPr lang="en-US" altLang="zh-CN" sz="120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Synchronous NR-NR DC</a:t>
            </a:r>
            <a:endParaRPr lang="en-US" altLang="zh-CN" sz="1200" strike="sngStrike" dirty="0">
              <a:solidFill>
                <a:srgbClr val="FF0000"/>
              </a:solidFill>
            </a:endParaRPr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r>
              <a:rPr lang="en-US" altLang="zh-CN" sz="1000" dirty="0"/>
              <a:t>Note 1: Dependency: RAN2/CT1 progress until RAN2#105 &amp; CT1#114 (Feb-19)</a:t>
            </a:r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r>
              <a:rPr lang="en-US" sz="1000" dirty="0"/>
              <a:t>Note 2: Dependency: Limited to “RAN4 Phase I” described in RP-182149 and </a:t>
            </a:r>
            <a:r>
              <a:rPr lang="en-US" altLang="zh-CN" sz="1000" dirty="0"/>
              <a:t>RAN4 progress until RAN4#88-Bis (Oct-18)</a:t>
            </a:r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r>
              <a:rPr lang="en-US" sz="1000" dirty="0"/>
              <a:t>Note 3: Dependency: RAN4 progress until RAN4#91 (Feb-19)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</a:t>
            </a:r>
            <a:r>
              <a:rPr lang="en-US" sz="1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planned to be completed by RAN5#82 (</a:t>
            </a:r>
            <a:r>
              <a:rPr lang="en-US" altLang="zh-CN" sz="1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Feb</a:t>
            </a:r>
            <a:r>
              <a:rPr lang="en-US" sz="1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-19) and TT is targeted to be completed by RAN5#5-NR-Adhoc (Apr-19).</a:t>
            </a:r>
            <a:endParaRPr lang="en-US" sz="1000" dirty="0"/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r>
              <a:rPr lang="en-US" sz="1600" dirty="0"/>
              <a:t>SA Option 2 (SA NR) - Phase 3 content 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68904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SC FR2 + CA configurations and Synchronous NR-NR DC for FR1 xCC,FR2 </a:t>
            </a:r>
            <a:r>
              <a:rPr lang="en-US" sz="1200" dirty="0" err="1"/>
              <a:t>xCC</a:t>
            </a:r>
            <a:r>
              <a:rPr lang="en-US" sz="1200" dirty="0"/>
              <a:t>, (FR1+FR2) </a:t>
            </a:r>
            <a:r>
              <a:rPr lang="en-US" sz="1200" dirty="0" err="1"/>
              <a:t>xCC</a:t>
            </a:r>
            <a:r>
              <a:rPr lang="en-US" sz="1200" dirty="0"/>
              <a:t>:, where x&lt;=4</a:t>
            </a:r>
          </a:p>
          <a:p>
            <a:pPr lvl="1"/>
            <a:r>
              <a:rPr lang="en-US" sz="1200" dirty="0"/>
              <a:t>RF - TS 38.521-1, TS 38.521-2, TS 38.521-3 (FR1+FR2), TS 38.521-4, TS 38.533, TR 38.903, TR 38.905 </a:t>
            </a:r>
          </a:p>
          <a:p>
            <a:pPr lvl="2"/>
            <a:r>
              <a:rPr lang="en-US" sz="1200" dirty="0"/>
              <a:t>Test definition and MU/TT for NR FR2 Rx and Tx RF MU/TT target 3 test cases not completed in Phase 2, Note 2</a:t>
            </a:r>
          </a:p>
          <a:p>
            <a:pPr lvl="2"/>
            <a:r>
              <a:rPr lang="en-US" sz="1200" dirty="0"/>
              <a:t>Test definition and TT for NR FR1 Demod/CSI reporting not completed in Phase 2 (TS 38.521-4), Note 1</a:t>
            </a:r>
          </a:p>
          <a:p>
            <a:pPr lvl="2"/>
            <a:r>
              <a:rPr lang="en-US" sz="1200" dirty="0"/>
              <a:t>Test definition and TT for NR FR1 RRM not completed in Phase 2 (TS 38.533), Note 1</a:t>
            </a:r>
          </a:p>
          <a:p>
            <a:pPr lvl="2"/>
            <a:r>
              <a:rPr lang="en-US" sz="1200" dirty="0"/>
              <a:t>Test definition for 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38.521-4), Note 1</a:t>
            </a:r>
          </a:p>
          <a:p>
            <a:pPr lvl="2"/>
            <a:r>
              <a:rPr lang="en-US" sz="1200" dirty="0"/>
              <a:t>Test definition for NR FR2 RRM (TS 38.533), Note 1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For DC protocol testing it is assumed that max 2CC need to be covered.</a:t>
            </a:r>
          </a:p>
          <a:p>
            <a:pPr lvl="2"/>
            <a:r>
              <a:rPr lang="en-US" sz="1200" dirty="0"/>
              <a:t>Synchronous NR-NR DC and SUL</a:t>
            </a:r>
          </a:p>
          <a:p>
            <a:pPr lvl="2"/>
            <a:r>
              <a:rPr lang="en-US" sz="1200" dirty="0"/>
              <a:t>SA NR positioning test cases</a:t>
            </a:r>
          </a:p>
          <a:p>
            <a:pPr lvl="2"/>
            <a:r>
              <a:rPr lang="en-US" sz="1200" dirty="0"/>
              <a:t>5GS IMS, Note 4 </a:t>
            </a:r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to enable NR FR1/FR2/FR1+FR2 CA configurations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NR FR2 RRM (TS 38.533), Note 2</a:t>
            </a: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RAN4#91 (May-19)  + RAN5 RF MU/TT progress. For RF MU/TT target 3 test cases MU is </a:t>
            </a:r>
            <a:br>
              <a:rPr lang="en-US" sz="1000" dirty="0"/>
            </a:br>
            <a:r>
              <a:rPr lang="en-US" sz="1000" dirty="0"/>
              <a:t>             planned to be completed by RAN5#81 (Dec-18) and TT is targeted to be completed by RAN5#NR4 (Jan-19)</a:t>
            </a:r>
            <a:endParaRPr lang="en-US" sz="1000" strike="sngStrike" dirty="0"/>
          </a:p>
          <a:p>
            <a:pPr marL="0" indent="0">
              <a:buNone/>
            </a:pPr>
            <a:r>
              <a:rPr lang="en-US" sz="1000" dirty="0"/>
              <a:t>Note 3: There will be a need for a SA Opt.2 Phase 4</a:t>
            </a:r>
            <a:r>
              <a:rPr lang="en-US" sz="1000" strike="sngStrike" dirty="0"/>
              <a:t>3</a:t>
            </a:r>
            <a:r>
              <a:rPr lang="en-US" sz="1000" dirty="0"/>
              <a:t> to be added when MU/TT targets for Demod/CSI and RRM test cases becomes available. </a:t>
            </a:r>
          </a:p>
          <a:p>
            <a:pPr marL="0" indent="0">
              <a:buNone/>
            </a:pPr>
            <a:r>
              <a:rPr lang="en-US" sz="1000" dirty="0"/>
              <a:t>Note 4: Dependency: RAN2/CT1 progress until RAN2#106 &amp; CT1#115 (May-19) and availability of GSMA profile for 5GS IMS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34913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2200" dirty="0"/>
              <a:t>Content: FFS</a:t>
            </a:r>
          </a:p>
          <a:p>
            <a:r>
              <a:rPr lang="en-US" sz="2200" dirty="0"/>
              <a:t>Question raised by RAN5: Can RAN5 assume that a UE supporting SA Option 5 will also support SA Option 2?</a:t>
            </a:r>
          </a:p>
          <a:p>
            <a:pPr lvl="1"/>
            <a:r>
              <a:rPr lang="en-US" sz="1800" dirty="0"/>
              <a:t>One UE vendor and two operators have indicated in GCF that RAN5 cannot assume that a UE supporting SA Option 5 will also support SA Option 2.</a:t>
            </a:r>
          </a:p>
          <a:p>
            <a:pPr marL="355600" lvl="1" indent="0">
              <a:buNone/>
            </a:pPr>
            <a:r>
              <a:rPr 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sz="1800" dirty="0">
                <a:solidFill>
                  <a:srgbClr val="FF0000"/>
                </a:solidFill>
              </a:rPr>
              <a:t>This indicates that RAN5 should NOT make such assumption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65143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SA Option 5 (SA E-UTRA) - Phase 1 content - Target RAN5#83 May-19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2200" dirty="0"/>
              <a:t>Content: FFS</a:t>
            </a:r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65143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Options 4 &amp; 7 (NE-DC &amp; NGEN-DC) - Phase 1 content - Target RAN5#83 May-19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targets 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Status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deliveries </a:t>
            </a:r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706359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1800" b="1" dirty="0"/>
              <a:t>Definitions of RAN5 5GS delivery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323138"/>
            <a:ext cx="8351839" cy="3852000"/>
          </a:xfrm>
        </p:spPr>
        <p:txBody>
          <a:bodyPr/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RAN5#79 May-18</a:t>
            </a:r>
          </a:p>
          <a:p>
            <a:pPr lvl="1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NSA Option 3 (EN-DC) Phase 1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RAN5#80 Aug-18	</a:t>
            </a:r>
          </a:p>
          <a:p>
            <a:pPr lvl="1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NSA Option 3 (EN-DC) Phase 1.5</a:t>
            </a:r>
            <a:endParaRPr lang="sv-SE" sz="14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600" dirty="0"/>
              <a:t>RAN5#81 Nov-18</a:t>
            </a:r>
          </a:p>
          <a:p>
            <a:pPr lvl="1"/>
            <a:r>
              <a:rPr lang="en-US" sz="1400" dirty="0"/>
              <a:t>NSA Option 3 (EN-DC) Phase 2</a:t>
            </a:r>
            <a:endParaRPr lang="sv-SE" sz="1400" dirty="0"/>
          </a:p>
          <a:p>
            <a:pPr lvl="1"/>
            <a:r>
              <a:rPr lang="sv-SE" sz="1400" dirty="0"/>
              <a:t>SA Option 2 (SA NR) </a:t>
            </a:r>
            <a:r>
              <a:rPr lang="sv-SE" sz="1400" dirty="0" err="1"/>
              <a:t>Phase</a:t>
            </a:r>
            <a:r>
              <a:rPr lang="sv-SE" sz="1400" dirty="0"/>
              <a:t> 1</a:t>
            </a:r>
          </a:p>
          <a:p>
            <a:r>
              <a:rPr lang="en-US" sz="1600" dirty="0"/>
              <a:t>RAN5#82 Feb-19</a:t>
            </a:r>
          </a:p>
          <a:p>
            <a:pPr lvl="1"/>
            <a:r>
              <a:rPr lang="en-US" sz="1400" dirty="0"/>
              <a:t>NSA Option 3 (EN-DC) Phase 3 (new)</a:t>
            </a:r>
            <a:endParaRPr lang="sv-SE" sz="1400" dirty="0"/>
          </a:p>
          <a:p>
            <a:pPr lvl="1"/>
            <a:r>
              <a:rPr lang="sv-SE" sz="1400" dirty="0"/>
              <a:t>SA Option 2 (SA NR) Phase 2 (new)</a:t>
            </a:r>
          </a:p>
          <a:p>
            <a:r>
              <a:rPr lang="en-US" sz="1600" dirty="0"/>
              <a:t>RAN5#83 May-19</a:t>
            </a:r>
          </a:p>
          <a:p>
            <a:pPr lvl="1"/>
            <a:r>
              <a:rPr lang="en-US" sz="1400" dirty="0"/>
              <a:t>NSA Option 3 (EN-DC) Phase </a:t>
            </a:r>
            <a:r>
              <a:rPr lang="sv-SE" sz="1400" dirty="0"/>
              <a:t>4 (former 3)</a:t>
            </a:r>
          </a:p>
          <a:p>
            <a:pPr lvl="1"/>
            <a:r>
              <a:rPr lang="sv-SE" sz="1400" dirty="0"/>
              <a:t>SA Option 2 (SA NR) Phase 3 (former 2)</a:t>
            </a:r>
          </a:p>
          <a:p>
            <a:pPr lvl="1"/>
            <a:r>
              <a:rPr lang="sv-SE" sz="1400" dirty="0"/>
              <a:t>SA Option 5 (SA E-UTRA) Phase 1 </a:t>
            </a:r>
          </a:p>
          <a:p>
            <a:pPr lvl="1"/>
            <a:r>
              <a:rPr lang="sv-SE" sz="1400" dirty="0"/>
              <a:t>NSA Option 7 (NGEN-DC) Phase 1</a:t>
            </a:r>
          </a:p>
          <a:p>
            <a:pPr lvl="1"/>
            <a:r>
              <a:rPr lang="sv-SE" sz="1400" dirty="0"/>
              <a:t>NSA Option 4 (NE-DC) Phase 1</a:t>
            </a:r>
          </a:p>
          <a:p>
            <a:r>
              <a:rPr lang="sv-SE" sz="1600" dirty="0"/>
              <a:t>RAN5#84 Aug-19 and beyond: FFS</a:t>
            </a:r>
          </a:p>
          <a:p>
            <a:pPr marL="355600" lvl="1" indent="0">
              <a:buNone/>
            </a:pPr>
            <a:br>
              <a:rPr lang="sv-SE" sz="1050" dirty="0"/>
            </a:br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202114"/>
            <a:ext cx="7494588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Definitions of RAN5 5GS delivery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585393" y="463588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</a:t>
            </a:r>
          </a:p>
          <a:p>
            <a:pPr lvl="1"/>
            <a:r>
              <a:rPr lang="en-US" sz="1000" kern="0" dirty="0"/>
              <a:t>Ref Sensitivity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3" y="463588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333933" y="995688"/>
            <a:ext cx="7706756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>
              <a:buNone/>
            </a:pPr>
            <a:r>
              <a:rPr lang="en-US" sz="1600" dirty="0"/>
              <a:t>The RAN5 targets for completing FR2 Measurement Uncertainty (MU) / Test Tolerances (TT) are</a:t>
            </a:r>
            <a:r>
              <a:rPr lang="sv-SE" sz="1600" dirty="0"/>
              <a:t> (Updated at RAN5-81)</a:t>
            </a:r>
            <a:endParaRPr lang="en-US" kern="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D7A26DE-B77E-4958-B986-DE6C558F4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74" y="1626126"/>
            <a:ext cx="7205935" cy="2868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403859"/>
          </a:xfrm>
        </p:spPr>
        <p:txBody>
          <a:bodyPr>
            <a:noAutofit/>
          </a:bodyPr>
          <a:lstStyle/>
          <a:p>
            <a:r>
              <a:rPr lang="en-US" sz="2000" b="1" dirty="0"/>
              <a:t>Definitions of RAN5 5GS delivery phases and targets</a:t>
            </a:r>
            <a:br>
              <a:rPr lang="en-US" sz="2000" b="1" dirty="0"/>
            </a:br>
            <a:endParaRPr lang="en-US" sz="20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/>
              <a:t>Overview: Time line - RAN5 5G NR deliveries and 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AF1DBE-D699-4C47-9F8F-2C7A9F6DA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87" y="2546849"/>
            <a:ext cx="7181502" cy="321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b="1" dirty="0"/>
              <a:t>Status of completed deliveries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78502"/>
            <a:ext cx="8351839" cy="3852000"/>
          </a:xfrm>
        </p:spPr>
        <p:txBody>
          <a:bodyPr/>
          <a:lstStyle/>
          <a:p>
            <a:r>
              <a:rPr lang="en-US" dirty="0"/>
              <a:t>Overview of completed test cases by RAN5#81 (Nov-18)</a:t>
            </a:r>
          </a:p>
          <a:p>
            <a:pPr lvl="1"/>
            <a:r>
              <a:rPr lang="en-US" dirty="0"/>
              <a:t>See attached document “5GS WP complete test cases v4.1” for details</a:t>
            </a:r>
            <a:endParaRPr lang="sv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F22DDE-B284-4F06-B5C9-0E4B65457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89" y="2566147"/>
            <a:ext cx="70008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dirty="0"/>
              <a:t>NSA Option 3 (EN-DC)</a:t>
            </a:r>
          </a:p>
          <a:p>
            <a:pPr lvl="1"/>
            <a:r>
              <a:rPr lang="en-US" sz="1600" dirty="0"/>
              <a:t>RAN5 completed NSA Option 3 Phase 2 at RAN5#81 (Nov-18)</a:t>
            </a:r>
          </a:p>
          <a:p>
            <a:pPr marL="712787" lvl="2" indent="0">
              <a:buNone/>
            </a:pPr>
            <a:r>
              <a:rPr lang="en-US" sz="1200" b="1" dirty="0"/>
              <a:t>INCLUDED:</a:t>
            </a:r>
          </a:p>
          <a:p>
            <a:pPr lvl="2"/>
            <a:r>
              <a:rPr lang="en-US" sz="1600" dirty="0"/>
              <a:t>EN-DC configurations: LTE 1</a:t>
            </a:r>
            <a:r>
              <a:rPr lang="en-US" sz="1600" strike="sngStrike" dirty="0"/>
              <a:t>x</a:t>
            </a:r>
            <a:r>
              <a:rPr lang="en-US" sz="1600" dirty="0"/>
              <a:t>CC + NR FR1 1CC</a:t>
            </a:r>
            <a:endParaRPr lang="en-US" sz="1600" strike="sngStrike" dirty="0"/>
          </a:p>
          <a:p>
            <a:pPr lvl="2"/>
            <a:r>
              <a:rPr lang="en-US" sz="1600" dirty="0"/>
              <a:t>New completed test cases</a:t>
            </a:r>
          </a:p>
          <a:p>
            <a:pPr lvl="3"/>
            <a:r>
              <a:rPr lang="en-US" sz="1600" dirty="0"/>
              <a:t>20 new RF FR1 (5 Rx and 15 Tx) test cases</a:t>
            </a:r>
          </a:p>
          <a:p>
            <a:pPr lvl="3"/>
            <a:r>
              <a:rPr lang="en-US" sz="1600" dirty="0"/>
              <a:t>10 first positioning protocol test cases</a:t>
            </a:r>
          </a:p>
          <a:p>
            <a:pPr lvl="3"/>
            <a:r>
              <a:rPr lang="en-US" sz="1600" dirty="0"/>
              <a:t>2 new MAC test cases</a:t>
            </a:r>
          </a:p>
          <a:p>
            <a:pPr lvl="3"/>
            <a:r>
              <a:rPr lang="en-US" sz="1600" dirty="0"/>
              <a:t>3 new RRC test cases</a:t>
            </a:r>
          </a:p>
          <a:p>
            <a:pPr lvl="1"/>
            <a:r>
              <a:rPr lang="en-US" sz="1600" dirty="0"/>
              <a:t>See attached document “5GS WP complete test cases v4.1” for list of all completed NSA Option 3 test cases (including delivery Phases 1, 1.5 and 2)</a:t>
            </a:r>
          </a:p>
          <a:p>
            <a:pPr lvl="1"/>
            <a:r>
              <a:rPr lang="en-US" sz="2000" dirty="0"/>
              <a:t>History:</a:t>
            </a:r>
          </a:p>
          <a:p>
            <a:pPr lvl="2"/>
            <a:r>
              <a:rPr lang="en-US" sz="1600" dirty="0"/>
              <a:t>Phase 1 completed at RAN#79 (May-18)	</a:t>
            </a:r>
          </a:p>
          <a:p>
            <a:pPr lvl="2"/>
            <a:r>
              <a:rPr lang="en-US" sz="1600" dirty="0"/>
              <a:t>Phase 1.5 completed at RAN5#80 (Aug-18)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800" b="1" dirty="0"/>
              <a:t>Status of completed deliveries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766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1800" b="1" dirty="0"/>
              <a:t>SA Option 2 (SA NR)</a:t>
            </a:r>
          </a:p>
          <a:p>
            <a:pPr lvl="1"/>
            <a:r>
              <a:rPr lang="en-US" sz="1400" dirty="0"/>
              <a:t>RAN5 completed NSA Option 2 Phase 1 at RAN5#81 (Nov-18)</a:t>
            </a:r>
          </a:p>
          <a:p>
            <a:pPr marL="712787" lvl="2" indent="0">
              <a:buNone/>
            </a:pPr>
            <a:r>
              <a:rPr lang="en-US" sz="1100" b="1" dirty="0"/>
              <a:t>INCLUDED:</a:t>
            </a:r>
          </a:p>
          <a:p>
            <a:pPr lvl="2"/>
            <a:r>
              <a:rPr lang="en-US" sz="1400" dirty="0"/>
              <a:t>Test environment </a:t>
            </a:r>
          </a:p>
          <a:p>
            <a:pPr lvl="3"/>
            <a:r>
              <a:rPr lang="en-GB" sz="1400" dirty="0"/>
              <a:t>Enhanced to support 5GC</a:t>
            </a:r>
          </a:p>
          <a:p>
            <a:pPr lvl="3"/>
            <a:r>
              <a:rPr lang="en-GB" sz="1400" dirty="0"/>
              <a:t>Various generic procedures introduced facilitating the overall test cases development</a:t>
            </a:r>
          </a:p>
          <a:p>
            <a:pPr lvl="3"/>
            <a:r>
              <a:rPr lang="en-GB" sz="1400" dirty="0"/>
              <a:t>Current version limited to </a:t>
            </a:r>
            <a:r>
              <a:rPr lang="en-US" sz="1400" dirty="0"/>
              <a:t>one network slice/one PDU session/one default DRB and 5G-AKA authentication method (to be enhanced in next delivery) </a:t>
            </a:r>
          </a:p>
          <a:p>
            <a:pPr lvl="2"/>
            <a:r>
              <a:rPr lang="en-US" sz="1400" dirty="0"/>
              <a:t>RF:</a:t>
            </a:r>
            <a:endParaRPr lang="en-US" sz="1400" strike="sngStrike" dirty="0"/>
          </a:p>
          <a:p>
            <a:pPr lvl="3"/>
            <a:r>
              <a:rPr lang="en-US" sz="1400" dirty="0"/>
              <a:t>13 RF FR1 (10 Tx and 3 Rx) single carrier test cases</a:t>
            </a:r>
          </a:p>
          <a:p>
            <a:pPr lvl="2"/>
            <a:r>
              <a:rPr lang="en-US" sz="1400" dirty="0"/>
              <a:t>Protocol:</a:t>
            </a:r>
            <a:endParaRPr lang="en-US" sz="1400" strike="sngStrike" dirty="0"/>
          </a:p>
          <a:p>
            <a:pPr lvl="3"/>
            <a:r>
              <a:rPr lang="en-US" sz="1400" dirty="0"/>
              <a:t>2 Idle Mode test cases </a:t>
            </a:r>
          </a:p>
          <a:p>
            <a:pPr lvl="3"/>
            <a:r>
              <a:rPr lang="en-US" sz="1400" dirty="0"/>
              <a:t>70 layer 2 test cases (38 MAC, 17 RLC, 14 PDCP and 1 SDAP; some test cases were introduced for NSA Option 3, but are applicable to SA Option 2 as well)</a:t>
            </a:r>
          </a:p>
          <a:p>
            <a:pPr lvl="3"/>
            <a:r>
              <a:rPr lang="en-US" sz="1400" dirty="0"/>
              <a:t>2 RRC test cases</a:t>
            </a:r>
          </a:p>
          <a:p>
            <a:pPr lvl="3"/>
            <a:r>
              <a:rPr lang="en-US" sz="1400" dirty="0"/>
              <a:t>5 5GC NAS test cases</a:t>
            </a:r>
          </a:p>
          <a:p>
            <a:pPr lvl="1"/>
            <a:r>
              <a:rPr lang="en-US" sz="1400" dirty="0"/>
              <a:t>See attached document “5GS WP complete test cases v4.1” for the list of all completed SA Option 2 test cases</a:t>
            </a:r>
          </a:p>
          <a:p>
            <a:pPr lvl="1"/>
            <a:endParaRPr lang="en-US" sz="11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800" b="1" dirty="0"/>
              <a:t>Status of completed deliveries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77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</a:p>
          <a:p>
            <a:r>
              <a:rPr lang="en-US" sz="1800" dirty="0"/>
              <a:t>The RF, Demod/CSI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/>
              <a:t>NOTE!</a:t>
            </a:r>
          </a:p>
          <a:p>
            <a:pPr lvl="1"/>
            <a:r>
              <a:rPr lang="en-US" sz="1400" dirty="0"/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/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3200" dirty="0"/>
              <a:t>Planning for next deliveries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56556</TotalTime>
  <Words>1752</Words>
  <Application>Microsoft Office PowerPoint</Application>
  <PresentationFormat>On-screen Show (4:3)</PresentationFormat>
  <Paragraphs>240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Ericsson Capital TT</vt:lpstr>
      <vt:lpstr>SimSun</vt:lpstr>
      <vt:lpstr>Wingdings</vt:lpstr>
      <vt:lpstr>Arial</vt:lpstr>
      <vt:lpstr>PresentationTemplate2011</vt:lpstr>
      <vt:lpstr>RAN5 5G NR STATUS,  DELIVERY phases and targets (November-18)</vt:lpstr>
      <vt:lpstr>Introduction &amp; CONTENT</vt:lpstr>
      <vt:lpstr>PowerPoint Presentation</vt:lpstr>
      <vt:lpstr>PowerPoint Presentation</vt:lpstr>
      <vt:lpstr>Definitions of RAN5 5GS delivery phases and targets </vt:lpstr>
      <vt:lpstr>Status of completed deliveries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1286</cp:revision>
  <dcterms:created xsi:type="dcterms:W3CDTF">2016-08-26T13:27:01Z</dcterms:created>
  <dcterms:modified xsi:type="dcterms:W3CDTF">2018-12-07T11:37:59Z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