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6"/>
  </p:handoutMasterIdLst>
  <p:sldIdLst>
    <p:sldId id="258" r:id="rId2"/>
    <p:sldId id="261" r:id="rId3"/>
    <p:sldId id="259" r:id="rId4"/>
    <p:sldId id="260" r:id="rId5"/>
  </p:sldIdLst>
  <p:sldSz cx="12192000" cy="6858000"/>
  <p:notesSz cx="6858000" cy="9144000"/>
  <p:custDataLst>
    <p:tags r:id="rId7"/>
  </p:custDataLst>
  <p:defaultTextStyle>
    <a:defPPr>
      <a:defRPr lang="ja-JP"/>
    </a:defPPr>
    <a:lvl1pPr algn="l" rtl="0" eaLnBrk="0" fontAlgn="base" hangingPunct="0">
      <a:spcBef>
        <a:spcPct val="0"/>
      </a:spcBef>
      <a:spcAft>
        <a:spcPct val="0"/>
      </a:spcAft>
      <a:defRPr kumimoji="1" kern="1200">
        <a:solidFill>
          <a:schemeClr val="tx1"/>
        </a:solidFill>
        <a:latin typeface="メイリオ" panose="020B0604030504040204" pitchFamily="34" charset="-128"/>
        <a:ea typeface="メイリオ" panose="020B0604030504040204" pitchFamily="34" charset="-128"/>
        <a:cs typeface="メイリオ" panose="020B0604030504040204" pitchFamily="34" charset="-128"/>
      </a:defRPr>
    </a:lvl1pPr>
    <a:lvl2pPr marL="457200" algn="l" rtl="0" eaLnBrk="0" fontAlgn="base" hangingPunct="0">
      <a:spcBef>
        <a:spcPct val="0"/>
      </a:spcBef>
      <a:spcAft>
        <a:spcPct val="0"/>
      </a:spcAft>
      <a:defRPr kumimoji="1" kern="1200">
        <a:solidFill>
          <a:schemeClr val="tx1"/>
        </a:solidFill>
        <a:latin typeface="メイリオ" panose="020B0604030504040204" pitchFamily="34" charset="-128"/>
        <a:ea typeface="メイリオ" panose="020B0604030504040204" pitchFamily="34" charset="-128"/>
        <a:cs typeface="メイリオ" panose="020B0604030504040204" pitchFamily="34" charset="-128"/>
      </a:defRPr>
    </a:lvl2pPr>
    <a:lvl3pPr marL="914400" algn="l" rtl="0" eaLnBrk="0" fontAlgn="base" hangingPunct="0">
      <a:spcBef>
        <a:spcPct val="0"/>
      </a:spcBef>
      <a:spcAft>
        <a:spcPct val="0"/>
      </a:spcAft>
      <a:defRPr kumimoji="1" kern="1200">
        <a:solidFill>
          <a:schemeClr val="tx1"/>
        </a:solidFill>
        <a:latin typeface="メイリオ" panose="020B0604030504040204" pitchFamily="34" charset="-128"/>
        <a:ea typeface="メイリオ" panose="020B0604030504040204" pitchFamily="34" charset="-128"/>
        <a:cs typeface="メイリオ" panose="020B0604030504040204" pitchFamily="34" charset="-128"/>
      </a:defRPr>
    </a:lvl3pPr>
    <a:lvl4pPr marL="1371600" algn="l" rtl="0" eaLnBrk="0" fontAlgn="base" hangingPunct="0">
      <a:spcBef>
        <a:spcPct val="0"/>
      </a:spcBef>
      <a:spcAft>
        <a:spcPct val="0"/>
      </a:spcAft>
      <a:defRPr kumimoji="1" kern="1200">
        <a:solidFill>
          <a:schemeClr val="tx1"/>
        </a:solidFill>
        <a:latin typeface="メイリオ" panose="020B0604030504040204" pitchFamily="34" charset="-128"/>
        <a:ea typeface="メイリオ" panose="020B0604030504040204" pitchFamily="34" charset="-128"/>
        <a:cs typeface="メイリオ" panose="020B0604030504040204" pitchFamily="34" charset="-128"/>
      </a:defRPr>
    </a:lvl4pPr>
    <a:lvl5pPr marL="1828800" algn="l" rtl="0" eaLnBrk="0" fontAlgn="base" hangingPunct="0">
      <a:spcBef>
        <a:spcPct val="0"/>
      </a:spcBef>
      <a:spcAft>
        <a:spcPct val="0"/>
      </a:spcAft>
      <a:defRPr kumimoji="1" kern="1200">
        <a:solidFill>
          <a:schemeClr val="tx1"/>
        </a:solidFill>
        <a:latin typeface="メイリオ" panose="020B0604030504040204" pitchFamily="34" charset="-128"/>
        <a:ea typeface="メイリオ" panose="020B0604030504040204" pitchFamily="34" charset="-128"/>
        <a:cs typeface="メイリオ" panose="020B0604030504040204" pitchFamily="34" charset="-128"/>
      </a:defRPr>
    </a:lvl5pPr>
    <a:lvl6pPr marL="2286000" algn="l" defTabSz="914400" rtl="0" eaLnBrk="1" latinLnBrk="0" hangingPunct="1">
      <a:defRPr kumimoji="1" kern="1200">
        <a:solidFill>
          <a:schemeClr val="tx1"/>
        </a:solidFill>
        <a:latin typeface="メイリオ" panose="020B0604030504040204" pitchFamily="34" charset="-128"/>
        <a:ea typeface="メイリオ" panose="020B0604030504040204" pitchFamily="34" charset="-128"/>
        <a:cs typeface="メイリオ" panose="020B0604030504040204" pitchFamily="34" charset="-128"/>
      </a:defRPr>
    </a:lvl6pPr>
    <a:lvl7pPr marL="2743200" algn="l" defTabSz="914400" rtl="0" eaLnBrk="1" latinLnBrk="0" hangingPunct="1">
      <a:defRPr kumimoji="1" kern="1200">
        <a:solidFill>
          <a:schemeClr val="tx1"/>
        </a:solidFill>
        <a:latin typeface="メイリオ" panose="020B0604030504040204" pitchFamily="34" charset="-128"/>
        <a:ea typeface="メイリオ" panose="020B0604030504040204" pitchFamily="34" charset="-128"/>
        <a:cs typeface="メイリオ" panose="020B0604030504040204" pitchFamily="34" charset="-128"/>
      </a:defRPr>
    </a:lvl7pPr>
    <a:lvl8pPr marL="3200400" algn="l" defTabSz="914400" rtl="0" eaLnBrk="1" latinLnBrk="0" hangingPunct="1">
      <a:defRPr kumimoji="1" kern="1200">
        <a:solidFill>
          <a:schemeClr val="tx1"/>
        </a:solidFill>
        <a:latin typeface="メイリオ" panose="020B0604030504040204" pitchFamily="34" charset="-128"/>
        <a:ea typeface="メイリオ" panose="020B0604030504040204" pitchFamily="34" charset="-128"/>
        <a:cs typeface="メイリオ" panose="020B0604030504040204" pitchFamily="34" charset="-128"/>
      </a:defRPr>
    </a:lvl8pPr>
    <a:lvl9pPr marL="3657600" algn="l" defTabSz="914400" rtl="0" eaLnBrk="1" latinLnBrk="0" hangingPunct="1">
      <a:defRPr kumimoji="1" kern="1200">
        <a:solidFill>
          <a:schemeClr val="tx1"/>
        </a:solidFill>
        <a:latin typeface="メイリオ" panose="020B0604030504040204" pitchFamily="34" charset="-128"/>
        <a:ea typeface="メイリオ" panose="020B0604030504040204" pitchFamily="34" charset="-128"/>
        <a:cs typeface="メイリオ" panose="020B0604030504040204" pitchFamily="34" charset="-128"/>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B9"/>
    <a:srgbClr val="EC7C89"/>
    <a:srgbClr val="F6C2C8"/>
    <a:srgbClr val="101797"/>
    <a:srgbClr val="111898"/>
    <a:srgbClr val="C71C2F"/>
    <a:srgbClr val="3857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8" autoAdjust="0"/>
    <p:restoredTop sz="95487" autoAdjust="0"/>
  </p:normalViewPr>
  <p:slideViewPr>
    <p:cSldViewPr snapToGrid="0">
      <p:cViewPr varScale="1">
        <p:scale>
          <a:sx n="74" d="100"/>
          <a:sy n="74" d="100"/>
        </p:scale>
        <p:origin x="300" y="6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2" d="100"/>
          <a:sy n="82" d="100"/>
        </p:scale>
        <p:origin x="323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tags" Target="tags/tag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F7E3F1E2-A5CB-418D-9924-B63AAE85DCF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ja-JP" altLang="en-US"/>
          </a:p>
        </p:txBody>
      </p:sp>
      <p:sp>
        <p:nvSpPr>
          <p:cNvPr id="3" name="日付プレースホルダー 2">
            <a:extLst>
              <a:ext uri="{FF2B5EF4-FFF2-40B4-BE49-F238E27FC236}">
                <a16:creationId xmlns:a16="http://schemas.microsoft.com/office/drawing/2014/main" id="{66DFE49B-6041-4AA2-9C1E-A486495A0F0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EA8DFB73-FCB8-4F33-816D-51A6C4C2BD0B}" type="datetimeFigureOut">
              <a:rPr lang="ja-JP" altLang="en-US"/>
              <a:pPr>
                <a:defRPr/>
              </a:pPr>
              <a:t>2018/8/22</a:t>
            </a:fld>
            <a:endParaRPr lang="ja-JP" altLang="en-US"/>
          </a:p>
        </p:txBody>
      </p:sp>
      <p:sp>
        <p:nvSpPr>
          <p:cNvPr id="4" name="フッター プレースホルダー 3">
            <a:extLst>
              <a:ext uri="{FF2B5EF4-FFF2-40B4-BE49-F238E27FC236}">
                <a16:creationId xmlns:a16="http://schemas.microsoft.com/office/drawing/2014/main" id="{F5B6200B-DD1D-4DEA-A84C-C865640F61E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1E34171F-09C4-4A22-AA68-C8E0EE65F40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cs typeface="+mn-cs"/>
              </a:defRPr>
            </a:lvl1pPr>
          </a:lstStyle>
          <a:p>
            <a:pPr>
              <a:defRPr/>
            </a:pPr>
            <a:fld id="{EB42D700-2171-4BA1-841D-8A55DEFBA8AC}"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4" name="正方形/長方形 6">
            <a:extLst>
              <a:ext uri="{FF2B5EF4-FFF2-40B4-BE49-F238E27FC236}">
                <a16:creationId xmlns:a16="http://schemas.microsoft.com/office/drawing/2014/main" id="{53F100E1-4F61-4D81-BEAA-0E2A12B2EE8E}"/>
              </a:ext>
            </a:extLst>
          </p:cNvPr>
          <p:cNvSpPr/>
          <p:nvPr userDrawn="1"/>
        </p:nvSpPr>
        <p:spPr>
          <a:xfrm>
            <a:off x="0" y="6578600"/>
            <a:ext cx="12192000" cy="284163"/>
          </a:xfrm>
          <a:prstGeom prst="rect">
            <a:avLst/>
          </a:prstGeom>
          <a:solidFill>
            <a:srgbClr val="111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solidFill>
                <a:srgbClr val="111898"/>
              </a:solidFill>
            </a:endParaRPr>
          </a:p>
        </p:txBody>
      </p:sp>
      <p:sp>
        <p:nvSpPr>
          <p:cNvPr id="5" name="正方形/長方形 7">
            <a:extLst>
              <a:ext uri="{FF2B5EF4-FFF2-40B4-BE49-F238E27FC236}">
                <a16:creationId xmlns:a16="http://schemas.microsoft.com/office/drawing/2014/main" id="{97841973-4EE8-437C-9BCB-4BB0B31C4929}"/>
              </a:ext>
            </a:extLst>
          </p:cNvPr>
          <p:cNvSpPr/>
          <p:nvPr userDrawn="1"/>
        </p:nvSpPr>
        <p:spPr>
          <a:xfrm>
            <a:off x="0" y="0"/>
            <a:ext cx="12192000" cy="612775"/>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solidFill>
                <a:srgbClr val="111898"/>
              </a:solidFill>
            </a:endParaRPr>
          </a:p>
        </p:txBody>
      </p:sp>
      <p:sp>
        <p:nvSpPr>
          <p:cNvPr id="2" name="タイトル 1"/>
          <p:cNvSpPr>
            <a:spLocks noGrp="1"/>
          </p:cNvSpPr>
          <p:nvPr>
            <p:ph type="ctrTitle"/>
          </p:nvPr>
        </p:nvSpPr>
        <p:spPr>
          <a:xfrm>
            <a:off x="904043" y="1122363"/>
            <a:ext cx="10383915" cy="2387600"/>
          </a:xfrm>
        </p:spPr>
        <p:txBody>
          <a:bodyPr anchor="b">
            <a:normAutofit/>
          </a:bodyPr>
          <a:lstStyle>
            <a:lvl1pPr algn="ctr">
              <a:defRPr sz="4800" b="1">
                <a:latin typeface="Segoe UI" panose="020B0502040204020203" pitchFamily="34" charset="0"/>
                <a:ea typeface="メイリオ" panose="020B0604030504040204" pitchFamily="50" charset="-128"/>
                <a:cs typeface="Segoe UI" panose="020B0502040204020203" pitchFamily="34" charset="0"/>
              </a:defRPr>
            </a:lvl1pPr>
          </a:lstStyle>
          <a:p>
            <a:r>
              <a:rPr lang="ja-JP" altLang="en-US" dirty="0"/>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atin typeface="Segoe UI" panose="020B0502040204020203" pitchFamily="34" charset="0"/>
                <a:cs typeface="Segoe UI"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p>
        </p:txBody>
      </p:sp>
    </p:spTree>
    <p:extLst>
      <p:ext uri="{BB962C8B-B14F-4D97-AF65-F5344CB8AC3E}">
        <p14:creationId xmlns:p14="http://schemas.microsoft.com/office/powerpoint/2010/main" val="588332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2E524A12-32E5-4D27-BE4B-1304DBD2539D}"/>
              </a:ext>
            </a:extLst>
          </p:cNvPr>
          <p:cNvSpPr>
            <a:spLocks noGrp="1"/>
          </p:cNvSpPr>
          <p:nvPr>
            <p:ph type="dt" sz="half" idx="10"/>
          </p:nvPr>
        </p:nvSpPr>
        <p:spPr/>
        <p:txBody>
          <a:bodyPr/>
          <a:lstStyle>
            <a:lvl1pPr>
              <a:defRPr/>
            </a:lvl1pPr>
          </a:lstStyle>
          <a:p>
            <a:pPr>
              <a:defRPr/>
            </a:pPr>
            <a:fld id="{3906064C-D073-4356-81A2-1A6AF5B6178D}" type="datetimeFigureOut">
              <a:rPr lang="ja-JP" altLang="en-US"/>
              <a:pPr>
                <a:defRPr/>
              </a:pPr>
              <a:t>2018/8/22</a:t>
            </a:fld>
            <a:endParaRPr lang="ja-JP" altLang="en-US"/>
          </a:p>
        </p:txBody>
      </p:sp>
      <p:sp>
        <p:nvSpPr>
          <p:cNvPr id="5" name="フッター プレースホルダー 4">
            <a:extLst>
              <a:ext uri="{FF2B5EF4-FFF2-40B4-BE49-F238E27FC236}">
                <a16:creationId xmlns:a16="http://schemas.microsoft.com/office/drawing/2014/main" id="{74F068BA-406E-4F2A-9542-C20137DC1833}"/>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AAFEC4EC-3369-496D-BBDE-7CA27D7F3510}"/>
              </a:ext>
            </a:extLst>
          </p:cNvPr>
          <p:cNvSpPr>
            <a:spLocks noGrp="1"/>
          </p:cNvSpPr>
          <p:nvPr>
            <p:ph type="sldNum" sz="quarter" idx="12"/>
          </p:nvPr>
        </p:nvSpPr>
        <p:spPr/>
        <p:txBody>
          <a:bodyPr/>
          <a:lstStyle>
            <a:lvl1pPr>
              <a:defRPr/>
            </a:lvl1pPr>
          </a:lstStyle>
          <a:p>
            <a:pPr>
              <a:defRPr/>
            </a:pPr>
            <a:fld id="{2AD3538F-7C1B-4A58-9827-E1FB8E981F9B}" type="slidenum">
              <a:rPr lang="ja-JP" altLang="en-US"/>
              <a:pPr>
                <a:defRPr/>
              </a:pPr>
              <a:t>‹#›</a:t>
            </a:fld>
            <a:endParaRPr lang="ja-JP" altLang="en-US"/>
          </a:p>
        </p:txBody>
      </p:sp>
    </p:spTree>
    <p:extLst>
      <p:ext uri="{BB962C8B-B14F-4D97-AF65-F5344CB8AC3E}">
        <p14:creationId xmlns:p14="http://schemas.microsoft.com/office/powerpoint/2010/main" val="2568514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EFAEE4F4-6C56-474A-86F5-E09645C4D59B}"/>
              </a:ext>
            </a:extLst>
          </p:cNvPr>
          <p:cNvSpPr>
            <a:spLocks noGrp="1"/>
          </p:cNvSpPr>
          <p:nvPr>
            <p:ph type="dt" sz="half" idx="10"/>
          </p:nvPr>
        </p:nvSpPr>
        <p:spPr/>
        <p:txBody>
          <a:bodyPr/>
          <a:lstStyle>
            <a:lvl1pPr>
              <a:defRPr/>
            </a:lvl1pPr>
          </a:lstStyle>
          <a:p>
            <a:pPr>
              <a:defRPr/>
            </a:pPr>
            <a:fld id="{B1F78F1D-8797-424F-A102-2F75B3A53F06}" type="datetimeFigureOut">
              <a:rPr lang="ja-JP" altLang="en-US"/>
              <a:pPr>
                <a:defRPr/>
              </a:pPr>
              <a:t>2018/8/22</a:t>
            </a:fld>
            <a:endParaRPr lang="ja-JP" altLang="en-US"/>
          </a:p>
        </p:txBody>
      </p:sp>
      <p:sp>
        <p:nvSpPr>
          <p:cNvPr id="5" name="フッター プレースホルダー 4">
            <a:extLst>
              <a:ext uri="{FF2B5EF4-FFF2-40B4-BE49-F238E27FC236}">
                <a16:creationId xmlns:a16="http://schemas.microsoft.com/office/drawing/2014/main" id="{B8C228A5-EEC4-4248-A70E-FB08B4B325A7}"/>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B0CDEBB3-3A24-4A32-AEDD-3009EFA025FF}"/>
              </a:ext>
            </a:extLst>
          </p:cNvPr>
          <p:cNvSpPr>
            <a:spLocks noGrp="1"/>
          </p:cNvSpPr>
          <p:nvPr>
            <p:ph type="sldNum" sz="quarter" idx="12"/>
          </p:nvPr>
        </p:nvSpPr>
        <p:spPr/>
        <p:txBody>
          <a:bodyPr/>
          <a:lstStyle>
            <a:lvl1pPr>
              <a:defRPr/>
            </a:lvl1pPr>
          </a:lstStyle>
          <a:p>
            <a:pPr>
              <a:defRPr/>
            </a:pPr>
            <a:fld id="{3C94504B-09F5-400A-BF63-8C3D64D75254}" type="slidenum">
              <a:rPr lang="ja-JP" altLang="en-US"/>
              <a:pPr>
                <a:defRPr/>
              </a:pPr>
              <a:t>‹#›</a:t>
            </a:fld>
            <a:endParaRPr lang="ja-JP" altLang="en-US"/>
          </a:p>
        </p:txBody>
      </p:sp>
    </p:spTree>
    <p:extLst>
      <p:ext uri="{BB962C8B-B14F-4D97-AF65-F5344CB8AC3E}">
        <p14:creationId xmlns:p14="http://schemas.microsoft.com/office/powerpoint/2010/main" val="351480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4" name="正方形/長方形 6">
            <a:extLst>
              <a:ext uri="{FF2B5EF4-FFF2-40B4-BE49-F238E27FC236}">
                <a16:creationId xmlns:a16="http://schemas.microsoft.com/office/drawing/2014/main" id="{CC126AC8-8D0B-4087-A061-1EAD0D15AAED}"/>
              </a:ext>
            </a:extLst>
          </p:cNvPr>
          <p:cNvSpPr/>
          <p:nvPr userDrawn="1"/>
        </p:nvSpPr>
        <p:spPr>
          <a:xfrm>
            <a:off x="0" y="0"/>
            <a:ext cx="12192000" cy="612775"/>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solidFill>
                <a:srgbClr val="111898"/>
              </a:solidFill>
            </a:endParaRPr>
          </a:p>
        </p:txBody>
      </p:sp>
      <p:sp>
        <p:nvSpPr>
          <p:cNvPr id="3" name="コンテンツ プレースホルダー 2"/>
          <p:cNvSpPr>
            <a:spLocks noGrp="1"/>
          </p:cNvSpPr>
          <p:nvPr>
            <p:ph idx="1"/>
          </p:nvPr>
        </p:nvSpPr>
        <p:spPr>
          <a:xfrm>
            <a:off x="49306" y="736916"/>
            <a:ext cx="12093388" cy="6121084"/>
          </a:xfrm>
        </p:spPr>
        <p:txBody>
          <a:bodyPr>
            <a:normAutofit/>
          </a:bodyPr>
          <a:lstStyle>
            <a:lvl1pPr marL="360000" indent="-288000">
              <a:lnSpc>
                <a:spcPct val="100000"/>
              </a:lnSpc>
              <a:spcBef>
                <a:spcPts val="1000"/>
              </a:spcBef>
              <a:buClr>
                <a:srgbClr val="111898"/>
              </a:buClr>
              <a:buFont typeface="Wingdings" panose="05000000000000000000" pitchFamily="2" charset="2"/>
              <a:buChar char="u"/>
              <a:defRPr sz="1800" baseline="0">
                <a:latin typeface="Segoe UI" panose="020B0502040204020203" pitchFamily="34" charset="0"/>
                <a:ea typeface="メイリオ" panose="020B0604030504040204" pitchFamily="50" charset="-128"/>
                <a:cs typeface="Segoe UI" panose="020B0502040204020203" pitchFamily="34" charset="0"/>
              </a:defRPr>
            </a:lvl1pPr>
            <a:lvl2pPr marL="720000" indent="-288000">
              <a:lnSpc>
                <a:spcPct val="100000"/>
              </a:lnSpc>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2pPr>
            <a:lvl3pPr marL="1080000" indent="-288000">
              <a:lnSpc>
                <a:spcPct val="100000"/>
              </a:lnSpc>
              <a:spcBef>
                <a:spcPts val="1000"/>
              </a:spcBef>
              <a:buClr>
                <a:schemeClr val="accent1"/>
              </a:buClr>
              <a:buFont typeface="Wingdings" panose="05000000000000000000" pitchFamily="2" charset="2"/>
              <a:buChar char="Ø"/>
              <a:defRPr sz="1800" baseline="0">
                <a:latin typeface="Segoe UI" panose="020B0502040204020203" pitchFamily="34" charset="0"/>
                <a:ea typeface="メイリオ" panose="020B0604030504040204" pitchFamily="50" charset="-128"/>
                <a:cs typeface="Segoe UI" panose="020B0502040204020203" pitchFamily="34" charset="0"/>
              </a:defRPr>
            </a:lvl3pPr>
            <a:lvl4pPr marL="16002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4pPr>
            <a:lvl5pPr marL="20574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2" name="タイトル 1"/>
          <p:cNvSpPr>
            <a:spLocks noGrp="1"/>
          </p:cNvSpPr>
          <p:nvPr>
            <p:ph type="title"/>
          </p:nvPr>
        </p:nvSpPr>
        <p:spPr>
          <a:xfrm>
            <a:off x="24653" y="177506"/>
            <a:ext cx="12142694" cy="348037"/>
          </a:xfrm>
        </p:spPr>
        <p:txBody>
          <a:bodyPr>
            <a:noAutofit/>
          </a:bodyPr>
          <a:lstStyle>
            <a:lvl1pPr>
              <a:defRPr sz="2400" b="1" baseline="0">
                <a:solidFill>
                  <a:schemeClr val="bg1"/>
                </a:solidFill>
                <a:latin typeface="Segoe UI" panose="020B0502040204020203" pitchFamily="34" charset="0"/>
                <a:ea typeface="メイリオ" panose="020B0604030504040204" pitchFamily="50" charset="-128"/>
                <a:cs typeface="Segoe UI" panose="020B0502040204020203" pitchFamily="34" charset="0"/>
              </a:defRPr>
            </a:lvl1pPr>
          </a:lstStyle>
          <a:p>
            <a:r>
              <a:rPr lang="ja-JP" altLang="en-US" dirty="0"/>
              <a:t>マスター タイトルの書式設定</a:t>
            </a:r>
          </a:p>
        </p:txBody>
      </p:sp>
    </p:spTree>
    <p:extLst>
      <p:ext uri="{BB962C8B-B14F-4D97-AF65-F5344CB8AC3E}">
        <p14:creationId xmlns:p14="http://schemas.microsoft.com/office/powerpoint/2010/main" val="1425539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日付プレースホルダー 3">
            <a:extLst>
              <a:ext uri="{FF2B5EF4-FFF2-40B4-BE49-F238E27FC236}">
                <a16:creationId xmlns:a16="http://schemas.microsoft.com/office/drawing/2014/main" id="{AB0257CA-F643-4F07-A8D9-4D6B07BC3164}"/>
              </a:ext>
            </a:extLst>
          </p:cNvPr>
          <p:cNvSpPr>
            <a:spLocks noGrp="1"/>
          </p:cNvSpPr>
          <p:nvPr>
            <p:ph type="dt" sz="half" idx="10"/>
          </p:nvPr>
        </p:nvSpPr>
        <p:spPr/>
        <p:txBody>
          <a:bodyPr/>
          <a:lstStyle>
            <a:lvl1pPr>
              <a:defRPr/>
            </a:lvl1pPr>
          </a:lstStyle>
          <a:p>
            <a:pPr>
              <a:defRPr/>
            </a:pPr>
            <a:fld id="{AC2A12F8-84BD-4711-B9E6-69A03C973F24}" type="datetimeFigureOut">
              <a:rPr lang="ja-JP" altLang="en-US"/>
              <a:pPr>
                <a:defRPr/>
              </a:pPr>
              <a:t>2018/8/22</a:t>
            </a:fld>
            <a:endParaRPr lang="ja-JP" altLang="en-US"/>
          </a:p>
        </p:txBody>
      </p:sp>
      <p:sp>
        <p:nvSpPr>
          <p:cNvPr id="5" name="フッター プレースホルダー 4">
            <a:extLst>
              <a:ext uri="{FF2B5EF4-FFF2-40B4-BE49-F238E27FC236}">
                <a16:creationId xmlns:a16="http://schemas.microsoft.com/office/drawing/2014/main" id="{1E0396D2-B6C7-4F04-BA9A-F2CDAC77334D}"/>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E26A2BA2-15EE-418A-A10D-8FD788AEE3B5}"/>
              </a:ext>
            </a:extLst>
          </p:cNvPr>
          <p:cNvSpPr>
            <a:spLocks noGrp="1"/>
          </p:cNvSpPr>
          <p:nvPr>
            <p:ph type="sldNum" sz="quarter" idx="12"/>
          </p:nvPr>
        </p:nvSpPr>
        <p:spPr/>
        <p:txBody>
          <a:bodyPr/>
          <a:lstStyle>
            <a:lvl1pPr>
              <a:defRPr/>
            </a:lvl1pPr>
          </a:lstStyle>
          <a:p>
            <a:pPr>
              <a:defRPr/>
            </a:pPr>
            <a:fld id="{D3EBA687-3391-4B9A-8792-65143CE62092}" type="slidenum">
              <a:rPr lang="ja-JP" altLang="en-US"/>
              <a:pPr>
                <a:defRPr/>
              </a:pPr>
              <a:t>‹#›</a:t>
            </a:fld>
            <a:endParaRPr lang="ja-JP" altLang="en-US"/>
          </a:p>
        </p:txBody>
      </p:sp>
    </p:spTree>
    <p:extLst>
      <p:ext uri="{BB962C8B-B14F-4D97-AF65-F5344CB8AC3E}">
        <p14:creationId xmlns:p14="http://schemas.microsoft.com/office/powerpoint/2010/main" val="962167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a:extLst>
              <a:ext uri="{FF2B5EF4-FFF2-40B4-BE49-F238E27FC236}">
                <a16:creationId xmlns:a16="http://schemas.microsoft.com/office/drawing/2014/main" id="{6337405B-5C22-489A-8E73-04F5292C49F5}"/>
              </a:ext>
            </a:extLst>
          </p:cNvPr>
          <p:cNvSpPr>
            <a:spLocks noGrp="1"/>
          </p:cNvSpPr>
          <p:nvPr>
            <p:ph type="dt" sz="half" idx="10"/>
          </p:nvPr>
        </p:nvSpPr>
        <p:spPr/>
        <p:txBody>
          <a:bodyPr/>
          <a:lstStyle>
            <a:lvl1pPr>
              <a:defRPr/>
            </a:lvl1pPr>
          </a:lstStyle>
          <a:p>
            <a:pPr>
              <a:defRPr/>
            </a:pPr>
            <a:fld id="{390280D6-F61A-49AF-9E69-51131C93406E}" type="datetimeFigureOut">
              <a:rPr lang="ja-JP" altLang="en-US"/>
              <a:pPr>
                <a:defRPr/>
              </a:pPr>
              <a:t>2018/8/22</a:t>
            </a:fld>
            <a:endParaRPr lang="ja-JP" altLang="en-US"/>
          </a:p>
        </p:txBody>
      </p:sp>
      <p:sp>
        <p:nvSpPr>
          <p:cNvPr id="6" name="フッター プレースホルダー 4">
            <a:extLst>
              <a:ext uri="{FF2B5EF4-FFF2-40B4-BE49-F238E27FC236}">
                <a16:creationId xmlns:a16="http://schemas.microsoft.com/office/drawing/2014/main" id="{D0E03B6E-0F36-45E8-AC83-AB3F8D8C2746}"/>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1B6FA611-9CE4-4D36-B310-4A0463A74351}"/>
              </a:ext>
            </a:extLst>
          </p:cNvPr>
          <p:cNvSpPr>
            <a:spLocks noGrp="1"/>
          </p:cNvSpPr>
          <p:nvPr>
            <p:ph type="sldNum" sz="quarter" idx="12"/>
          </p:nvPr>
        </p:nvSpPr>
        <p:spPr/>
        <p:txBody>
          <a:bodyPr/>
          <a:lstStyle>
            <a:lvl1pPr>
              <a:defRPr/>
            </a:lvl1pPr>
          </a:lstStyle>
          <a:p>
            <a:pPr>
              <a:defRPr/>
            </a:pPr>
            <a:fld id="{E2C8B151-5A2D-4C5A-9D91-ADA18DAA273F}" type="slidenum">
              <a:rPr lang="ja-JP" altLang="en-US"/>
              <a:pPr>
                <a:defRPr/>
              </a:pPr>
              <a:t>‹#›</a:t>
            </a:fld>
            <a:endParaRPr lang="ja-JP" altLang="en-US"/>
          </a:p>
        </p:txBody>
      </p:sp>
    </p:spTree>
    <p:extLst>
      <p:ext uri="{BB962C8B-B14F-4D97-AF65-F5344CB8AC3E}">
        <p14:creationId xmlns:p14="http://schemas.microsoft.com/office/powerpoint/2010/main" val="3998305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a:extLst>
              <a:ext uri="{FF2B5EF4-FFF2-40B4-BE49-F238E27FC236}">
                <a16:creationId xmlns:a16="http://schemas.microsoft.com/office/drawing/2014/main" id="{E0211304-F4F8-4971-A57E-A4047981E987}"/>
              </a:ext>
            </a:extLst>
          </p:cNvPr>
          <p:cNvSpPr>
            <a:spLocks noGrp="1"/>
          </p:cNvSpPr>
          <p:nvPr>
            <p:ph type="dt" sz="half" idx="10"/>
          </p:nvPr>
        </p:nvSpPr>
        <p:spPr/>
        <p:txBody>
          <a:bodyPr/>
          <a:lstStyle>
            <a:lvl1pPr>
              <a:defRPr/>
            </a:lvl1pPr>
          </a:lstStyle>
          <a:p>
            <a:pPr>
              <a:defRPr/>
            </a:pPr>
            <a:fld id="{5273D59A-A435-4D36-8625-4E8D998DDE64}" type="datetimeFigureOut">
              <a:rPr lang="ja-JP" altLang="en-US"/>
              <a:pPr>
                <a:defRPr/>
              </a:pPr>
              <a:t>2018/8/22</a:t>
            </a:fld>
            <a:endParaRPr lang="ja-JP" altLang="en-US"/>
          </a:p>
        </p:txBody>
      </p:sp>
      <p:sp>
        <p:nvSpPr>
          <p:cNvPr id="8" name="フッター プレースホルダー 4">
            <a:extLst>
              <a:ext uri="{FF2B5EF4-FFF2-40B4-BE49-F238E27FC236}">
                <a16:creationId xmlns:a16="http://schemas.microsoft.com/office/drawing/2014/main" id="{F1AFDF83-4F08-411A-B789-3BFAC9FFEF81}"/>
              </a:ext>
            </a:extLst>
          </p:cNvPr>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a:extLst>
              <a:ext uri="{FF2B5EF4-FFF2-40B4-BE49-F238E27FC236}">
                <a16:creationId xmlns:a16="http://schemas.microsoft.com/office/drawing/2014/main" id="{85042688-D5AE-4C84-9023-4A296569E319}"/>
              </a:ext>
            </a:extLst>
          </p:cNvPr>
          <p:cNvSpPr>
            <a:spLocks noGrp="1"/>
          </p:cNvSpPr>
          <p:nvPr>
            <p:ph type="sldNum" sz="quarter" idx="12"/>
          </p:nvPr>
        </p:nvSpPr>
        <p:spPr/>
        <p:txBody>
          <a:bodyPr/>
          <a:lstStyle>
            <a:lvl1pPr>
              <a:defRPr/>
            </a:lvl1pPr>
          </a:lstStyle>
          <a:p>
            <a:pPr>
              <a:defRPr/>
            </a:pPr>
            <a:fld id="{5E5C8E94-041E-4A6D-AF10-A15D8CE51A17}" type="slidenum">
              <a:rPr lang="ja-JP" altLang="en-US"/>
              <a:pPr>
                <a:defRPr/>
              </a:pPr>
              <a:t>‹#›</a:t>
            </a:fld>
            <a:endParaRPr lang="ja-JP" altLang="en-US"/>
          </a:p>
        </p:txBody>
      </p:sp>
    </p:spTree>
    <p:extLst>
      <p:ext uri="{BB962C8B-B14F-4D97-AF65-F5344CB8AC3E}">
        <p14:creationId xmlns:p14="http://schemas.microsoft.com/office/powerpoint/2010/main" val="3103676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a:extLst>
              <a:ext uri="{FF2B5EF4-FFF2-40B4-BE49-F238E27FC236}">
                <a16:creationId xmlns:a16="http://schemas.microsoft.com/office/drawing/2014/main" id="{56DD5520-499A-4E1B-B6CB-B6E700F946EF}"/>
              </a:ext>
            </a:extLst>
          </p:cNvPr>
          <p:cNvSpPr>
            <a:spLocks noGrp="1"/>
          </p:cNvSpPr>
          <p:nvPr>
            <p:ph type="dt" sz="half" idx="10"/>
          </p:nvPr>
        </p:nvSpPr>
        <p:spPr/>
        <p:txBody>
          <a:bodyPr/>
          <a:lstStyle>
            <a:lvl1pPr>
              <a:defRPr/>
            </a:lvl1pPr>
          </a:lstStyle>
          <a:p>
            <a:pPr>
              <a:defRPr/>
            </a:pPr>
            <a:fld id="{0C6CD30F-12DE-401F-8BB8-03772C8E1985}" type="datetimeFigureOut">
              <a:rPr lang="ja-JP" altLang="en-US"/>
              <a:pPr>
                <a:defRPr/>
              </a:pPr>
              <a:t>2018/8/22</a:t>
            </a:fld>
            <a:endParaRPr lang="ja-JP" altLang="en-US"/>
          </a:p>
        </p:txBody>
      </p:sp>
      <p:sp>
        <p:nvSpPr>
          <p:cNvPr id="4" name="フッター プレースホルダー 4">
            <a:extLst>
              <a:ext uri="{FF2B5EF4-FFF2-40B4-BE49-F238E27FC236}">
                <a16:creationId xmlns:a16="http://schemas.microsoft.com/office/drawing/2014/main" id="{47369831-53DF-47E0-BCE7-EE368DD1C7A6}"/>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a:extLst>
              <a:ext uri="{FF2B5EF4-FFF2-40B4-BE49-F238E27FC236}">
                <a16:creationId xmlns:a16="http://schemas.microsoft.com/office/drawing/2014/main" id="{B323CC3A-FB02-46A0-9C58-66BBC8F3368F}"/>
              </a:ext>
            </a:extLst>
          </p:cNvPr>
          <p:cNvSpPr>
            <a:spLocks noGrp="1"/>
          </p:cNvSpPr>
          <p:nvPr>
            <p:ph type="sldNum" sz="quarter" idx="12"/>
          </p:nvPr>
        </p:nvSpPr>
        <p:spPr/>
        <p:txBody>
          <a:bodyPr/>
          <a:lstStyle>
            <a:lvl1pPr>
              <a:defRPr/>
            </a:lvl1pPr>
          </a:lstStyle>
          <a:p>
            <a:pPr>
              <a:defRPr/>
            </a:pPr>
            <a:fld id="{A6DC179E-F9F3-4095-A60D-8B2A69DB6EFC}" type="slidenum">
              <a:rPr lang="ja-JP" altLang="en-US"/>
              <a:pPr>
                <a:defRPr/>
              </a:pPr>
              <a:t>‹#›</a:t>
            </a:fld>
            <a:endParaRPr lang="ja-JP" altLang="en-US"/>
          </a:p>
        </p:txBody>
      </p:sp>
    </p:spTree>
    <p:extLst>
      <p:ext uri="{BB962C8B-B14F-4D97-AF65-F5344CB8AC3E}">
        <p14:creationId xmlns:p14="http://schemas.microsoft.com/office/powerpoint/2010/main" val="261941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a:extLst>
              <a:ext uri="{FF2B5EF4-FFF2-40B4-BE49-F238E27FC236}">
                <a16:creationId xmlns:a16="http://schemas.microsoft.com/office/drawing/2014/main" id="{A86884C2-C1D8-44C3-AF50-EB17E131BB65}"/>
              </a:ext>
            </a:extLst>
          </p:cNvPr>
          <p:cNvSpPr>
            <a:spLocks noGrp="1"/>
          </p:cNvSpPr>
          <p:nvPr>
            <p:ph type="dt" sz="half" idx="10"/>
          </p:nvPr>
        </p:nvSpPr>
        <p:spPr/>
        <p:txBody>
          <a:bodyPr/>
          <a:lstStyle>
            <a:lvl1pPr>
              <a:defRPr/>
            </a:lvl1pPr>
          </a:lstStyle>
          <a:p>
            <a:pPr>
              <a:defRPr/>
            </a:pPr>
            <a:fld id="{943BD59C-F76C-4D19-8088-425A26DBF083}" type="datetimeFigureOut">
              <a:rPr lang="ja-JP" altLang="en-US"/>
              <a:pPr>
                <a:defRPr/>
              </a:pPr>
              <a:t>2018/8/22</a:t>
            </a:fld>
            <a:endParaRPr lang="ja-JP" altLang="en-US"/>
          </a:p>
        </p:txBody>
      </p:sp>
      <p:sp>
        <p:nvSpPr>
          <p:cNvPr id="3" name="フッター プレースホルダー 4">
            <a:extLst>
              <a:ext uri="{FF2B5EF4-FFF2-40B4-BE49-F238E27FC236}">
                <a16:creationId xmlns:a16="http://schemas.microsoft.com/office/drawing/2014/main" id="{16101A4A-7F75-4253-A66B-ABC1F0B598A4}"/>
              </a:ext>
            </a:extLst>
          </p:cNvPr>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a:extLst>
              <a:ext uri="{FF2B5EF4-FFF2-40B4-BE49-F238E27FC236}">
                <a16:creationId xmlns:a16="http://schemas.microsoft.com/office/drawing/2014/main" id="{661C9B82-84FC-4F57-9D31-1CF207B33097}"/>
              </a:ext>
            </a:extLst>
          </p:cNvPr>
          <p:cNvSpPr>
            <a:spLocks noGrp="1"/>
          </p:cNvSpPr>
          <p:nvPr>
            <p:ph type="sldNum" sz="quarter" idx="12"/>
          </p:nvPr>
        </p:nvSpPr>
        <p:spPr/>
        <p:txBody>
          <a:bodyPr/>
          <a:lstStyle>
            <a:lvl1pPr>
              <a:defRPr/>
            </a:lvl1pPr>
          </a:lstStyle>
          <a:p>
            <a:pPr>
              <a:defRPr/>
            </a:pPr>
            <a:fld id="{AABFFAC3-1C35-4C71-A102-07CC3CBCF54D}" type="slidenum">
              <a:rPr lang="ja-JP" altLang="en-US"/>
              <a:pPr>
                <a:defRPr/>
              </a:pPr>
              <a:t>‹#›</a:t>
            </a:fld>
            <a:endParaRPr lang="ja-JP" altLang="en-US"/>
          </a:p>
        </p:txBody>
      </p:sp>
    </p:spTree>
    <p:extLst>
      <p:ext uri="{BB962C8B-B14F-4D97-AF65-F5344CB8AC3E}">
        <p14:creationId xmlns:p14="http://schemas.microsoft.com/office/powerpoint/2010/main" val="1798753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3">
            <a:extLst>
              <a:ext uri="{FF2B5EF4-FFF2-40B4-BE49-F238E27FC236}">
                <a16:creationId xmlns:a16="http://schemas.microsoft.com/office/drawing/2014/main" id="{727D0615-82C1-4D98-814C-0CAEA2ADFE33}"/>
              </a:ext>
            </a:extLst>
          </p:cNvPr>
          <p:cNvSpPr>
            <a:spLocks noGrp="1"/>
          </p:cNvSpPr>
          <p:nvPr>
            <p:ph type="dt" sz="half" idx="10"/>
          </p:nvPr>
        </p:nvSpPr>
        <p:spPr/>
        <p:txBody>
          <a:bodyPr/>
          <a:lstStyle>
            <a:lvl1pPr>
              <a:defRPr/>
            </a:lvl1pPr>
          </a:lstStyle>
          <a:p>
            <a:pPr>
              <a:defRPr/>
            </a:pPr>
            <a:fld id="{05F29F16-0714-4D19-8B48-D62BEAC83070}" type="datetimeFigureOut">
              <a:rPr lang="ja-JP" altLang="en-US"/>
              <a:pPr>
                <a:defRPr/>
              </a:pPr>
              <a:t>2018/8/22</a:t>
            </a:fld>
            <a:endParaRPr lang="ja-JP" altLang="en-US"/>
          </a:p>
        </p:txBody>
      </p:sp>
      <p:sp>
        <p:nvSpPr>
          <p:cNvPr id="6" name="フッター プレースホルダー 4">
            <a:extLst>
              <a:ext uri="{FF2B5EF4-FFF2-40B4-BE49-F238E27FC236}">
                <a16:creationId xmlns:a16="http://schemas.microsoft.com/office/drawing/2014/main" id="{BDEEC4C0-3D6B-4451-9A0B-DE07FF1A33BE}"/>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7EC6B1AE-D2F7-494D-A461-BDD91BE2F268}"/>
              </a:ext>
            </a:extLst>
          </p:cNvPr>
          <p:cNvSpPr>
            <a:spLocks noGrp="1"/>
          </p:cNvSpPr>
          <p:nvPr>
            <p:ph type="sldNum" sz="quarter" idx="12"/>
          </p:nvPr>
        </p:nvSpPr>
        <p:spPr/>
        <p:txBody>
          <a:bodyPr/>
          <a:lstStyle>
            <a:lvl1pPr>
              <a:defRPr/>
            </a:lvl1pPr>
          </a:lstStyle>
          <a:p>
            <a:pPr>
              <a:defRPr/>
            </a:pPr>
            <a:fld id="{FA2916CE-6F54-4AF3-9E61-7E360B14BB26}" type="slidenum">
              <a:rPr lang="ja-JP" altLang="en-US"/>
              <a:pPr>
                <a:defRPr/>
              </a:pPr>
              <a:t>‹#›</a:t>
            </a:fld>
            <a:endParaRPr lang="ja-JP" altLang="en-US"/>
          </a:p>
        </p:txBody>
      </p:sp>
    </p:spTree>
    <p:extLst>
      <p:ext uri="{BB962C8B-B14F-4D97-AF65-F5344CB8AC3E}">
        <p14:creationId xmlns:p14="http://schemas.microsoft.com/office/powerpoint/2010/main" val="885152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3">
            <a:extLst>
              <a:ext uri="{FF2B5EF4-FFF2-40B4-BE49-F238E27FC236}">
                <a16:creationId xmlns:a16="http://schemas.microsoft.com/office/drawing/2014/main" id="{966FD7ED-F264-4090-AD9B-D2CA5D200F7D}"/>
              </a:ext>
            </a:extLst>
          </p:cNvPr>
          <p:cNvSpPr>
            <a:spLocks noGrp="1"/>
          </p:cNvSpPr>
          <p:nvPr>
            <p:ph type="dt" sz="half" idx="10"/>
          </p:nvPr>
        </p:nvSpPr>
        <p:spPr/>
        <p:txBody>
          <a:bodyPr/>
          <a:lstStyle>
            <a:lvl1pPr>
              <a:defRPr/>
            </a:lvl1pPr>
          </a:lstStyle>
          <a:p>
            <a:pPr>
              <a:defRPr/>
            </a:pPr>
            <a:fld id="{4DACAB6B-3EFE-40D3-9B7D-9200CC0E7CA0}" type="datetimeFigureOut">
              <a:rPr lang="ja-JP" altLang="en-US"/>
              <a:pPr>
                <a:defRPr/>
              </a:pPr>
              <a:t>2018/8/22</a:t>
            </a:fld>
            <a:endParaRPr lang="ja-JP" altLang="en-US"/>
          </a:p>
        </p:txBody>
      </p:sp>
      <p:sp>
        <p:nvSpPr>
          <p:cNvPr id="6" name="フッター プレースホルダー 4">
            <a:extLst>
              <a:ext uri="{FF2B5EF4-FFF2-40B4-BE49-F238E27FC236}">
                <a16:creationId xmlns:a16="http://schemas.microsoft.com/office/drawing/2014/main" id="{BD81A377-D244-4953-BCAF-93D49B837443}"/>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D0E800D8-CE27-40EA-8B04-E369047255D3}"/>
              </a:ext>
            </a:extLst>
          </p:cNvPr>
          <p:cNvSpPr>
            <a:spLocks noGrp="1"/>
          </p:cNvSpPr>
          <p:nvPr>
            <p:ph type="sldNum" sz="quarter" idx="12"/>
          </p:nvPr>
        </p:nvSpPr>
        <p:spPr/>
        <p:txBody>
          <a:bodyPr/>
          <a:lstStyle>
            <a:lvl1pPr>
              <a:defRPr/>
            </a:lvl1pPr>
          </a:lstStyle>
          <a:p>
            <a:pPr>
              <a:defRPr/>
            </a:pPr>
            <a:fld id="{418E1D8C-20DE-4698-B633-F99DA21570DE}" type="slidenum">
              <a:rPr lang="ja-JP" altLang="en-US"/>
              <a:pPr>
                <a:defRPr/>
              </a:pPr>
              <a:t>‹#›</a:t>
            </a:fld>
            <a:endParaRPr lang="ja-JP" altLang="en-US"/>
          </a:p>
        </p:txBody>
      </p:sp>
    </p:spTree>
    <p:extLst>
      <p:ext uri="{BB962C8B-B14F-4D97-AF65-F5344CB8AC3E}">
        <p14:creationId xmlns:p14="http://schemas.microsoft.com/office/powerpoint/2010/main" val="1670684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a:extLst>
              <a:ext uri="{FF2B5EF4-FFF2-40B4-BE49-F238E27FC236}">
                <a16:creationId xmlns:a16="http://schemas.microsoft.com/office/drawing/2014/main" id="{DC7EA78C-F3A2-4A26-8902-768A423F4EED}"/>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テキスト プレースホルダー 2">
            <a:extLst>
              <a:ext uri="{FF2B5EF4-FFF2-40B4-BE49-F238E27FC236}">
                <a16:creationId xmlns:a16="http://schemas.microsoft.com/office/drawing/2014/main" id="{3BCDD4EA-5CF7-4079-877B-C19DBF666B82}"/>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336B611A-F14F-4161-B022-80A3DE4B57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cs typeface="+mn-cs"/>
              </a:defRPr>
            </a:lvl1pPr>
          </a:lstStyle>
          <a:p>
            <a:pPr>
              <a:defRPr/>
            </a:pPr>
            <a:fld id="{3B98F7F5-A968-4F3A-B50F-466499858E72}" type="datetimeFigureOut">
              <a:rPr lang="ja-JP" altLang="en-US"/>
              <a:pPr>
                <a:defRPr/>
              </a:pPr>
              <a:t>2018/8/22</a:t>
            </a:fld>
            <a:endParaRPr lang="ja-JP" altLang="en-US"/>
          </a:p>
        </p:txBody>
      </p:sp>
      <p:sp>
        <p:nvSpPr>
          <p:cNvPr id="5" name="フッター プレースホルダー 4">
            <a:extLst>
              <a:ext uri="{FF2B5EF4-FFF2-40B4-BE49-F238E27FC236}">
                <a16:creationId xmlns:a16="http://schemas.microsoft.com/office/drawing/2014/main" id="{660FD0A4-6C44-469D-832D-1EAA2150D8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B7DC3961-664F-4875-AA59-7CF0611179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fld id="{0E38206C-9DD0-46CA-AA70-7B2263074BB8}"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メイリオ" panose="020B0604030504040204" pitchFamily="34" charset="-128"/>
        </a:defRPr>
      </a:lvl1pPr>
      <a:lvl2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6pPr>
      <a:lvl7pPr marL="9144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7pPr>
      <a:lvl8pPr marL="13716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8pPr>
      <a:lvl9pPr marL="18288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メイリオ" panose="020B0604030504040204" pitchFamily="34" charset="-128"/>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メイリオ" panose="020B0604030504040204" pitchFamily="34" charset="-128"/>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メイリオ" panose="020B0604030504040204" pitchFamily="34" charset="-128"/>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34" charset="-128"/>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コンテンツ プレースホルダー 1">
            <a:extLst>
              <a:ext uri="{FF2B5EF4-FFF2-40B4-BE49-F238E27FC236}">
                <a16:creationId xmlns:a16="http://schemas.microsoft.com/office/drawing/2014/main" id="{E698F07F-071F-467E-8E8E-BEC8E6E394DB}"/>
              </a:ext>
            </a:extLst>
          </p:cNvPr>
          <p:cNvSpPr>
            <a:spLocks noGrp="1"/>
          </p:cNvSpPr>
          <p:nvPr>
            <p:ph idx="1"/>
          </p:nvPr>
        </p:nvSpPr>
        <p:spPr>
          <a:xfrm>
            <a:off x="49213" y="736600"/>
            <a:ext cx="12093575" cy="6121400"/>
          </a:xfrm>
        </p:spPr>
        <p:txBody>
          <a:bodyPr/>
          <a:lstStyle/>
          <a:p>
            <a:pPr marL="358775" indent="-287338"/>
            <a:r>
              <a:rPr lang="en-US" altLang="ja-JP" sz="1600" dirty="0">
                <a:ea typeface="メイリオ" panose="020B0604030504040204" pitchFamily="34" charset="-128"/>
              </a:rPr>
              <a:t>Pending issues during R4#88 &lt;-&gt; R5#80 are summarized as below. </a:t>
            </a:r>
            <a:r>
              <a:rPr lang="en-US" altLang="ja-JP" sz="1600" dirty="0" smtClean="0">
                <a:ea typeface="メイリオ" panose="020B0604030504040204" pitchFamily="34" charset="-128"/>
              </a:rPr>
              <a:t>(Detailed </a:t>
            </a:r>
            <a:r>
              <a:rPr lang="en-US" altLang="ja-JP" sz="1600" dirty="0">
                <a:ea typeface="メイリオ" panose="020B0604030504040204" pitchFamily="34" charset="-128"/>
              </a:rPr>
              <a:t>contents are specified in attached spreadsheet</a:t>
            </a:r>
            <a:r>
              <a:rPr lang="en-US" altLang="ja-JP" sz="1600" dirty="0" smtClean="0">
                <a:ea typeface="メイリオ" panose="020B0604030504040204" pitchFamily="34" charset="-128"/>
              </a:rPr>
              <a:t>.)</a:t>
            </a:r>
            <a:endParaRPr lang="en-US" altLang="ja-JP" sz="1600" dirty="0">
              <a:ea typeface="メイリオ" panose="020B0604030504040204" pitchFamily="34" charset="-128"/>
            </a:endParaRPr>
          </a:p>
        </p:txBody>
      </p:sp>
      <p:sp>
        <p:nvSpPr>
          <p:cNvPr id="5123" name="タイトル 2">
            <a:extLst>
              <a:ext uri="{FF2B5EF4-FFF2-40B4-BE49-F238E27FC236}">
                <a16:creationId xmlns:a16="http://schemas.microsoft.com/office/drawing/2014/main" id="{84058501-EEAC-46DE-8037-D7491C1424BC}"/>
              </a:ext>
            </a:extLst>
          </p:cNvPr>
          <p:cNvSpPr>
            <a:spLocks noGrp="1"/>
          </p:cNvSpPr>
          <p:nvPr>
            <p:ph type="title"/>
          </p:nvPr>
        </p:nvSpPr>
        <p:spPr>
          <a:xfrm>
            <a:off x="25400" y="177800"/>
            <a:ext cx="12141200" cy="347663"/>
          </a:xfrm>
        </p:spPr>
        <p:txBody>
          <a:bodyPr/>
          <a:lstStyle/>
          <a:p>
            <a:r>
              <a:rPr lang="en-US" altLang="ja-JP" dirty="0">
                <a:ea typeface="メイリオ" panose="020B0604030504040204" pitchFamily="34" charset="-128"/>
              </a:rPr>
              <a:t>Summary of pending issues</a:t>
            </a:r>
            <a:r>
              <a:rPr lang="ja-JP" altLang="en-US" dirty="0">
                <a:ea typeface="メイリオ" panose="020B0604030504040204" pitchFamily="34" charset="-128"/>
              </a:rPr>
              <a:t> </a:t>
            </a:r>
            <a:r>
              <a:rPr lang="en-US" altLang="ja-JP" dirty="0">
                <a:ea typeface="メイリオ" panose="020B0604030504040204" pitchFamily="34" charset="-128"/>
              </a:rPr>
              <a:t>[</a:t>
            </a:r>
            <a:r>
              <a:rPr lang="en-US" altLang="ja-JP" dirty="0" smtClean="0">
                <a:ea typeface="メイリオ" panose="020B0604030504040204" pitchFamily="34" charset="-128"/>
              </a:rPr>
              <a:t>1/3]</a:t>
            </a:r>
            <a:endParaRPr lang="ja-JP" altLang="en-US" dirty="0">
              <a:ea typeface="メイリオ" panose="020B0604030504040204" pitchFamily="34" charset="-128"/>
            </a:endParaRPr>
          </a:p>
        </p:txBody>
      </p:sp>
      <p:graphicFrame>
        <p:nvGraphicFramePr>
          <p:cNvPr id="4" name="表 3">
            <a:extLst>
              <a:ext uri="{FF2B5EF4-FFF2-40B4-BE49-F238E27FC236}">
                <a16:creationId xmlns:a16="http://schemas.microsoft.com/office/drawing/2014/main" id="{DFCC5E33-D933-4A2E-B112-561971FB921F}"/>
              </a:ext>
            </a:extLst>
          </p:cNvPr>
          <p:cNvGraphicFramePr>
            <a:graphicFrameLocks noGrp="1"/>
          </p:cNvGraphicFramePr>
          <p:nvPr>
            <p:extLst>
              <p:ext uri="{D42A27DB-BD31-4B8C-83A1-F6EECF244321}">
                <p14:modId xmlns:p14="http://schemas.microsoft.com/office/powerpoint/2010/main" val="148446948"/>
              </p:ext>
            </p:extLst>
          </p:nvPr>
        </p:nvGraphicFramePr>
        <p:xfrm>
          <a:off x="120000" y="1199555"/>
          <a:ext cx="11952000" cy="5486576"/>
        </p:xfrm>
        <a:graphic>
          <a:graphicData uri="http://schemas.openxmlformats.org/drawingml/2006/table">
            <a:tbl>
              <a:tblPr firstRow="1" bandRow="1">
                <a:tableStyleId>{5940675A-B579-460E-94D1-54222C63F5DA}</a:tableStyleId>
              </a:tblPr>
              <a:tblGrid>
                <a:gridCol w="1476000">
                  <a:extLst>
                    <a:ext uri="{9D8B030D-6E8A-4147-A177-3AD203B41FA5}">
                      <a16:colId xmlns:a16="http://schemas.microsoft.com/office/drawing/2014/main" val="557835828"/>
                    </a:ext>
                  </a:extLst>
                </a:gridCol>
                <a:gridCol w="3204000">
                  <a:extLst>
                    <a:ext uri="{9D8B030D-6E8A-4147-A177-3AD203B41FA5}">
                      <a16:colId xmlns:a16="http://schemas.microsoft.com/office/drawing/2014/main" val="2791090634"/>
                    </a:ext>
                  </a:extLst>
                </a:gridCol>
                <a:gridCol w="3636000">
                  <a:extLst>
                    <a:ext uri="{9D8B030D-6E8A-4147-A177-3AD203B41FA5}">
                      <a16:colId xmlns:a16="http://schemas.microsoft.com/office/drawing/2014/main" val="688135797"/>
                    </a:ext>
                  </a:extLst>
                </a:gridCol>
                <a:gridCol w="3636000">
                  <a:extLst>
                    <a:ext uri="{9D8B030D-6E8A-4147-A177-3AD203B41FA5}">
                      <a16:colId xmlns:a16="http://schemas.microsoft.com/office/drawing/2014/main" val="3530355812"/>
                    </a:ext>
                  </a:extLst>
                </a:gridCol>
              </a:tblGrid>
              <a:tr h="0">
                <a:tc>
                  <a:txBody>
                    <a:bodyPr/>
                    <a:lstStyle/>
                    <a:p>
                      <a:r>
                        <a:rPr kumimoji="1" lang="en-US" altLang="ja-JP" sz="1400" b="1" dirty="0">
                          <a:latin typeface="Segoe UI" panose="020B0502040204020203" pitchFamily="34" charset="0"/>
                          <a:cs typeface="Segoe UI" panose="020B0502040204020203" pitchFamily="34" charset="0"/>
                        </a:rPr>
                        <a:t>Specs</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tc>
                  <a:txBody>
                    <a:bodyPr/>
                    <a:lstStyle/>
                    <a:p>
                      <a:r>
                        <a:rPr kumimoji="1" lang="en-US" altLang="ja-JP" sz="1400" b="1" dirty="0">
                          <a:latin typeface="Segoe UI" panose="020B0502040204020203" pitchFamily="34" charset="0"/>
                          <a:cs typeface="Segoe UI" panose="020B0502040204020203" pitchFamily="34" charset="0"/>
                        </a:rPr>
                        <a:t>Pending issues</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tc>
                  <a:txBody>
                    <a:bodyPr/>
                    <a:lstStyle/>
                    <a:p>
                      <a:r>
                        <a:rPr kumimoji="1" lang="en-US" altLang="ja-JP" sz="1400" b="1" dirty="0">
                          <a:latin typeface="Segoe UI" panose="020B0502040204020203" pitchFamily="34" charset="0"/>
                          <a:cs typeface="Segoe UI" panose="020B0502040204020203" pitchFamily="34" charset="0"/>
                        </a:rPr>
                        <a:t>Impact on RAN5</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tc>
                  <a:txBody>
                    <a:bodyPr/>
                    <a:lstStyle/>
                    <a:p>
                      <a:r>
                        <a:rPr kumimoji="1" lang="en-US" altLang="ja-JP" sz="1400" b="1" dirty="0">
                          <a:latin typeface="Segoe UI" panose="020B0502040204020203" pitchFamily="34" charset="0"/>
                          <a:cs typeface="Segoe UI" panose="020B0502040204020203" pitchFamily="34" charset="0"/>
                        </a:rPr>
                        <a:t>Pending items in RAN4 specs</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extLst>
                  <a:ext uri="{0D108BD9-81ED-4DB2-BD59-A6C34878D82A}">
                    <a16:rowId xmlns:a16="http://schemas.microsoft.com/office/drawing/2014/main" val="930547030"/>
                  </a:ext>
                </a:extLst>
              </a:tr>
              <a:tr h="169231">
                <a:tc>
                  <a:txBody>
                    <a:bodyPr/>
                    <a:lstStyle/>
                    <a:p>
                      <a:r>
                        <a:rPr kumimoji="1" lang="en-US" altLang="ja-JP" sz="1400" dirty="0">
                          <a:latin typeface="Segoe UI" panose="020B0502040204020203" pitchFamily="34" charset="0"/>
                          <a:cs typeface="Segoe UI" panose="020B0502040204020203" pitchFamily="34" charset="0"/>
                        </a:rPr>
                        <a:t>TS 38.101-1</a:t>
                      </a:r>
                    </a:p>
                    <a:p>
                      <a:r>
                        <a:rPr kumimoji="1" lang="en-US" altLang="ja-JP" sz="1400" dirty="0">
                          <a:latin typeface="Segoe UI" panose="020B0502040204020203" pitchFamily="34" charset="0"/>
                          <a:cs typeface="Segoe UI" panose="020B0502040204020203" pitchFamily="34" charset="0"/>
                        </a:rPr>
                        <a:t>TS </a:t>
                      </a:r>
                      <a:r>
                        <a:rPr kumimoji="1" lang="en-US" altLang="ja-JP" sz="1400" dirty="0" smtClean="0">
                          <a:latin typeface="Segoe UI" panose="020B0502040204020203" pitchFamily="34" charset="0"/>
                          <a:cs typeface="Segoe UI" panose="020B0502040204020203" pitchFamily="34" charset="0"/>
                        </a:rPr>
                        <a:t>38.521-1</a:t>
                      </a:r>
                    </a:p>
                    <a:p>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Requirements are not finalized.</a:t>
                      </a:r>
                    </a:p>
                    <a:p>
                      <a:r>
                        <a:rPr kumimoji="1" lang="en-US" altLang="ja-JP" sz="1400" dirty="0">
                          <a:latin typeface="Segoe UI" panose="020B0502040204020203" pitchFamily="34" charset="0"/>
                          <a:cs typeface="Segoe UI" panose="020B0502040204020203" pitchFamily="34" charset="0"/>
                        </a:rPr>
                        <a:t>(TBD, square</a:t>
                      </a:r>
                      <a:r>
                        <a:rPr kumimoji="1" lang="en-US" altLang="ja-JP" sz="1400" baseline="0" dirty="0">
                          <a:latin typeface="Segoe UI" panose="020B0502040204020203" pitchFamily="34" charset="0"/>
                          <a:cs typeface="Segoe UI" panose="020B0502040204020203" pitchFamily="34" charset="0"/>
                        </a:rPr>
                        <a:t> bracket)</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Test</a:t>
                      </a:r>
                      <a:r>
                        <a:rPr kumimoji="1" lang="en-US" altLang="ja-JP" sz="1400" baseline="0" dirty="0">
                          <a:latin typeface="Segoe UI" panose="020B0502040204020203" pitchFamily="34" charset="0"/>
                          <a:cs typeface="Segoe UI" panose="020B0502040204020203" pitchFamily="34" charset="0"/>
                        </a:rPr>
                        <a:t> req. (criteria) can not be defined and Test cases can not be completed.</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ACS, Time</a:t>
                      </a:r>
                      <a:r>
                        <a:rPr kumimoji="1" lang="en-US" altLang="ja-JP" sz="1400" baseline="0" dirty="0">
                          <a:latin typeface="Segoe UI" panose="020B0502040204020203" pitchFamily="34" charset="0"/>
                          <a:cs typeface="Segoe UI" panose="020B0502040204020203" pitchFamily="34" charset="0"/>
                        </a:rPr>
                        <a:t> mask</a:t>
                      </a:r>
                      <a:r>
                        <a:rPr kumimoji="1" lang="en-US" altLang="ja-JP" sz="1400" baseline="0" dirty="0" smtClean="0">
                          <a:latin typeface="Segoe UI" panose="020B0502040204020203" pitchFamily="34" charset="0"/>
                          <a:cs typeface="Segoe UI" panose="020B0502040204020203" pitchFamily="34" charset="0"/>
                        </a:rPr>
                        <a:t>,</a:t>
                      </a:r>
                      <a:r>
                        <a:rPr kumimoji="1" lang="ja-JP" altLang="en-US" sz="1400" baseline="0" dirty="0" smtClean="0">
                          <a:latin typeface="Segoe UI" panose="020B0502040204020203" pitchFamily="34" charset="0"/>
                          <a:cs typeface="Segoe UI" panose="020B0502040204020203" pitchFamily="34" charset="0"/>
                        </a:rPr>
                        <a:t> </a:t>
                      </a:r>
                      <a:r>
                        <a:rPr kumimoji="1" lang="en-US" altLang="ja-JP" sz="1400" baseline="0" dirty="0" smtClean="0">
                          <a:latin typeface="Segoe UI" panose="020B0502040204020203" pitchFamily="34" charset="0"/>
                          <a:cs typeface="Segoe UI" panose="020B0502040204020203" pitchFamily="34" charset="0"/>
                        </a:rPr>
                        <a:t>MPR (PC1, 4)</a:t>
                      </a:r>
                      <a:endParaRPr kumimoji="1" lang="en-US" altLang="ja-JP" sz="1400" baseline="0" dirty="0">
                        <a:latin typeface="Segoe UI" panose="020B0502040204020203" pitchFamily="34" charset="0"/>
                        <a:cs typeface="Segoe UI" panose="020B0502040204020203" pitchFamily="34" charset="0"/>
                      </a:endParaRPr>
                    </a:p>
                    <a:p>
                      <a:r>
                        <a:rPr kumimoji="1" lang="en-US" altLang="ja-JP" sz="1400" baseline="0" dirty="0">
                          <a:latin typeface="Segoe UI" panose="020B0502040204020203" pitchFamily="34" charset="0"/>
                          <a:cs typeface="Segoe UI" panose="020B0502040204020203" pitchFamily="34" charset="0"/>
                        </a:rPr>
                        <a:t>EVM </a:t>
                      </a:r>
                      <a:r>
                        <a:rPr kumimoji="1" lang="en-US" altLang="ja-JP" sz="1400" baseline="0" dirty="0" smtClean="0">
                          <a:latin typeface="Segoe UI" panose="020B0502040204020203" pitchFamily="34" charset="0"/>
                          <a:cs typeface="Segoe UI" panose="020B0502040204020203" pitchFamily="34" charset="0"/>
                        </a:rPr>
                        <a:t>equalizer… </a:t>
                      </a:r>
                      <a:r>
                        <a:rPr kumimoji="1" lang="en-US" altLang="ja-JP" sz="1400" baseline="0" dirty="0">
                          <a:latin typeface="Segoe UI" panose="020B0502040204020203" pitchFamily="34" charset="0"/>
                          <a:cs typeface="Segoe UI" panose="020B0502040204020203" pitchFamily="34" charset="0"/>
                        </a:rPr>
                        <a:t>(shaped pi/2-BPSK)</a:t>
                      </a:r>
                    </a:p>
                    <a:p>
                      <a:r>
                        <a:rPr kumimoji="1" lang="en-US" altLang="ja-JP" sz="1400" baseline="0" dirty="0">
                          <a:latin typeface="Segoe UI" panose="020B0502040204020203" pitchFamily="34" charset="0"/>
                          <a:cs typeface="Segoe UI" panose="020B0502040204020203" pitchFamily="34" charset="0"/>
                        </a:rPr>
                        <a:t>Relative power </a:t>
                      </a:r>
                      <a:r>
                        <a:rPr kumimoji="1" lang="en-US" altLang="ja-JP" sz="1400" baseline="0" dirty="0" smtClean="0">
                          <a:latin typeface="Segoe UI" panose="020B0502040204020203" pitchFamily="34" charset="0"/>
                          <a:cs typeface="Segoe UI" panose="020B0502040204020203" pitchFamily="34" charset="0"/>
                        </a:rPr>
                        <a:t>tolerance, ACLR (PC1,4) etc.</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2037882344"/>
                  </a:ext>
                </a:extLst>
              </a:tr>
              <a:tr h="169231">
                <a:tc>
                  <a:txBody>
                    <a:bodyPr/>
                    <a:lstStyle/>
                    <a:p>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Remaining</a:t>
                      </a:r>
                      <a:r>
                        <a:rPr kumimoji="1" lang="en-US" altLang="ja-JP" sz="1400" baseline="0" dirty="0">
                          <a:latin typeface="Segoe UI" panose="020B0502040204020203" pitchFamily="34" charset="0"/>
                          <a:cs typeface="Segoe UI" panose="020B0502040204020203" pitchFamily="34" charset="0"/>
                        </a:rPr>
                        <a:t> “TBD”, “square brackets”</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Corresponding TBDs</a:t>
                      </a:r>
                      <a:r>
                        <a:rPr kumimoji="1" lang="en-US" altLang="ja-JP" sz="1400" baseline="0" dirty="0">
                          <a:latin typeface="Segoe UI" panose="020B0502040204020203" pitchFamily="34" charset="0"/>
                          <a:cs typeface="Segoe UI" panose="020B0502040204020203" pitchFamily="34" charset="0"/>
                        </a:rPr>
                        <a:t> also in RAN5 spec.</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 Measurement </a:t>
                      </a:r>
                      <a:r>
                        <a:rPr kumimoji="1" lang="en-US" altLang="ja-JP" sz="1400" dirty="0">
                          <a:latin typeface="Segoe UI" panose="020B0502040204020203" pitchFamily="34" charset="0"/>
                          <a:cs typeface="Segoe UI" panose="020B0502040204020203" pitchFamily="34" charset="0"/>
                        </a:rPr>
                        <a:t>period in</a:t>
                      </a:r>
                      <a:r>
                        <a:rPr kumimoji="1" lang="en-US" altLang="ja-JP" sz="1400" baseline="0" dirty="0">
                          <a:latin typeface="Segoe UI" panose="020B0502040204020203" pitchFamily="34" charset="0"/>
                          <a:cs typeface="Segoe UI" panose="020B0502040204020203" pitchFamily="34" charset="0"/>
                        </a:rPr>
                        <a:t> </a:t>
                      </a:r>
                      <a:r>
                        <a:rPr kumimoji="1" lang="en-US" altLang="ja-JP" sz="1400" baseline="0" dirty="0" err="1">
                          <a:latin typeface="Segoe UI" panose="020B0502040204020203" pitchFamily="34" charset="0"/>
                          <a:cs typeface="Segoe UI" panose="020B0502040204020203" pitchFamily="34" charset="0"/>
                        </a:rPr>
                        <a:t>Tx</a:t>
                      </a:r>
                      <a:r>
                        <a:rPr kumimoji="1" lang="en-US" altLang="ja-JP" sz="1400" baseline="0" dirty="0">
                          <a:latin typeface="Segoe UI" panose="020B0502040204020203" pitchFamily="34" charset="0"/>
                          <a:cs typeface="Segoe UI" panose="020B0502040204020203" pitchFamily="34" charset="0"/>
                        </a:rPr>
                        <a:t> </a:t>
                      </a:r>
                      <a:r>
                        <a:rPr kumimoji="1" lang="en-US" altLang="ja-JP" sz="1400" baseline="0" dirty="0" smtClean="0">
                          <a:latin typeface="Segoe UI" panose="020B0502040204020203" pitchFamily="34" charset="0"/>
                          <a:cs typeface="Segoe UI" panose="020B0502040204020203" pitchFamily="34" charset="0"/>
                        </a:rPr>
                        <a:t>TCs</a:t>
                      </a:r>
                    </a:p>
                    <a:p>
                      <a:r>
                        <a:rPr kumimoji="1" lang="en-US" altLang="ja-JP" sz="1400" baseline="0" dirty="0" smtClean="0">
                          <a:latin typeface="Segoe UI" panose="020B0502040204020203" pitchFamily="34" charset="0"/>
                          <a:cs typeface="Segoe UI" panose="020B0502040204020203" pitchFamily="34" charset="0"/>
                        </a:rPr>
                        <a:t> (time mask, min </a:t>
                      </a:r>
                      <a:r>
                        <a:rPr kumimoji="1" lang="en-US" altLang="ja-JP" sz="1400" baseline="0" smtClean="0">
                          <a:latin typeface="Segoe UI" panose="020B0502040204020203" pitchFamily="34" charset="0"/>
                          <a:cs typeface="Segoe UI" panose="020B0502040204020203" pitchFamily="34" charset="0"/>
                        </a:rPr>
                        <a:t>output power etc.)</a:t>
                      </a:r>
                      <a:endParaRPr kumimoji="1" lang="en-US" altLang="ja-JP" sz="1400" baseline="0" dirty="0">
                        <a:latin typeface="Segoe UI" panose="020B0502040204020203" pitchFamily="34" charset="0"/>
                        <a:cs typeface="Segoe UI" panose="020B0502040204020203" pitchFamily="34" charset="0"/>
                      </a:endParaRPr>
                    </a:p>
                    <a:p>
                      <a:r>
                        <a:rPr kumimoji="1" lang="en-US" altLang="ja-JP" sz="1400" baseline="0" dirty="0">
                          <a:latin typeface="Segoe UI" panose="020B0502040204020203" pitchFamily="34" charset="0"/>
                          <a:cs typeface="Segoe UI" panose="020B0502040204020203" pitchFamily="34" charset="0"/>
                        </a:rPr>
                        <a:t>- UE power for 256QAM is TBD (EVM)</a:t>
                      </a:r>
                    </a:p>
                    <a:p>
                      <a:r>
                        <a:rPr kumimoji="1" lang="en-US" altLang="ja-JP" sz="1400" baseline="0" dirty="0">
                          <a:latin typeface="Segoe UI" panose="020B0502040204020203" pitchFamily="34" charset="0"/>
                          <a:cs typeface="Segoe UI" panose="020B0502040204020203" pitchFamily="34" charset="0"/>
                        </a:rPr>
                        <a:t>- References (RMC, OCNG in Rx TCs) etc.</a:t>
                      </a:r>
                      <a:endParaRPr kumimoji="1" lang="en-US" altLang="ja-JP"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2136506459"/>
                  </a:ext>
                </a:extLst>
              </a:tr>
              <a:tr h="169231">
                <a:tc>
                  <a:txBody>
                    <a:bodyPr/>
                    <a:lstStyle/>
                    <a:p>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strike="noStrike" dirty="0">
                          <a:latin typeface="Segoe UI" panose="020B0502040204020203" pitchFamily="34" charset="0"/>
                          <a:cs typeface="Segoe UI" panose="020B0502040204020203" pitchFamily="34" charset="0"/>
                        </a:rPr>
                        <a:t>Annex </a:t>
                      </a:r>
                      <a:r>
                        <a:rPr kumimoji="1" lang="en-US" altLang="ja-JP" sz="1400" strike="noStrike" dirty="0" smtClean="0">
                          <a:latin typeface="Segoe UI" panose="020B0502040204020203" pitchFamily="34" charset="0"/>
                          <a:cs typeface="Segoe UI" panose="020B0502040204020203" pitchFamily="34" charset="0"/>
                        </a:rPr>
                        <a:t>F.5.3/4/5 </a:t>
                      </a:r>
                      <a:r>
                        <a:rPr kumimoji="1" lang="en-US" altLang="ja-JP" sz="1400" strike="noStrike" dirty="0">
                          <a:latin typeface="Segoe UI" panose="020B0502040204020203" pitchFamily="34" charset="0"/>
                          <a:cs typeface="Segoe UI" panose="020B0502040204020203" pitchFamily="34" charset="0"/>
                        </a:rPr>
                        <a:t>no</a:t>
                      </a:r>
                      <a:r>
                        <a:rPr kumimoji="1" lang="en-US" altLang="ja-JP" sz="1400" strike="noStrike" baseline="0" dirty="0">
                          <a:latin typeface="Segoe UI" panose="020B0502040204020203" pitchFamily="34" charset="0"/>
                          <a:cs typeface="Segoe UI" panose="020B0502040204020203" pitchFamily="34" charset="0"/>
                        </a:rPr>
                        <a:t>t defined.</a:t>
                      </a:r>
                      <a:endParaRPr kumimoji="1" lang="ja-JP" altLang="en-US" sz="1400" strike="noStrike" dirty="0">
                        <a:latin typeface="Segoe UI" panose="020B0502040204020203" pitchFamily="34" charset="0"/>
                        <a:cs typeface="Segoe UI" panose="020B0502040204020203" pitchFamily="34" charset="0"/>
                      </a:endParaRPr>
                    </a:p>
                  </a:txBody>
                  <a:tcPr marT="45731" marB="45731">
                    <a:noFill/>
                  </a:tcPr>
                </a:tc>
                <a:tc>
                  <a:txBody>
                    <a:bodyPr/>
                    <a:lstStyle/>
                    <a:p>
                      <a:r>
                        <a:rPr kumimoji="1" lang="en-US" sz="1400" strike="noStrike" kern="1200" baseline="0" dirty="0">
                          <a:solidFill>
                            <a:schemeClr val="tx1"/>
                          </a:solidFill>
                          <a:latin typeface="Segoe UI" panose="020B0502040204020203" pitchFamily="34" charset="0"/>
                          <a:ea typeface="+mn-ea"/>
                          <a:cs typeface="Segoe UI" panose="020B0502040204020203" pitchFamily="34" charset="0"/>
                        </a:rPr>
                        <a:t>Frequency Error test case ,transmit modulation quality test cases (EVM, Carrier Leakage) cannot be completed</a:t>
                      </a:r>
                      <a:endParaRPr kumimoji="1" lang="ja-JP" altLang="en-US" sz="1400" strike="noStrike" kern="1200" baseline="0" dirty="0">
                        <a:solidFill>
                          <a:schemeClr val="tx1"/>
                        </a:solidFill>
                        <a:latin typeface="Segoe UI" panose="020B0502040204020203" pitchFamily="34" charset="0"/>
                        <a:ea typeface="+mn-ea"/>
                        <a:cs typeface="Segoe UI" panose="020B0502040204020203" pitchFamily="34" charset="0"/>
                      </a:endParaRPr>
                    </a:p>
                  </a:txBody>
                  <a:tcPr marT="45731" marB="45731">
                    <a:noFill/>
                  </a:tcPr>
                </a:tc>
                <a:tc>
                  <a:txBody>
                    <a:bodyPr/>
                    <a:lstStyle/>
                    <a:p>
                      <a:r>
                        <a:rPr kumimoji="1" lang="en-US" altLang="ja-JP" sz="1400" strike="noStrike" baseline="0" dirty="0">
                          <a:latin typeface="Segoe UI" panose="020B0502040204020203" pitchFamily="34" charset="0"/>
                          <a:cs typeface="Segoe UI" panose="020B0502040204020203" pitchFamily="34" charset="0"/>
                        </a:rPr>
                        <a:t>- Window length (Annex </a:t>
                      </a:r>
                      <a:r>
                        <a:rPr kumimoji="1" lang="en-US" altLang="ja-JP" sz="1400" strike="noStrike" baseline="0" dirty="0" smtClean="0">
                          <a:latin typeface="Segoe UI" panose="020B0502040204020203" pitchFamily="34" charset="0"/>
                          <a:cs typeface="Segoe UI" panose="020B0502040204020203" pitchFamily="34" charset="0"/>
                        </a:rPr>
                        <a:t>F.5.3/4/5</a:t>
                      </a:r>
                      <a:r>
                        <a:rPr kumimoji="1" lang="en-US" altLang="ja-JP" sz="1400" strike="noStrike" baseline="0" dirty="0">
                          <a:latin typeface="Segoe UI" panose="020B0502040204020203" pitchFamily="34" charset="0"/>
                          <a:cs typeface="Segoe UI" panose="020B0502040204020203" pitchFamily="34" charset="0"/>
                        </a:rPr>
                        <a:t>)</a:t>
                      </a:r>
                    </a:p>
                  </a:txBody>
                  <a:tcPr marT="45731" marB="45731">
                    <a:noFill/>
                  </a:tcPr>
                </a:tc>
                <a:extLst>
                  <a:ext uri="{0D108BD9-81ED-4DB2-BD59-A6C34878D82A}">
                    <a16:rowId xmlns:a16="http://schemas.microsoft.com/office/drawing/2014/main" val="1130509628"/>
                  </a:ext>
                </a:extLst>
              </a:tr>
              <a:tr h="169265">
                <a:tc>
                  <a:txBody>
                    <a:bodyPr/>
                    <a:lstStyle/>
                    <a:p>
                      <a:r>
                        <a:rPr kumimoji="1" lang="en-US" altLang="ja-JP" sz="1400" dirty="0">
                          <a:latin typeface="Segoe UI" panose="020B0502040204020203" pitchFamily="34" charset="0"/>
                          <a:cs typeface="Segoe UI" panose="020B0502040204020203" pitchFamily="34" charset="0"/>
                        </a:rPr>
                        <a:t>TS 38.101-2</a:t>
                      </a:r>
                    </a:p>
                    <a:p>
                      <a:r>
                        <a:rPr kumimoji="1" lang="en-US" altLang="ja-JP" sz="1400" dirty="0">
                          <a:latin typeface="Segoe UI" panose="020B0502040204020203" pitchFamily="34" charset="0"/>
                          <a:cs typeface="Segoe UI" panose="020B0502040204020203" pitchFamily="34" charset="0"/>
                        </a:rPr>
                        <a:t>TS 38.521-2</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Requirements are not finalized.</a:t>
                      </a:r>
                    </a:p>
                    <a:p>
                      <a:r>
                        <a:rPr kumimoji="1" lang="en-US" altLang="ja-JP" sz="1400" dirty="0">
                          <a:latin typeface="Segoe UI" panose="020B0502040204020203" pitchFamily="34" charset="0"/>
                          <a:cs typeface="Segoe UI" panose="020B0502040204020203" pitchFamily="34" charset="0"/>
                        </a:rPr>
                        <a:t>(TBD, square</a:t>
                      </a:r>
                      <a:r>
                        <a:rPr kumimoji="1" lang="en-US" altLang="ja-JP" sz="1400" baseline="0" dirty="0">
                          <a:latin typeface="Segoe UI" panose="020B0502040204020203" pitchFamily="34" charset="0"/>
                          <a:cs typeface="Segoe UI" panose="020B0502040204020203" pitchFamily="34" charset="0"/>
                        </a:rPr>
                        <a:t> bracket)</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Test</a:t>
                      </a:r>
                      <a:r>
                        <a:rPr kumimoji="1" lang="en-US" altLang="ja-JP" sz="1400" baseline="0" dirty="0">
                          <a:latin typeface="Segoe UI" panose="020B0502040204020203" pitchFamily="34" charset="0"/>
                          <a:cs typeface="Segoe UI" panose="020B0502040204020203" pitchFamily="34" charset="0"/>
                        </a:rPr>
                        <a:t> req. (criteria) can not be defined and Test cases can not be completed.</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MPR (PC3),</a:t>
                      </a:r>
                      <a:r>
                        <a:rPr kumimoji="1" lang="en-US" altLang="ja-JP" sz="1400" baseline="0" dirty="0">
                          <a:latin typeface="Segoe UI" panose="020B0502040204020203" pitchFamily="34" charset="0"/>
                          <a:cs typeface="Segoe UI" panose="020B0502040204020203" pitchFamily="34" charset="0"/>
                        </a:rPr>
                        <a:t> Configured transmitted power</a:t>
                      </a:r>
                    </a:p>
                    <a:p>
                      <a:r>
                        <a:rPr kumimoji="1" lang="en-US" altLang="ja-JP" sz="1400" baseline="0" dirty="0">
                          <a:latin typeface="Segoe UI" panose="020B0502040204020203" pitchFamily="34" charset="0"/>
                          <a:cs typeface="Segoe UI" panose="020B0502040204020203" pitchFamily="34" charset="0"/>
                        </a:rPr>
                        <a:t>Abs/</a:t>
                      </a:r>
                      <a:r>
                        <a:rPr kumimoji="1" lang="en-US" altLang="ja-JP" sz="1400" baseline="0" dirty="0" err="1">
                          <a:latin typeface="Segoe UI" panose="020B0502040204020203" pitchFamily="34" charset="0"/>
                          <a:cs typeface="Segoe UI" panose="020B0502040204020203" pitchFamily="34" charset="0"/>
                        </a:rPr>
                        <a:t>Rel</a:t>
                      </a:r>
                      <a:r>
                        <a:rPr kumimoji="1" lang="en-US" altLang="ja-JP" sz="1400" baseline="0" dirty="0">
                          <a:latin typeface="Segoe UI" panose="020B0502040204020203" pitchFamily="34" charset="0"/>
                          <a:cs typeface="Segoe UI" panose="020B0502040204020203" pitchFamily="34" charset="0"/>
                        </a:rPr>
                        <a:t>/</a:t>
                      </a:r>
                      <a:r>
                        <a:rPr kumimoji="1" lang="en-US" altLang="ja-JP" sz="1400" baseline="0" dirty="0" err="1">
                          <a:latin typeface="Segoe UI" panose="020B0502040204020203" pitchFamily="34" charset="0"/>
                          <a:cs typeface="Segoe UI" panose="020B0502040204020203" pitchFamily="34" charset="0"/>
                        </a:rPr>
                        <a:t>Agg</a:t>
                      </a:r>
                      <a:r>
                        <a:rPr kumimoji="1" lang="en-US" altLang="ja-JP" sz="1400" baseline="0" dirty="0">
                          <a:latin typeface="Segoe UI" panose="020B0502040204020203" pitchFamily="34" charset="0"/>
                          <a:cs typeface="Segoe UI" panose="020B0502040204020203" pitchFamily="34" charset="0"/>
                        </a:rPr>
                        <a:t> power tolerance</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1680997882"/>
                  </a:ext>
                </a:extLst>
              </a:tr>
              <a:tr h="119896">
                <a:tc>
                  <a:txBody>
                    <a:bodyPr/>
                    <a:lstStyle/>
                    <a:p>
                      <a:endParaRPr kumimoji="1" lang="ja-JP" altLang="en-US" sz="1400" dirty="0" smtClean="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Test</a:t>
                      </a:r>
                      <a:r>
                        <a:rPr kumimoji="1" lang="en-US" altLang="ja-JP" sz="1400" baseline="0" dirty="0">
                          <a:latin typeface="Segoe UI" panose="020B0502040204020203" pitchFamily="34" charset="0"/>
                          <a:cs typeface="Segoe UI" panose="020B0502040204020203" pitchFamily="34" charset="0"/>
                        </a:rPr>
                        <a:t> cases are not defined.</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Corresponding TCs can not be defined in test spec.</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MPR</a:t>
                      </a:r>
                      <a:r>
                        <a:rPr kumimoji="1" lang="en-US" altLang="ja-JP" sz="1400" baseline="0" dirty="0">
                          <a:latin typeface="Segoe UI" panose="020B0502040204020203" pitchFamily="34" charset="0"/>
                          <a:cs typeface="Segoe UI" panose="020B0502040204020203" pitchFamily="34" charset="0"/>
                        </a:rPr>
                        <a:t> (PC2,4), PUCCH time mask, OOBB,</a:t>
                      </a:r>
                    </a:p>
                    <a:p>
                      <a:r>
                        <a:rPr kumimoji="1" lang="en-US" altLang="ja-JP" sz="1400" baseline="0" dirty="0">
                          <a:latin typeface="Segoe UI" panose="020B0502040204020203" pitchFamily="34" charset="0"/>
                          <a:cs typeface="Segoe UI" panose="020B0502040204020203" pitchFamily="34" charset="0"/>
                        </a:rPr>
                        <a:t>Spurious response, Receiver image</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4143446143"/>
                  </a:ext>
                </a:extLst>
              </a:tr>
              <a:tr h="119896">
                <a:tc>
                  <a:txBody>
                    <a:bodyPr/>
                    <a:lstStyle/>
                    <a:p>
                      <a:endParaRPr kumimoji="1" lang="ja-JP" altLang="en-US" sz="1400" dirty="0" smtClean="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Ref. parameters for MPR = 0 dB is TBD.</a:t>
                      </a:r>
                    </a:p>
                    <a:p>
                      <a:r>
                        <a:rPr kumimoji="1" lang="en-US" altLang="ja-JP" sz="1200" i="1" dirty="0" smtClean="0">
                          <a:latin typeface="Segoe UI" panose="020B0502040204020203" pitchFamily="34" charset="0"/>
                          <a:cs typeface="Segoe UI" panose="020B0502040204020203" pitchFamily="34" charset="0"/>
                        </a:rPr>
                        <a:t>- “The waveform defined by TBD is the reference waveform with 0dB MPR and is used for the power class definition.”,</a:t>
                      </a:r>
                    </a:p>
                    <a:p>
                      <a:r>
                        <a:rPr kumimoji="1" lang="en-US" altLang="ja-JP" sz="1200" i="1" dirty="0" smtClean="0">
                          <a:latin typeface="Segoe UI" panose="020B0502040204020203" pitchFamily="34" charset="0"/>
                          <a:cs typeface="Segoe UI" panose="020B0502040204020203" pitchFamily="34" charset="0"/>
                        </a:rPr>
                        <a:t>- “UE requirements for the waveform defined by TBD shall be set to 0dB MPR.”</a:t>
                      </a:r>
                      <a:endParaRPr kumimoji="1" lang="ja-JP" altLang="en-US" sz="1200" i="1"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MOP</a:t>
                      </a:r>
                      <a:r>
                        <a:rPr kumimoji="1" lang="en-US" altLang="ja-JP" sz="1400" baseline="0" dirty="0" smtClean="0">
                          <a:latin typeface="Segoe UI" panose="020B0502040204020203" pitchFamily="34" charset="0"/>
                          <a:cs typeface="Segoe UI" panose="020B0502040204020203" pitchFamily="34" charset="0"/>
                        </a:rPr>
                        <a:t> test case (test configuration) cannot be defined.</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6.2.2</a:t>
                      </a:r>
                      <a:r>
                        <a:rPr kumimoji="1" lang="en-US" altLang="ja-JP" sz="1400" baseline="0" dirty="0" smtClean="0">
                          <a:latin typeface="Segoe UI" panose="020B0502040204020203" pitchFamily="34" charset="0"/>
                          <a:cs typeface="Segoe UI" panose="020B0502040204020203" pitchFamily="34" charset="0"/>
                        </a:rPr>
                        <a:t> MPR</a:t>
                      </a:r>
                    </a:p>
                    <a:p>
                      <a:r>
                        <a:rPr kumimoji="1" lang="en-US" altLang="ja-JP" sz="1400" baseline="0" dirty="0" smtClean="0">
                          <a:latin typeface="Segoe UI" panose="020B0502040204020203" pitchFamily="34" charset="0"/>
                          <a:cs typeface="Segoe UI" panose="020B0502040204020203" pitchFamily="34" charset="0"/>
                        </a:rPr>
                        <a:t>(Missing this information MOP test case cannot be defined.)</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3516410413"/>
                  </a:ext>
                </a:extLst>
              </a:tr>
              <a:tr h="119896">
                <a:tc>
                  <a:txBody>
                    <a:bodyPr/>
                    <a:lstStyle/>
                    <a:p>
                      <a:endParaRPr kumimoji="1" lang="ja-JP" altLang="en-US" sz="1400" dirty="0" smtClean="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DL RMC for Max input level is FFS.</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Test spec for Max input level cannot be defined.</a:t>
                      </a:r>
                      <a:r>
                        <a:rPr kumimoji="1" lang="en-US" altLang="ja-JP" sz="1400" baseline="0" dirty="0">
                          <a:latin typeface="Segoe UI" panose="020B0502040204020203" pitchFamily="34" charset="0"/>
                          <a:cs typeface="Segoe UI" panose="020B0502040204020203" pitchFamily="34" charset="0"/>
                        </a:rPr>
                        <a:t> </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DL RMC for Max</a:t>
                      </a:r>
                      <a:r>
                        <a:rPr kumimoji="1" lang="en-US" altLang="ja-JP" sz="1400" baseline="0" dirty="0">
                          <a:latin typeface="Segoe UI" panose="020B0502040204020203" pitchFamily="34" charset="0"/>
                          <a:cs typeface="Segoe UI" panose="020B0502040204020203" pitchFamily="34" charset="0"/>
                        </a:rPr>
                        <a:t> input level (Annex A)</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2640140823"/>
                  </a:ext>
                </a:extLst>
              </a:tr>
            </a:tbl>
          </a:graphicData>
        </a:graphic>
      </p:graphicFrame>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コンテンツ プレースホルダー 1">
            <a:extLst>
              <a:ext uri="{FF2B5EF4-FFF2-40B4-BE49-F238E27FC236}">
                <a16:creationId xmlns:a16="http://schemas.microsoft.com/office/drawing/2014/main" id="{E698F07F-071F-467E-8E8E-BEC8E6E394DB}"/>
              </a:ext>
            </a:extLst>
          </p:cNvPr>
          <p:cNvSpPr>
            <a:spLocks noGrp="1"/>
          </p:cNvSpPr>
          <p:nvPr>
            <p:ph idx="1"/>
          </p:nvPr>
        </p:nvSpPr>
        <p:spPr>
          <a:xfrm>
            <a:off x="49213" y="736600"/>
            <a:ext cx="12093575" cy="6121400"/>
          </a:xfrm>
        </p:spPr>
        <p:txBody>
          <a:bodyPr/>
          <a:lstStyle/>
          <a:p>
            <a:pPr marL="358775" indent="-287338"/>
            <a:r>
              <a:rPr lang="en-US" altLang="ja-JP" sz="1600" dirty="0">
                <a:ea typeface="メイリオ" panose="020B0604030504040204" pitchFamily="34" charset="-128"/>
              </a:rPr>
              <a:t>Pending issues during R4#88 &lt;-&gt; R5#80 are summarized as below. </a:t>
            </a:r>
          </a:p>
        </p:txBody>
      </p:sp>
      <p:sp>
        <p:nvSpPr>
          <p:cNvPr id="5123" name="タイトル 2">
            <a:extLst>
              <a:ext uri="{FF2B5EF4-FFF2-40B4-BE49-F238E27FC236}">
                <a16:creationId xmlns:a16="http://schemas.microsoft.com/office/drawing/2014/main" id="{84058501-EEAC-46DE-8037-D7491C1424BC}"/>
              </a:ext>
            </a:extLst>
          </p:cNvPr>
          <p:cNvSpPr>
            <a:spLocks noGrp="1"/>
          </p:cNvSpPr>
          <p:nvPr>
            <p:ph type="title"/>
          </p:nvPr>
        </p:nvSpPr>
        <p:spPr>
          <a:xfrm>
            <a:off x="25400" y="177800"/>
            <a:ext cx="12141200" cy="347663"/>
          </a:xfrm>
        </p:spPr>
        <p:txBody>
          <a:bodyPr/>
          <a:lstStyle/>
          <a:p>
            <a:r>
              <a:rPr lang="en-US" altLang="ja-JP" dirty="0">
                <a:ea typeface="メイリオ" panose="020B0604030504040204" pitchFamily="34" charset="-128"/>
              </a:rPr>
              <a:t>Summary of pending issues</a:t>
            </a:r>
            <a:r>
              <a:rPr lang="ja-JP" altLang="en-US" dirty="0">
                <a:ea typeface="メイリオ" panose="020B0604030504040204" pitchFamily="34" charset="-128"/>
              </a:rPr>
              <a:t> </a:t>
            </a:r>
            <a:r>
              <a:rPr lang="en-US" altLang="ja-JP" dirty="0" smtClean="0">
                <a:ea typeface="メイリオ" panose="020B0604030504040204" pitchFamily="34" charset="-128"/>
              </a:rPr>
              <a:t>[2/3]</a:t>
            </a:r>
            <a:endParaRPr lang="ja-JP" altLang="en-US" dirty="0">
              <a:ea typeface="メイリオ" panose="020B0604030504040204" pitchFamily="34" charset="-128"/>
            </a:endParaRPr>
          </a:p>
        </p:txBody>
      </p:sp>
      <p:graphicFrame>
        <p:nvGraphicFramePr>
          <p:cNvPr id="4" name="表 3">
            <a:extLst>
              <a:ext uri="{FF2B5EF4-FFF2-40B4-BE49-F238E27FC236}">
                <a16:creationId xmlns:a16="http://schemas.microsoft.com/office/drawing/2014/main" id="{DFCC5E33-D933-4A2E-B112-561971FB921F}"/>
              </a:ext>
            </a:extLst>
          </p:cNvPr>
          <p:cNvGraphicFramePr>
            <a:graphicFrameLocks noGrp="1"/>
          </p:cNvGraphicFramePr>
          <p:nvPr>
            <p:extLst>
              <p:ext uri="{D42A27DB-BD31-4B8C-83A1-F6EECF244321}">
                <p14:modId xmlns:p14="http://schemas.microsoft.com/office/powerpoint/2010/main" val="242345832"/>
              </p:ext>
            </p:extLst>
          </p:nvPr>
        </p:nvGraphicFramePr>
        <p:xfrm>
          <a:off x="120000" y="1199555"/>
          <a:ext cx="11952000" cy="4831190"/>
        </p:xfrm>
        <a:graphic>
          <a:graphicData uri="http://schemas.openxmlformats.org/drawingml/2006/table">
            <a:tbl>
              <a:tblPr firstRow="1" bandRow="1">
                <a:tableStyleId>{5940675A-B579-460E-94D1-54222C63F5DA}</a:tableStyleId>
              </a:tblPr>
              <a:tblGrid>
                <a:gridCol w="1476000">
                  <a:extLst>
                    <a:ext uri="{9D8B030D-6E8A-4147-A177-3AD203B41FA5}">
                      <a16:colId xmlns:a16="http://schemas.microsoft.com/office/drawing/2014/main" val="557835828"/>
                    </a:ext>
                  </a:extLst>
                </a:gridCol>
                <a:gridCol w="3204000">
                  <a:extLst>
                    <a:ext uri="{9D8B030D-6E8A-4147-A177-3AD203B41FA5}">
                      <a16:colId xmlns:a16="http://schemas.microsoft.com/office/drawing/2014/main" val="2791090634"/>
                    </a:ext>
                  </a:extLst>
                </a:gridCol>
                <a:gridCol w="3636000">
                  <a:extLst>
                    <a:ext uri="{9D8B030D-6E8A-4147-A177-3AD203B41FA5}">
                      <a16:colId xmlns:a16="http://schemas.microsoft.com/office/drawing/2014/main" val="688135797"/>
                    </a:ext>
                  </a:extLst>
                </a:gridCol>
                <a:gridCol w="3636000">
                  <a:extLst>
                    <a:ext uri="{9D8B030D-6E8A-4147-A177-3AD203B41FA5}">
                      <a16:colId xmlns:a16="http://schemas.microsoft.com/office/drawing/2014/main" val="3530355812"/>
                    </a:ext>
                  </a:extLst>
                </a:gridCol>
              </a:tblGrid>
              <a:tr h="0">
                <a:tc>
                  <a:txBody>
                    <a:bodyPr/>
                    <a:lstStyle/>
                    <a:p>
                      <a:r>
                        <a:rPr kumimoji="1" lang="en-US" altLang="ja-JP" sz="1400" b="1" dirty="0">
                          <a:latin typeface="Segoe UI" panose="020B0502040204020203" pitchFamily="34" charset="0"/>
                          <a:cs typeface="Segoe UI" panose="020B0502040204020203" pitchFamily="34" charset="0"/>
                        </a:rPr>
                        <a:t>Specs</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tc>
                  <a:txBody>
                    <a:bodyPr/>
                    <a:lstStyle/>
                    <a:p>
                      <a:r>
                        <a:rPr kumimoji="1" lang="en-US" altLang="ja-JP" sz="1400" b="1" dirty="0">
                          <a:latin typeface="Segoe UI" panose="020B0502040204020203" pitchFamily="34" charset="0"/>
                          <a:cs typeface="Segoe UI" panose="020B0502040204020203" pitchFamily="34" charset="0"/>
                        </a:rPr>
                        <a:t>Pending issues</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tc>
                  <a:txBody>
                    <a:bodyPr/>
                    <a:lstStyle/>
                    <a:p>
                      <a:r>
                        <a:rPr kumimoji="1" lang="en-US" altLang="ja-JP" sz="1400" b="1" dirty="0">
                          <a:latin typeface="Segoe UI" panose="020B0502040204020203" pitchFamily="34" charset="0"/>
                          <a:cs typeface="Segoe UI" panose="020B0502040204020203" pitchFamily="34" charset="0"/>
                        </a:rPr>
                        <a:t>Impact on RAN5</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tc>
                  <a:txBody>
                    <a:bodyPr/>
                    <a:lstStyle/>
                    <a:p>
                      <a:r>
                        <a:rPr kumimoji="1" lang="en-US" altLang="ja-JP" sz="1400" b="1" dirty="0">
                          <a:latin typeface="Segoe UI" panose="020B0502040204020203" pitchFamily="34" charset="0"/>
                          <a:cs typeface="Segoe UI" panose="020B0502040204020203" pitchFamily="34" charset="0"/>
                        </a:rPr>
                        <a:t>Pending items in RAN4 specs</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extLst>
                  <a:ext uri="{0D108BD9-81ED-4DB2-BD59-A6C34878D82A}">
                    <a16:rowId xmlns:a16="http://schemas.microsoft.com/office/drawing/2014/main" val="930547030"/>
                  </a:ext>
                </a:extLst>
              </a:tr>
              <a:tr h="169231">
                <a:tc>
                  <a:txBody>
                    <a:bodyPr/>
                    <a:lstStyle/>
                    <a:p>
                      <a:r>
                        <a:rPr kumimoji="1" lang="en-US" altLang="ja-JP" sz="1400" dirty="0" smtClean="0">
                          <a:latin typeface="Segoe UI" panose="020B0502040204020203" pitchFamily="34" charset="0"/>
                          <a:cs typeface="Segoe UI" panose="020B0502040204020203" pitchFamily="34" charset="0"/>
                        </a:rPr>
                        <a:t>TS 38.101-1/2</a:t>
                      </a:r>
                    </a:p>
                    <a:p>
                      <a:r>
                        <a:rPr kumimoji="1" lang="en-US" altLang="ja-JP" sz="1400" dirty="0" smtClean="0">
                          <a:latin typeface="Segoe UI" panose="020B0502040204020203" pitchFamily="34" charset="0"/>
                          <a:cs typeface="Segoe UI" panose="020B0502040204020203" pitchFamily="34" charset="0"/>
                        </a:rPr>
                        <a:t>TS 38.521-1/2</a:t>
                      </a: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“Confirm measurement period for MOP, transmit off power and frequency error:</a:t>
                      </a:r>
                    </a:p>
                    <a:p>
                      <a:r>
                        <a:rPr kumimoji="1" lang="en-US" altLang="ja-JP" sz="1300" dirty="0" smtClean="0">
                          <a:latin typeface="Segoe UI" panose="020B0502040204020203" pitchFamily="34" charset="0"/>
                          <a:cs typeface="Segoe UI" panose="020B0502040204020203" pitchFamily="34" charset="0"/>
                        </a:rPr>
                        <a:t>- On one hand minimum time unit that can be scheduled in NR is one slot</a:t>
                      </a:r>
                    </a:p>
                    <a:p>
                      <a:r>
                        <a:rPr kumimoji="1" lang="en-US" altLang="ja-JP" sz="1300" dirty="0" smtClean="0">
                          <a:latin typeface="Segoe UI" panose="020B0502040204020203" pitchFamily="34" charset="0"/>
                          <a:cs typeface="Segoe UI" panose="020B0502040204020203" pitchFamily="34" charset="0"/>
                        </a:rPr>
                        <a:t>- If 1ms is the measurement period for these requirements, there will be discontinuous measurements in time to collect 1ms according to current UL RMC definition for certain SCS.”</a:t>
                      </a:r>
                    </a:p>
                  </a:txBody>
                  <a:tcPr marT="45731" marB="45731">
                    <a:noFill/>
                  </a:tcPr>
                </a:tc>
                <a:tc>
                  <a:txBody>
                    <a:bodyPr/>
                    <a:lstStyle/>
                    <a:p>
                      <a:r>
                        <a:rPr kumimoji="1" lang="en-US" altLang="ja-JP" sz="1400" dirty="0" smtClean="0">
                          <a:latin typeface="Segoe UI" panose="020B0502040204020203" pitchFamily="34" charset="0"/>
                          <a:cs typeface="Segoe UI" panose="020B0502040204020203" pitchFamily="34" charset="0"/>
                        </a:rPr>
                        <a:t>Discontinuous measurements for mean power and frequency error increase testing time.</a:t>
                      </a:r>
                      <a:endParaRPr kumimoji="1" lang="ja-JP" altLang="en-US" sz="1400" dirty="0">
                        <a:latin typeface="Segoe UI" panose="020B0502040204020203" pitchFamily="34" charset="0"/>
                        <a:cs typeface="Segoe UI" panose="020B0502040204020203" pitchFamily="34" charset="0"/>
                      </a:endParaRPr>
                    </a:p>
                  </a:txBody>
                  <a:tcPr marT="45731" marB="45731">
                    <a:noFill/>
                  </a:tcPr>
                </a:tc>
                <a:tc>
                  <a:txBody>
                    <a:bodyPr/>
                    <a:lstStyle/>
                    <a:p>
                      <a:r>
                        <a:rPr kumimoji="1" lang="en-US" altLang="ja-JP" sz="1400" dirty="0" smtClean="0">
                          <a:latin typeface="Segoe UI" panose="020B0502040204020203" pitchFamily="34" charset="0"/>
                          <a:cs typeface="Segoe UI" panose="020B0502040204020203" pitchFamily="34" charset="0"/>
                        </a:rPr>
                        <a:t>MOP, Transmit</a:t>
                      </a:r>
                      <a:r>
                        <a:rPr kumimoji="1" lang="en-US" altLang="ja-JP" sz="1400" baseline="0" dirty="0" smtClean="0">
                          <a:latin typeface="Segoe UI" panose="020B0502040204020203" pitchFamily="34" charset="0"/>
                          <a:cs typeface="Segoe UI" panose="020B0502040204020203" pitchFamily="34" charset="0"/>
                        </a:rPr>
                        <a:t> off power, Frequency error</a:t>
                      </a:r>
                      <a:endParaRPr kumimoji="1" lang="en-US" altLang="ja-JP" sz="1400" dirty="0">
                        <a:latin typeface="Segoe UI" panose="020B0502040204020203" pitchFamily="34" charset="0"/>
                        <a:cs typeface="Segoe UI" panose="020B0502040204020203" pitchFamily="34" charset="0"/>
                      </a:endParaRPr>
                    </a:p>
                  </a:txBody>
                  <a:tcPr marT="45731" marB="45731">
                    <a:noFill/>
                  </a:tcPr>
                </a:tc>
                <a:extLst>
                  <a:ext uri="{0D108BD9-81ED-4DB2-BD59-A6C34878D82A}">
                    <a16:rowId xmlns:a16="http://schemas.microsoft.com/office/drawing/2014/main" val="2856769758"/>
                  </a:ext>
                </a:extLst>
              </a:tr>
              <a:tr h="169265">
                <a:tc>
                  <a:txBody>
                    <a:bodyPr/>
                    <a:lstStyle/>
                    <a:p>
                      <a:r>
                        <a:rPr kumimoji="1" lang="en-US" altLang="ja-JP" sz="1400" dirty="0" smtClean="0">
                          <a:latin typeface="Segoe UI" panose="020B0502040204020203" pitchFamily="34" charset="0"/>
                          <a:cs typeface="Segoe UI" panose="020B0502040204020203" pitchFamily="34" charset="0"/>
                        </a:rPr>
                        <a:t>TS 38.101-1/2/3</a:t>
                      </a:r>
                    </a:p>
                    <a:p>
                      <a:r>
                        <a:rPr kumimoji="1" lang="en-US" altLang="ja-JP" sz="1400" dirty="0" smtClean="0">
                          <a:latin typeface="Segoe UI" panose="020B0502040204020203" pitchFamily="34" charset="0"/>
                          <a:cs typeface="Segoe UI" panose="020B0502040204020203" pitchFamily="34" charset="0"/>
                        </a:rPr>
                        <a:t>TS 38.521-1/2/3</a:t>
                      </a:r>
                    </a:p>
                  </a:txBody>
                  <a:tcPr marT="45731" marB="45731"/>
                </a:tc>
                <a:tc>
                  <a:txBody>
                    <a:bodyPr/>
                    <a:lstStyle/>
                    <a:p>
                      <a:r>
                        <a:rPr kumimoji="1" lang="de-DE" altLang="ja-JP" sz="1400" dirty="0" smtClean="0">
                          <a:latin typeface="Segoe UI" panose="020B0502040204020203" pitchFamily="34" charset="0"/>
                          <a:cs typeface="Segoe UI" panose="020B0502040204020203" pitchFamily="34" charset="0"/>
                        </a:rPr>
                        <a:t>“Occupied bandwidth“</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smtClean="0">
                          <a:latin typeface="Segoe UI" panose="020B0502040204020203" pitchFamily="34" charset="0"/>
                          <a:cs typeface="Segoe UI" panose="020B0502040204020203" pitchFamily="34" charset="0"/>
                        </a:rPr>
                        <a:t>Conformant UE in terms of SEM would not pass the Occupied BW tests.</a:t>
                      </a: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Impact on test procedure.</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Core requirement requires further clarification.  (related to R4-1810866)</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1680997882"/>
                  </a:ext>
                </a:extLst>
              </a:tr>
              <a:tr h="119896">
                <a:tc>
                  <a:txBody>
                    <a:bodyPr/>
                    <a:lstStyle/>
                    <a:p>
                      <a:r>
                        <a:rPr kumimoji="1" lang="en-US" altLang="ja-JP" sz="1400" dirty="0" smtClean="0">
                          <a:latin typeface="Segoe UI" panose="020B0502040204020203" pitchFamily="34" charset="0"/>
                          <a:cs typeface="Segoe UI" panose="020B0502040204020203" pitchFamily="34" charset="0"/>
                        </a:rPr>
                        <a:t>TS 38.101-1/2</a:t>
                      </a:r>
                    </a:p>
                    <a:p>
                      <a:r>
                        <a:rPr kumimoji="1" lang="en-US" altLang="ja-JP" sz="1400" dirty="0" smtClean="0">
                          <a:latin typeface="Segoe UI" panose="020B0502040204020203" pitchFamily="34" charset="0"/>
                          <a:cs typeface="Segoe UI" panose="020B0502040204020203" pitchFamily="34" charset="0"/>
                        </a:rPr>
                        <a:t>TS 38.521-1/2</a:t>
                      </a: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UL-DL configuration for UL RMC is not defined.</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Test procedure</a:t>
                      </a:r>
                      <a:r>
                        <a:rPr kumimoji="1" lang="en-US" altLang="ja-JP" sz="1400" baseline="0" dirty="0" smtClean="0">
                          <a:latin typeface="Segoe UI" panose="020B0502040204020203" pitchFamily="34" charset="0"/>
                          <a:cs typeface="Segoe UI" panose="020B0502040204020203" pitchFamily="34" charset="0"/>
                        </a:rPr>
                        <a:t> cannot be completed.</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Annex A.2.3</a:t>
                      </a:r>
                    </a:p>
                    <a:p>
                      <a:r>
                        <a:rPr kumimoji="1" lang="en-US" altLang="ja-JP" sz="1400" dirty="0" smtClean="0">
                          <a:latin typeface="Segoe UI" panose="020B0502040204020203" pitchFamily="34" charset="0"/>
                          <a:cs typeface="Segoe UI" panose="020B0502040204020203" pitchFamily="34" charset="0"/>
                        </a:rPr>
                        <a:t>Reference measurement channels for TDD</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4143446143"/>
                  </a:ext>
                </a:extLst>
              </a:tr>
              <a:tr h="119896">
                <a:tc>
                  <a:txBody>
                    <a:bodyPr/>
                    <a:lstStyle/>
                    <a:p>
                      <a:r>
                        <a:rPr kumimoji="1" lang="en-US" altLang="ja-JP" sz="1400" dirty="0">
                          <a:latin typeface="Segoe UI" panose="020B0502040204020203" pitchFamily="34" charset="0"/>
                          <a:cs typeface="Segoe UI" panose="020B0502040204020203" pitchFamily="34" charset="0"/>
                        </a:rPr>
                        <a:t>TS 38.101-3</a:t>
                      </a:r>
                    </a:p>
                    <a:p>
                      <a:r>
                        <a:rPr kumimoji="1" lang="en-US" altLang="ja-JP" sz="1400" dirty="0">
                          <a:latin typeface="Segoe UI" panose="020B0502040204020203" pitchFamily="34" charset="0"/>
                          <a:cs typeface="Segoe UI" panose="020B0502040204020203" pitchFamily="34" charset="0"/>
                        </a:rPr>
                        <a:t>TS 38.521-3</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Section title</a:t>
                      </a:r>
                      <a:r>
                        <a:rPr kumimoji="1" lang="en-US" altLang="ja-JP" sz="1400" baseline="0" dirty="0" smtClean="0">
                          <a:latin typeface="Segoe UI" panose="020B0502040204020203" pitchFamily="34" charset="0"/>
                          <a:cs typeface="Segoe UI" panose="020B0502040204020203" pitchFamily="34" charset="0"/>
                        </a:rPr>
                        <a:t> of sev</a:t>
                      </a:r>
                      <a:r>
                        <a:rPr kumimoji="1" lang="en-US" altLang="ja-JP" sz="1400" dirty="0" smtClean="0">
                          <a:latin typeface="Segoe UI" panose="020B0502040204020203" pitchFamily="34" charset="0"/>
                          <a:cs typeface="Segoe UI" panose="020B0502040204020203" pitchFamily="34" charset="0"/>
                        </a:rPr>
                        <a:t>eral Rx test cases is</a:t>
                      </a:r>
                      <a:r>
                        <a:rPr kumimoji="1" lang="en-US" altLang="ja-JP" sz="1400" baseline="0" dirty="0" smtClean="0">
                          <a:latin typeface="Segoe UI" panose="020B0502040204020203" pitchFamily="34" charset="0"/>
                          <a:cs typeface="Segoe UI" panose="020B0502040204020203" pitchFamily="34" charset="0"/>
                        </a:rPr>
                        <a:t> </a:t>
                      </a:r>
                      <a:r>
                        <a:rPr kumimoji="1" lang="en-US" altLang="ja-JP" sz="1400" dirty="0" smtClean="0">
                          <a:latin typeface="Segoe UI" panose="020B0502040204020203" pitchFamily="34" charset="0"/>
                          <a:cs typeface="Segoe UI" panose="020B0502040204020203" pitchFamily="34" charset="0"/>
                        </a:rPr>
                        <a:t>not defined in core spec.</a:t>
                      </a:r>
                    </a:p>
                    <a:p>
                      <a:endParaRPr kumimoji="1" lang="en-US" altLang="ja-JP" sz="1400" dirty="0" smtClean="0">
                        <a:latin typeface="Segoe UI" panose="020B0502040204020203" pitchFamily="34" charset="0"/>
                        <a:cs typeface="Segoe UI" panose="020B0502040204020203" pitchFamily="34" charset="0"/>
                      </a:endParaRPr>
                    </a:p>
                    <a:p>
                      <a:r>
                        <a:rPr kumimoji="1" lang="en-US" altLang="ja-JP" sz="1400" dirty="0" smtClean="0">
                          <a:latin typeface="Segoe UI" panose="020B0502040204020203" pitchFamily="34" charset="0"/>
                          <a:cs typeface="Segoe UI" panose="020B0502040204020203" pitchFamily="34" charset="0"/>
                        </a:rPr>
                        <a:t>(Please see TCs marked [Not defined] in slide#4.)</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RAN5 38.521-3 spec </a:t>
                      </a:r>
                      <a:r>
                        <a:rPr kumimoji="1" lang="en-US" altLang="ja-JP" sz="1400" baseline="0" dirty="0">
                          <a:latin typeface="Segoe UI" panose="020B0502040204020203" pitchFamily="34" charset="0"/>
                          <a:cs typeface="Segoe UI" panose="020B0502040204020203" pitchFamily="34" charset="0"/>
                        </a:rPr>
                        <a:t>cannot plan to define corresponding TCs.</a:t>
                      </a:r>
                    </a:p>
                  </a:txBody>
                  <a:tcPr marT="45731" marB="45731"/>
                </a:tc>
                <a:tc>
                  <a:txBody>
                    <a:bodyPr/>
                    <a:lstStyle/>
                    <a:p>
                      <a:r>
                        <a:rPr kumimoji="1" lang="en-US" sz="1400" kern="1200" dirty="0">
                          <a:solidFill>
                            <a:schemeClr val="tx1"/>
                          </a:solidFill>
                          <a:latin typeface="Segoe UI" panose="020B0502040204020203" pitchFamily="34" charset="0"/>
                          <a:ea typeface="+mn-ea"/>
                          <a:cs typeface="Segoe UI" panose="020B0502040204020203" pitchFamily="34" charset="0"/>
                        </a:rPr>
                        <a:t>Missing</a:t>
                      </a:r>
                    </a:p>
                    <a:p>
                      <a:r>
                        <a:rPr kumimoji="1" lang="en-US" sz="1400" kern="1200" dirty="0">
                          <a:solidFill>
                            <a:schemeClr val="tx1"/>
                          </a:solidFill>
                          <a:latin typeface="Segoe UI" panose="020B0502040204020203" pitchFamily="34" charset="0"/>
                          <a:ea typeface="+mn-ea"/>
                          <a:cs typeface="Segoe UI" panose="020B0502040204020203" pitchFamily="34" charset="0"/>
                        </a:rPr>
                        <a:t>- Rx Blocking characteristics (Section 7.6)</a:t>
                      </a:r>
                    </a:p>
                    <a:p>
                      <a:r>
                        <a:rPr kumimoji="1" lang="en-US" sz="1400" kern="1200" dirty="0">
                          <a:solidFill>
                            <a:schemeClr val="tx1"/>
                          </a:solidFill>
                          <a:latin typeface="Segoe UI" panose="020B0502040204020203" pitchFamily="34" charset="0"/>
                          <a:ea typeface="+mn-ea"/>
                          <a:cs typeface="Segoe UI" panose="020B0502040204020203" pitchFamily="34" charset="0"/>
                        </a:rPr>
                        <a:t>- Rx Spurious response (Section 7.7) ,</a:t>
                      </a:r>
                    </a:p>
                    <a:p>
                      <a:r>
                        <a:rPr kumimoji="1" lang="en-US" sz="1400" kern="1200" dirty="0">
                          <a:solidFill>
                            <a:schemeClr val="tx1"/>
                          </a:solidFill>
                          <a:latin typeface="Segoe UI" panose="020B0502040204020203" pitchFamily="34" charset="0"/>
                          <a:ea typeface="+mn-ea"/>
                          <a:cs typeface="Segoe UI" panose="020B0502040204020203" pitchFamily="34" charset="0"/>
                        </a:rPr>
                        <a:t>- Rx </a:t>
                      </a:r>
                      <a:r>
                        <a:rPr kumimoji="1" lang="en-US" sz="1400" kern="1200" dirty="0" err="1">
                          <a:solidFill>
                            <a:schemeClr val="tx1"/>
                          </a:solidFill>
                          <a:latin typeface="Segoe UI" panose="020B0502040204020203" pitchFamily="34" charset="0"/>
                          <a:ea typeface="+mn-ea"/>
                          <a:cs typeface="Segoe UI" panose="020B0502040204020203" pitchFamily="34" charset="0"/>
                        </a:rPr>
                        <a:t>Intermod</a:t>
                      </a:r>
                      <a:r>
                        <a:rPr kumimoji="1" lang="en-US" sz="1400" kern="1200" dirty="0">
                          <a:solidFill>
                            <a:schemeClr val="tx1"/>
                          </a:solidFill>
                          <a:latin typeface="Segoe UI" panose="020B0502040204020203" pitchFamily="34" charset="0"/>
                          <a:ea typeface="+mn-ea"/>
                          <a:cs typeface="Segoe UI" panose="020B0502040204020203" pitchFamily="34" charset="0"/>
                        </a:rPr>
                        <a:t> characteristics (Section 7.8)</a:t>
                      </a:r>
                    </a:p>
                    <a:p>
                      <a:pPr marL="0" indent="0">
                        <a:buFontTx/>
                        <a:buNone/>
                      </a:pPr>
                      <a:r>
                        <a:rPr kumimoji="1" lang="en-US" sz="1400" kern="1200" dirty="0">
                          <a:solidFill>
                            <a:schemeClr val="tx1"/>
                          </a:solidFill>
                          <a:latin typeface="Segoe UI" panose="020B0502040204020203" pitchFamily="34" charset="0"/>
                          <a:ea typeface="+mn-ea"/>
                          <a:cs typeface="Segoe UI" panose="020B0502040204020203" pitchFamily="34" charset="0"/>
                        </a:rPr>
                        <a:t>- Rx Spurious emissions (Section </a:t>
                      </a:r>
                      <a:r>
                        <a:rPr kumimoji="1" lang="en-US" sz="1400" kern="1200" dirty="0" smtClean="0">
                          <a:solidFill>
                            <a:schemeClr val="tx1"/>
                          </a:solidFill>
                          <a:latin typeface="Segoe UI" panose="020B0502040204020203" pitchFamily="34" charset="0"/>
                          <a:ea typeface="+mn-ea"/>
                          <a:cs typeface="Segoe UI" panose="020B0502040204020203" pitchFamily="34" charset="0"/>
                        </a:rPr>
                        <a:t>7.9)</a:t>
                      </a:r>
                      <a:r>
                        <a:rPr kumimoji="1" lang="en-US" sz="1400" kern="1200" baseline="0" dirty="0" smtClean="0">
                          <a:solidFill>
                            <a:schemeClr val="tx1"/>
                          </a:solidFill>
                          <a:latin typeface="Segoe UI" panose="020B0502040204020203" pitchFamily="34" charset="0"/>
                          <a:ea typeface="+mn-ea"/>
                          <a:cs typeface="Segoe UI" panose="020B0502040204020203" pitchFamily="34" charset="0"/>
                        </a:rPr>
                        <a:t> </a:t>
                      </a:r>
                      <a:r>
                        <a:rPr kumimoji="1" lang="en-US" altLang="ja-JP" sz="1400" dirty="0" smtClean="0">
                          <a:latin typeface="Segoe UI" panose="020B0502040204020203" pitchFamily="34" charset="0"/>
                          <a:cs typeface="Segoe UI" panose="020B0502040204020203" pitchFamily="34" charset="0"/>
                        </a:rPr>
                        <a:t>etc.</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2894677325"/>
                  </a:ext>
                </a:extLst>
              </a:tr>
            </a:tbl>
          </a:graphicData>
        </a:graphic>
      </p:graphicFrame>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spTree>
    <p:custDataLst>
      <p:tags r:id="rId1"/>
    </p:custDataLst>
    <p:extLst>
      <p:ext uri="{BB962C8B-B14F-4D97-AF65-F5344CB8AC3E}">
        <p14:creationId xmlns:p14="http://schemas.microsoft.com/office/powerpoint/2010/main" val="39754966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タイトル 2">
            <a:extLst>
              <a:ext uri="{FF2B5EF4-FFF2-40B4-BE49-F238E27FC236}">
                <a16:creationId xmlns:a16="http://schemas.microsoft.com/office/drawing/2014/main" id="{84058501-EEAC-46DE-8037-D7491C1424BC}"/>
              </a:ext>
            </a:extLst>
          </p:cNvPr>
          <p:cNvSpPr>
            <a:spLocks noGrp="1"/>
          </p:cNvSpPr>
          <p:nvPr>
            <p:ph type="title"/>
          </p:nvPr>
        </p:nvSpPr>
        <p:spPr>
          <a:xfrm>
            <a:off x="25400" y="177800"/>
            <a:ext cx="12141200" cy="347663"/>
          </a:xfrm>
        </p:spPr>
        <p:txBody>
          <a:bodyPr/>
          <a:lstStyle/>
          <a:p>
            <a:r>
              <a:rPr lang="en-US" altLang="ja-JP" dirty="0">
                <a:ea typeface="メイリオ" panose="020B0604030504040204" pitchFamily="34" charset="-128"/>
              </a:rPr>
              <a:t>Summary of pending issues </a:t>
            </a:r>
            <a:r>
              <a:rPr lang="en-US" altLang="ja-JP" dirty="0" smtClean="0">
                <a:ea typeface="メイリオ" panose="020B0604030504040204" pitchFamily="34" charset="-128"/>
              </a:rPr>
              <a:t>[3/3]</a:t>
            </a:r>
            <a:endParaRPr lang="ja-JP" altLang="en-US" dirty="0">
              <a:ea typeface="メイリオ" panose="020B0604030504040204" pitchFamily="34" charset="-128"/>
            </a:endParaRPr>
          </a:p>
        </p:txBody>
      </p:sp>
      <p:graphicFrame>
        <p:nvGraphicFramePr>
          <p:cNvPr id="4" name="表 3">
            <a:extLst>
              <a:ext uri="{FF2B5EF4-FFF2-40B4-BE49-F238E27FC236}">
                <a16:creationId xmlns:a16="http://schemas.microsoft.com/office/drawing/2014/main" id="{DFCC5E33-D933-4A2E-B112-561971FB921F}"/>
              </a:ext>
            </a:extLst>
          </p:cNvPr>
          <p:cNvGraphicFramePr>
            <a:graphicFrameLocks noGrp="1"/>
          </p:cNvGraphicFramePr>
          <p:nvPr>
            <p:extLst>
              <p:ext uri="{D42A27DB-BD31-4B8C-83A1-F6EECF244321}">
                <p14:modId xmlns:p14="http://schemas.microsoft.com/office/powerpoint/2010/main" val="3483436881"/>
              </p:ext>
            </p:extLst>
          </p:nvPr>
        </p:nvGraphicFramePr>
        <p:xfrm>
          <a:off x="120000" y="1191824"/>
          <a:ext cx="11952000" cy="5364735"/>
        </p:xfrm>
        <a:graphic>
          <a:graphicData uri="http://schemas.openxmlformats.org/drawingml/2006/table">
            <a:tbl>
              <a:tblPr firstRow="1" bandRow="1">
                <a:tableStyleId>{5940675A-B579-460E-94D1-54222C63F5DA}</a:tableStyleId>
              </a:tblPr>
              <a:tblGrid>
                <a:gridCol w="1476000">
                  <a:extLst>
                    <a:ext uri="{9D8B030D-6E8A-4147-A177-3AD203B41FA5}">
                      <a16:colId xmlns:a16="http://schemas.microsoft.com/office/drawing/2014/main" val="557835828"/>
                    </a:ext>
                  </a:extLst>
                </a:gridCol>
                <a:gridCol w="3204000">
                  <a:extLst>
                    <a:ext uri="{9D8B030D-6E8A-4147-A177-3AD203B41FA5}">
                      <a16:colId xmlns:a16="http://schemas.microsoft.com/office/drawing/2014/main" val="2791090634"/>
                    </a:ext>
                  </a:extLst>
                </a:gridCol>
                <a:gridCol w="3636000">
                  <a:extLst>
                    <a:ext uri="{9D8B030D-6E8A-4147-A177-3AD203B41FA5}">
                      <a16:colId xmlns:a16="http://schemas.microsoft.com/office/drawing/2014/main" val="688135797"/>
                    </a:ext>
                  </a:extLst>
                </a:gridCol>
                <a:gridCol w="3636000">
                  <a:extLst>
                    <a:ext uri="{9D8B030D-6E8A-4147-A177-3AD203B41FA5}">
                      <a16:colId xmlns:a16="http://schemas.microsoft.com/office/drawing/2014/main" val="3530355812"/>
                    </a:ext>
                  </a:extLst>
                </a:gridCol>
              </a:tblGrid>
              <a:tr h="304870">
                <a:tc>
                  <a:txBody>
                    <a:bodyPr/>
                    <a:lstStyle/>
                    <a:p>
                      <a:r>
                        <a:rPr kumimoji="1" lang="en-US" altLang="ja-JP" sz="1400" b="1" dirty="0">
                          <a:latin typeface="Segoe UI" panose="020B0502040204020203" pitchFamily="34" charset="0"/>
                          <a:cs typeface="Segoe UI" panose="020B0502040204020203" pitchFamily="34" charset="0"/>
                        </a:rPr>
                        <a:t>Specs</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tc>
                  <a:txBody>
                    <a:bodyPr/>
                    <a:lstStyle/>
                    <a:p>
                      <a:r>
                        <a:rPr kumimoji="1" lang="en-US" altLang="ja-JP" sz="1400" b="1" dirty="0">
                          <a:latin typeface="Segoe UI" panose="020B0502040204020203" pitchFamily="34" charset="0"/>
                          <a:cs typeface="Segoe UI" panose="020B0502040204020203" pitchFamily="34" charset="0"/>
                        </a:rPr>
                        <a:t>Pending issues</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tc>
                  <a:txBody>
                    <a:bodyPr/>
                    <a:lstStyle/>
                    <a:p>
                      <a:r>
                        <a:rPr kumimoji="1" lang="en-US" altLang="ja-JP" sz="1400" b="1" dirty="0">
                          <a:latin typeface="Segoe UI" panose="020B0502040204020203" pitchFamily="34" charset="0"/>
                          <a:cs typeface="Segoe UI" panose="020B0502040204020203" pitchFamily="34" charset="0"/>
                        </a:rPr>
                        <a:t>Impact on RAN5</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tc>
                  <a:txBody>
                    <a:bodyPr/>
                    <a:lstStyle/>
                    <a:p>
                      <a:r>
                        <a:rPr kumimoji="1" lang="en-US" altLang="ja-JP" sz="1400" b="1" dirty="0">
                          <a:latin typeface="Segoe UI" panose="020B0502040204020203" pitchFamily="34" charset="0"/>
                          <a:cs typeface="Segoe UI" panose="020B0502040204020203" pitchFamily="34" charset="0"/>
                        </a:rPr>
                        <a:t>Pending items in RAN4 specs</a:t>
                      </a:r>
                      <a:endParaRPr kumimoji="1" lang="ja-JP" altLang="en-US" sz="1400" b="1" dirty="0">
                        <a:latin typeface="Segoe UI" panose="020B0502040204020203" pitchFamily="34" charset="0"/>
                        <a:cs typeface="Segoe UI" panose="020B0502040204020203" pitchFamily="34" charset="0"/>
                      </a:endParaRPr>
                    </a:p>
                  </a:txBody>
                  <a:tcPr marT="45731" marB="45731">
                    <a:solidFill>
                      <a:schemeClr val="accent1">
                        <a:lumMod val="20000"/>
                        <a:lumOff val="80000"/>
                      </a:schemeClr>
                    </a:solidFill>
                  </a:tcPr>
                </a:tc>
                <a:extLst>
                  <a:ext uri="{0D108BD9-81ED-4DB2-BD59-A6C34878D82A}">
                    <a16:rowId xmlns:a16="http://schemas.microsoft.com/office/drawing/2014/main" val="930547030"/>
                  </a:ext>
                </a:extLst>
              </a:tr>
              <a:tr h="518279">
                <a:tc>
                  <a:txBody>
                    <a:bodyPr/>
                    <a:lstStyle/>
                    <a:p>
                      <a:r>
                        <a:rPr kumimoji="1" lang="en-US" altLang="ja-JP" sz="1400" dirty="0" smtClean="0">
                          <a:latin typeface="Segoe UI" panose="020B0502040204020203" pitchFamily="34" charset="0"/>
                          <a:cs typeface="Segoe UI" panose="020B0502040204020203" pitchFamily="34" charset="0"/>
                        </a:rPr>
                        <a:t>TS 38.101-3</a:t>
                      </a:r>
                    </a:p>
                    <a:p>
                      <a:r>
                        <a:rPr kumimoji="1" lang="en-US" altLang="ja-JP" sz="1400" dirty="0" smtClean="0">
                          <a:latin typeface="Segoe UI" panose="020B0502040204020203" pitchFamily="34" charset="0"/>
                          <a:cs typeface="Segoe UI" panose="020B0502040204020203" pitchFamily="34" charset="0"/>
                        </a:rPr>
                        <a:t>TS 38.521-3</a:t>
                      </a:r>
                      <a:endParaRPr kumimoji="1" lang="ja-JP" altLang="en-US" sz="1400" dirty="0" smtClean="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Several </a:t>
                      </a:r>
                      <a:r>
                        <a:rPr kumimoji="1" lang="en-US" altLang="ja-JP" sz="1400" dirty="0" err="1" smtClean="0">
                          <a:latin typeface="Segoe UI" panose="020B0502040204020203" pitchFamily="34" charset="0"/>
                          <a:cs typeface="Segoe UI" panose="020B0502040204020203" pitchFamily="34" charset="0"/>
                        </a:rPr>
                        <a:t>TRx</a:t>
                      </a:r>
                      <a:r>
                        <a:rPr kumimoji="1" lang="en-US" altLang="ja-JP" sz="1400" dirty="0" smtClean="0">
                          <a:latin typeface="Segoe UI" panose="020B0502040204020203" pitchFamily="34" charset="0"/>
                          <a:cs typeface="Segoe UI" panose="020B0502040204020203" pitchFamily="34" charset="0"/>
                        </a:rPr>
                        <a:t> test cases (across intra C, intra NC, inter FR1/2, FR1+FR2) have no content added.</a:t>
                      </a:r>
                    </a:p>
                    <a:p>
                      <a:endParaRPr kumimoji="1" lang="en-US" altLang="ja-JP" sz="1400" dirty="0" smtClean="0">
                        <a:latin typeface="Segoe UI" panose="020B0502040204020203" pitchFamily="34" charset="0"/>
                        <a:cs typeface="Segoe UI" panose="020B0502040204020203" pitchFamily="34" charset="0"/>
                      </a:endParaRPr>
                    </a:p>
                    <a:p>
                      <a:r>
                        <a:rPr kumimoji="1" lang="en-US" altLang="ja-JP" sz="1400" dirty="0" smtClean="0">
                          <a:latin typeface="Segoe UI" panose="020B0502040204020203" pitchFamily="34" charset="0"/>
                          <a:cs typeface="Segoe UI" panose="020B0502040204020203" pitchFamily="34" charset="0"/>
                        </a:rPr>
                        <a:t>(Please see TCs marked [No</a:t>
                      </a:r>
                      <a:r>
                        <a:rPr kumimoji="1" lang="en-US" altLang="ja-JP" sz="1400" baseline="0" dirty="0" smtClean="0">
                          <a:latin typeface="Segoe UI" panose="020B0502040204020203" pitchFamily="34" charset="0"/>
                          <a:cs typeface="Segoe UI" panose="020B0502040204020203" pitchFamily="34" charset="0"/>
                        </a:rPr>
                        <a:t> contents</a:t>
                      </a:r>
                      <a:r>
                        <a:rPr kumimoji="1" lang="en-US" altLang="ja-JP" sz="1400" dirty="0" smtClean="0">
                          <a:latin typeface="Segoe UI" panose="020B0502040204020203" pitchFamily="34" charset="0"/>
                          <a:cs typeface="Segoe UI" panose="020B0502040204020203" pitchFamily="34" charset="0"/>
                        </a:rPr>
                        <a:t>] in slide#4.)</a:t>
                      </a:r>
                      <a:endParaRPr kumimoji="1" lang="ja-JP" altLang="en-US" sz="1400" dirty="0" smtClean="0">
                        <a:latin typeface="Segoe UI" panose="020B0502040204020203" pitchFamily="34" charset="0"/>
                        <a:cs typeface="Segoe UI" panose="020B0502040204020203" pitchFamily="34" charset="0"/>
                      </a:endParaRPr>
                    </a:p>
                  </a:txBody>
                  <a:tcPr marT="45731" marB="4573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aseline="0" dirty="0">
                          <a:latin typeface="Segoe UI" panose="020B0502040204020203" pitchFamily="34" charset="0"/>
                          <a:cs typeface="Segoe UI" panose="020B0502040204020203" pitchFamily="34" charset="0"/>
                        </a:rPr>
                        <a:t>Based on previous Joint Session guidance from RAN4, current RAN5 assumption is that SA requirements apply. RAN5 asks RAN4 to add some verbiage for clarity in such sections indicating whether a) “SA requirements would apply” or b) “Additional requirements are still FFS” to avoid incorrect assumptions.</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baseline="0" dirty="0">
                          <a:latin typeface="Segoe UI" panose="020B0502040204020203" pitchFamily="34" charset="0"/>
                          <a:cs typeface="Segoe UI" panose="020B0502040204020203" pitchFamily="34" charset="0"/>
                        </a:rPr>
                        <a:t>6.2B.2 (MPR)</a:t>
                      </a:r>
                    </a:p>
                    <a:p>
                      <a:r>
                        <a:rPr kumimoji="1" lang="en-US" altLang="ja-JP" sz="1400" baseline="0" dirty="0">
                          <a:latin typeface="Segoe UI" panose="020B0502040204020203" pitchFamily="34" charset="0"/>
                          <a:cs typeface="Segoe UI" panose="020B0502040204020203" pitchFamily="34" charset="0"/>
                        </a:rPr>
                        <a:t>6.2B.4.1 (Configured Output Power Level)</a:t>
                      </a:r>
                    </a:p>
                    <a:p>
                      <a:r>
                        <a:rPr kumimoji="1" lang="en-US" altLang="ja-JP" sz="1400" baseline="0" dirty="0">
                          <a:latin typeface="Segoe UI" panose="020B0502040204020203" pitchFamily="34" charset="0"/>
                          <a:cs typeface="Segoe UI" panose="020B0502040204020203" pitchFamily="34" charset="0"/>
                        </a:rPr>
                        <a:t>6.5B.2.4 (OOBE)</a:t>
                      </a:r>
                    </a:p>
                    <a:p>
                      <a:r>
                        <a:rPr kumimoji="1" lang="en-US" altLang="ja-JP" sz="1400" i="1" dirty="0">
                          <a:latin typeface="Segoe UI" panose="020B0502040204020203" pitchFamily="34" charset="0"/>
                          <a:cs typeface="Segoe UI" panose="020B0502040204020203" pitchFamily="34" charset="0"/>
                        </a:rPr>
                        <a:t>Below sections not present in 38.101-3 but guidance from joint session was SA </a:t>
                      </a:r>
                      <a:r>
                        <a:rPr kumimoji="1" lang="en-US" altLang="ja-JP" sz="1400" i="1" dirty="0" err="1">
                          <a:latin typeface="Segoe UI" panose="020B0502040204020203" pitchFamily="34" charset="0"/>
                          <a:cs typeface="Segoe UI" panose="020B0502040204020203" pitchFamily="34" charset="0"/>
                        </a:rPr>
                        <a:t>reqs</a:t>
                      </a:r>
                      <a:r>
                        <a:rPr kumimoji="1" lang="en-US" altLang="ja-JP" sz="1400" i="1" dirty="0">
                          <a:latin typeface="Segoe UI" panose="020B0502040204020203" pitchFamily="34" charset="0"/>
                          <a:cs typeface="Segoe UI" panose="020B0502040204020203" pitchFamily="34" charset="0"/>
                        </a:rPr>
                        <a:t> apply</a:t>
                      </a:r>
                    </a:p>
                    <a:p>
                      <a:r>
                        <a:rPr kumimoji="1" lang="en-US" altLang="ja-JP" sz="1400" dirty="0">
                          <a:latin typeface="Segoe UI" panose="020B0502040204020203" pitchFamily="34" charset="0"/>
                          <a:cs typeface="Segoe UI" panose="020B0502040204020203" pitchFamily="34" charset="0"/>
                        </a:rPr>
                        <a:t>7.4 – Max I/P Level</a:t>
                      </a:r>
                    </a:p>
                    <a:p>
                      <a:r>
                        <a:rPr kumimoji="1" lang="en-US" altLang="ja-JP" sz="1400" dirty="0">
                          <a:latin typeface="Segoe UI" panose="020B0502040204020203" pitchFamily="34" charset="0"/>
                          <a:cs typeface="Segoe UI" panose="020B0502040204020203" pitchFamily="34" charset="0"/>
                        </a:rPr>
                        <a:t>7.5 – </a:t>
                      </a:r>
                      <a:r>
                        <a:rPr kumimoji="1" lang="en-US" altLang="ja-JP" sz="1400" dirty="0" smtClean="0">
                          <a:latin typeface="Segoe UI" panose="020B0502040204020203" pitchFamily="34" charset="0"/>
                          <a:cs typeface="Segoe UI" panose="020B0502040204020203" pitchFamily="34" charset="0"/>
                        </a:rPr>
                        <a:t>ACS etc.</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2273134225"/>
                  </a:ext>
                </a:extLst>
              </a:tr>
              <a:tr h="518279">
                <a:tc>
                  <a:txBody>
                    <a:bodyPr/>
                    <a:lstStyle/>
                    <a:p>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For EN-DC Inter-band within FR1, RAN4 provided guidance that LTE </a:t>
                      </a:r>
                      <a:r>
                        <a:rPr kumimoji="1" lang="en-US" altLang="ja-JP" sz="1400" dirty="0" err="1" smtClean="0">
                          <a:latin typeface="Segoe UI" panose="020B0502040204020203" pitchFamily="34" charset="0"/>
                          <a:cs typeface="Segoe UI" panose="020B0502040204020203" pitchFamily="34" charset="0"/>
                        </a:rPr>
                        <a:t>config</a:t>
                      </a:r>
                      <a:r>
                        <a:rPr kumimoji="1" lang="en-US" altLang="ja-JP" sz="1400" dirty="0" smtClean="0">
                          <a:latin typeface="Segoe UI" panose="020B0502040204020203" pitchFamily="34" charset="0"/>
                          <a:cs typeface="Segoe UI" panose="020B0502040204020203" pitchFamily="34" charset="0"/>
                        </a:rPr>
                        <a:t> can be based on 36.101. Request guidance for intra-band.</a:t>
                      </a:r>
                      <a:endParaRPr kumimoji="1" lang="ja-JP" altLang="en-US" sz="1400" dirty="0" smtClean="0">
                        <a:latin typeface="Segoe UI" panose="020B0502040204020203" pitchFamily="34" charset="0"/>
                        <a:cs typeface="Segoe UI" panose="020B0502040204020203" pitchFamily="34" charset="0"/>
                      </a:endParaRPr>
                    </a:p>
                  </a:txBody>
                  <a:tcPr marT="45731" marB="4573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smtClean="0">
                          <a:latin typeface="Segoe UI" panose="020B0502040204020203" pitchFamily="34" charset="0"/>
                          <a:cs typeface="Segoe UI" panose="020B0502040204020203" pitchFamily="34" charset="0"/>
                        </a:rPr>
                        <a:t>Test cases for</a:t>
                      </a:r>
                      <a:r>
                        <a:rPr kumimoji="1" lang="en-US" altLang="ja-JP" sz="1400" baseline="0" dirty="0" smtClean="0">
                          <a:latin typeface="Segoe UI" panose="020B0502040204020203" pitchFamily="34" charset="0"/>
                          <a:cs typeface="Segoe UI" panose="020B0502040204020203" pitchFamily="34" charset="0"/>
                        </a:rPr>
                        <a:t> </a:t>
                      </a:r>
                      <a:r>
                        <a:rPr kumimoji="1" lang="en-US" altLang="ja-JP" sz="1400" dirty="0" smtClean="0">
                          <a:latin typeface="Segoe UI" panose="020B0502040204020203" pitchFamily="34" charset="0"/>
                          <a:cs typeface="Segoe UI" panose="020B0502040204020203" pitchFamily="34" charset="0"/>
                        </a:rPr>
                        <a:t>EN-DC</a:t>
                      </a:r>
                      <a:r>
                        <a:rPr kumimoji="1" lang="en-US" altLang="ja-JP" sz="1400" baseline="0" dirty="0" smtClean="0">
                          <a:latin typeface="Segoe UI" panose="020B0502040204020203" pitchFamily="34" charset="0"/>
                          <a:cs typeface="Segoe UI" panose="020B0502040204020203" pitchFamily="34" charset="0"/>
                        </a:rPr>
                        <a:t> intra contiguous cannot be defined.</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All EN-DC intra-band </a:t>
                      </a:r>
                      <a:r>
                        <a:rPr kumimoji="1" lang="en-US" altLang="ja-JP" sz="1400" dirty="0" smtClean="0">
                          <a:latin typeface="Segoe UI" panose="020B0502040204020203" pitchFamily="34" charset="0"/>
                          <a:cs typeface="Segoe UI" panose="020B0502040204020203" pitchFamily="34" charset="0"/>
                        </a:rPr>
                        <a:t>scenarios</a:t>
                      </a:r>
                    </a:p>
                    <a:p>
                      <a:r>
                        <a:rPr kumimoji="1" lang="en-US" altLang="ja-JP" sz="1400" dirty="0" smtClean="0">
                          <a:latin typeface="Segoe UI" panose="020B0502040204020203" pitchFamily="34" charset="0"/>
                          <a:cs typeface="Segoe UI" panose="020B0502040204020203" pitchFamily="34" charset="0"/>
                        </a:rPr>
                        <a:t>(6.XB,</a:t>
                      </a:r>
                      <a:r>
                        <a:rPr kumimoji="1" lang="en-US" altLang="ja-JP" sz="1400" baseline="0" dirty="0" smtClean="0">
                          <a:latin typeface="Segoe UI" panose="020B0502040204020203" pitchFamily="34" charset="0"/>
                          <a:cs typeface="Segoe UI" panose="020B0502040204020203" pitchFamily="34" charset="0"/>
                        </a:rPr>
                        <a:t> 7.XB)</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509114710"/>
                  </a:ext>
                </a:extLst>
              </a:tr>
              <a:tr h="518279">
                <a:tc>
                  <a:txBody>
                    <a:bodyPr/>
                    <a:lstStyle/>
                    <a:p>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Per RAN4 &lt;-&gt; RAN5 Joint session in Busan, RAN4 indicated that LTE </a:t>
                      </a:r>
                      <a:r>
                        <a:rPr kumimoji="1" lang="en-US" altLang="ja-JP" sz="1400" dirty="0" err="1" smtClean="0">
                          <a:latin typeface="Segoe UI" panose="020B0502040204020203" pitchFamily="34" charset="0"/>
                          <a:cs typeface="Segoe UI" panose="020B0502040204020203" pitchFamily="34" charset="0"/>
                        </a:rPr>
                        <a:t>Parametrics</a:t>
                      </a:r>
                      <a:r>
                        <a:rPr kumimoji="1" lang="en-US" altLang="ja-JP" sz="1400" dirty="0" smtClean="0">
                          <a:latin typeface="Segoe UI" panose="020B0502040204020203" pitchFamily="34" charset="0"/>
                          <a:cs typeface="Segoe UI" panose="020B0502040204020203" pitchFamily="34" charset="0"/>
                        </a:rPr>
                        <a:t> do not have to be measured as part of the EN-DC test for inter-band and can be leveraged from standalone 36.101 requirements based testing. Can RAN4 confirm this understanding?</a:t>
                      </a:r>
                      <a:endParaRPr kumimoji="1" lang="ja-JP" altLang="en-US" sz="1400" dirty="0" smtClean="0">
                        <a:latin typeface="Segoe UI" panose="020B0502040204020203" pitchFamily="34" charset="0"/>
                        <a:cs typeface="Segoe UI" panose="020B0502040204020203" pitchFamily="34" charset="0"/>
                      </a:endParaRPr>
                    </a:p>
                  </a:txBody>
                  <a:tcPr marT="45731" marB="4573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smtClean="0">
                          <a:latin typeface="Segoe UI" panose="020B0502040204020203" pitchFamily="34" charset="0"/>
                          <a:cs typeface="Segoe UI" panose="020B0502040204020203" pitchFamily="34" charset="0"/>
                        </a:rPr>
                        <a:t>Test cases for</a:t>
                      </a:r>
                      <a:r>
                        <a:rPr kumimoji="1" lang="en-US" altLang="ja-JP" sz="1400" baseline="0" dirty="0" smtClean="0">
                          <a:latin typeface="Segoe UI" panose="020B0502040204020203" pitchFamily="34" charset="0"/>
                          <a:cs typeface="Segoe UI" panose="020B0502040204020203" pitchFamily="34" charset="0"/>
                        </a:rPr>
                        <a:t> </a:t>
                      </a:r>
                      <a:r>
                        <a:rPr kumimoji="1" lang="en-US" altLang="ja-JP" sz="1400" dirty="0" smtClean="0">
                          <a:latin typeface="Segoe UI" panose="020B0502040204020203" pitchFamily="34" charset="0"/>
                          <a:cs typeface="Segoe UI" panose="020B0502040204020203" pitchFamily="34" charset="0"/>
                        </a:rPr>
                        <a:t>EN-DC</a:t>
                      </a:r>
                      <a:r>
                        <a:rPr kumimoji="1" lang="en-US" altLang="ja-JP" sz="1400" baseline="0" dirty="0" smtClean="0">
                          <a:latin typeface="Segoe UI" panose="020B0502040204020203" pitchFamily="34" charset="0"/>
                          <a:cs typeface="Segoe UI" panose="020B0502040204020203" pitchFamily="34" charset="0"/>
                        </a:rPr>
                        <a:t> inter contiguous cannot be defined.</a:t>
                      </a:r>
                      <a:endParaRPr kumimoji="1" lang="ja-JP" altLang="en-US" sz="1400" dirty="0" smtClean="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smtClean="0">
                          <a:latin typeface="Segoe UI" panose="020B0502040204020203" pitchFamily="34" charset="0"/>
                          <a:cs typeface="Segoe UI" panose="020B0502040204020203" pitchFamily="34" charset="0"/>
                        </a:rPr>
                        <a:t>All EN-DC inter-band scenarios</a:t>
                      </a:r>
                    </a:p>
                    <a:p>
                      <a:r>
                        <a:rPr kumimoji="1" lang="en-US" altLang="ja-JP" sz="1400" dirty="0" smtClean="0">
                          <a:latin typeface="Segoe UI" panose="020B0502040204020203" pitchFamily="34" charset="0"/>
                          <a:cs typeface="Segoe UI" panose="020B0502040204020203" pitchFamily="34" charset="0"/>
                        </a:rPr>
                        <a:t>(6.XB, 7.XB)</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795883544"/>
                  </a:ext>
                </a:extLst>
              </a:tr>
              <a:tr h="518279">
                <a:tc>
                  <a:txBody>
                    <a:bodyPr/>
                    <a:lstStyle/>
                    <a:p>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Power Sharing between LTE &amp; NR not clarified</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a:latin typeface="Segoe UI" panose="020B0502040204020203" pitchFamily="34" charset="0"/>
                          <a:cs typeface="Segoe UI" panose="020B0502040204020203" pitchFamily="34" charset="0"/>
                        </a:rPr>
                        <a:t>Completion of MOP tests</a:t>
                      </a:r>
                      <a:endParaRPr kumimoji="1" lang="ja-JP" altLang="en-US" sz="1400" dirty="0">
                        <a:latin typeface="Segoe UI" panose="020B0502040204020203" pitchFamily="34" charset="0"/>
                        <a:cs typeface="Segoe UI" panose="020B0502040204020203" pitchFamily="34" charset="0"/>
                      </a:endParaRPr>
                    </a:p>
                  </a:txBody>
                  <a:tcPr marT="45731" marB="45731"/>
                </a:tc>
                <a:tc>
                  <a:txBody>
                    <a:bodyPr/>
                    <a:lstStyle/>
                    <a:p>
                      <a:r>
                        <a:rPr kumimoji="1" lang="en-US" altLang="ja-JP" sz="1400" dirty="0">
                          <a:latin typeface="Segoe UI" panose="020B0502040204020203" pitchFamily="34" charset="0"/>
                          <a:cs typeface="Segoe UI" panose="020B0502040204020203" pitchFamily="34" charset="0"/>
                        </a:rPr>
                        <a:t>6.2B.1 (MOP),</a:t>
                      </a:r>
                    </a:p>
                    <a:p>
                      <a:r>
                        <a:rPr kumimoji="1" lang="en-US" altLang="ja-JP" sz="1400" dirty="0">
                          <a:latin typeface="Segoe UI" panose="020B0502040204020203" pitchFamily="34" charset="0"/>
                          <a:cs typeface="Segoe UI" panose="020B0502040204020203" pitchFamily="34" charset="0"/>
                        </a:rPr>
                        <a:t>6.2B.4 (Configured</a:t>
                      </a:r>
                      <a:r>
                        <a:rPr kumimoji="1" lang="en-US" altLang="ja-JP" sz="1400" baseline="0" dirty="0">
                          <a:latin typeface="Segoe UI" panose="020B0502040204020203" pitchFamily="34" charset="0"/>
                          <a:cs typeface="Segoe UI" panose="020B0502040204020203" pitchFamily="34" charset="0"/>
                        </a:rPr>
                        <a:t> Output power)</a:t>
                      </a:r>
                      <a:endParaRPr kumimoji="1" lang="ja-JP" altLang="en-US" sz="1400" dirty="0">
                        <a:latin typeface="Segoe UI" panose="020B0502040204020203" pitchFamily="34" charset="0"/>
                        <a:cs typeface="Segoe UI" panose="020B0502040204020203" pitchFamily="34" charset="0"/>
                      </a:endParaRPr>
                    </a:p>
                  </a:txBody>
                  <a:tcPr marT="45731" marB="45731"/>
                </a:tc>
                <a:extLst>
                  <a:ext uri="{0D108BD9-81ED-4DB2-BD59-A6C34878D82A}">
                    <a16:rowId xmlns:a16="http://schemas.microsoft.com/office/drawing/2014/main" val="677250939"/>
                  </a:ext>
                </a:extLst>
              </a:tr>
            </a:tbl>
          </a:graphicData>
        </a:graphic>
      </p:graphicFrame>
      <p:sp>
        <p:nvSpPr>
          <p:cNvPr id="7" name="コンテンツ プレースホルダー 1">
            <a:extLst>
              <a:ext uri="{FF2B5EF4-FFF2-40B4-BE49-F238E27FC236}">
                <a16:creationId xmlns:a16="http://schemas.microsoft.com/office/drawing/2014/main" id="{E698F07F-071F-467E-8E8E-BEC8E6E394DB}"/>
              </a:ext>
            </a:extLst>
          </p:cNvPr>
          <p:cNvSpPr>
            <a:spLocks noGrp="1"/>
          </p:cNvSpPr>
          <p:nvPr>
            <p:ph idx="1"/>
          </p:nvPr>
        </p:nvSpPr>
        <p:spPr>
          <a:xfrm>
            <a:off x="49213" y="736600"/>
            <a:ext cx="12093575" cy="6121400"/>
          </a:xfrm>
        </p:spPr>
        <p:txBody>
          <a:bodyPr/>
          <a:lstStyle/>
          <a:p>
            <a:pPr marL="358775" indent="-287338"/>
            <a:r>
              <a:rPr lang="en-US" altLang="ja-JP" sz="1600" dirty="0">
                <a:ea typeface="メイリオ" panose="020B0604030504040204" pitchFamily="34" charset="-128"/>
              </a:rPr>
              <a:t>Pending issues during R4#88 &lt;-&gt; R5#80 are summarized as below</a:t>
            </a:r>
            <a:r>
              <a:rPr lang="en-US" altLang="ja-JP" sz="1600" dirty="0" smtClean="0">
                <a:ea typeface="メイリオ" panose="020B0604030504040204" pitchFamily="34" charset="-128"/>
              </a:rPr>
              <a:t>.</a:t>
            </a:r>
            <a:endParaRPr lang="en-US" altLang="ja-JP" sz="1600" dirty="0">
              <a:ea typeface="メイリオ" panose="020B0604030504040204" pitchFamily="34" charset="-128"/>
            </a:endParaRPr>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spTree>
    <p:custDataLst>
      <p:tags r:id="rId1"/>
    </p:custDataLst>
    <p:extLst>
      <p:ext uri="{BB962C8B-B14F-4D97-AF65-F5344CB8AC3E}">
        <p14:creationId xmlns:p14="http://schemas.microsoft.com/office/powerpoint/2010/main" val="2378300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en-US" altLang="ja-JP" dirty="0"/>
              <a:t>Status of TS 38.101-3 EN-DC TCs</a:t>
            </a:r>
            <a:endParaRPr kumimoji="1" lang="ja-JP" altLang="en-US" dirty="0"/>
          </a:p>
        </p:txBody>
      </p:sp>
      <p:sp>
        <p:nvSpPr>
          <p:cNvPr id="7" name="コンテンツ プレースホルダー 1"/>
          <p:cNvSpPr>
            <a:spLocks noGrp="1"/>
          </p:cNvSpPr>
          <p:nvPr>
            <p:ph idx="1"/>
          </p:nvPr>
        </p:nvSpPr>
        <p:spPr>
          <a:xfrm>
            <a:off x="49306" y="736916"/>
            <a:ext cx="12093388" cy="6121084"/>
          </a:xfrm>
        </p:spPr>
        <p:txBody>
          <a:bodyPr>
            <a:normAutofit/>
          </a:bodyPr>
          <a:lstStyle/>
          <a:p>
            <a:r>
              <a:rPr lang="en-US" altLang="ja-JP" sz="1400" dirty="0"/>
              <a:t>Status (under discussion or Completed without additional requirement) of items “No contents”, “Not defined” should be clarified.</a:t>
            </a:r>
          </a:p>
          <a:p>
            <a:pPr lvl="1"/>
            <a:r>
              <a:rPr lang="en-US" altLang="ja-JP" sz="1400" dirty="0" smtClean="0"/>
              <a:t>Present</a:t>
            </a:r>
            <a:r>
              <a:rPr lang="en-US" altLang="ja-JP" sz="1400" dirty="0"/>
              <a:t>	: Section (Title) is defined and contents are </a:t>
            </a:r>
            <a:r>
              <a:rPr lang="en-US" altLang="ja-JP" sz="1400" dirty="0" smtClean="0"/>
              <a:t>present.</a:t>
            </a:r>
            <a:endParaRPr lang="en-US" altLang="ja-JP" sz="1400" dirty="0"/>
          </a:p>
          <a:p>
            <a:pPr lvl="1"/>
            <a:r>
              <a:rPr lang="en-US" altLang="ja-JP" sz="1400" dirty="0"/>
              <a:t>No contents	: Section (Title) is defined while contents are not defined.</a:t>
            </a:r>
          </a:p>
          <a:p>
            <a:pPr lvl="1"/>
            <a:r>
              <a:rPr lang="en-US" altLang="ja-JP" sz="1400" dirty="0"/>
              <a:t>Not defined	: Section (Title) is not defined.</a:t>
            </a:r>
          </a:p>
          <a:p>
            <a:pPr marL="72000" indent="0">
              <a:buNone/>
            </a:pPr>
            <a:endParaRPr kumimoji="1" lang="ja-JP" altLang="en-US" sz="1400" dirty="0"/>
          </a:p>
        </p:txBody>
      </p:sp>
      <p:sp>
        <p:nvSpPr>
          <p:cNvPr id="8"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graphicFrame>
        <p:nvGraphicFramePr>
          <p:cNvPr id="2" name="表 1"/>
          <p:cNvGraphicFramePr>
            <a:graphicFrameLocks noGrp="1"/>
          </p:cNvGraphicFramePr>
          <p:nvPr>
            <p:extLst>
              <p:ext uri="{D42A27DB-BD31-4B8C-83A1-F6EECF244321}">
                <p14:modId xmlns:p14="http://schemas.microsoft.com/office/powerpoint/2010/main" val="1532966179"/>
              </p:ext>
            </p:extLst>
          </p:nvPr>
        </p:nvGraphicFramePr>
        <p:xfrm>
          <a:off x="154250" y="2247771"/>
          <a:ext cx="11883500" cy="4448836"/>
        </p:xfrm>
        <a:graphic>
          <a:graphicData uri="http://schemas.openxmlformats.org/drawingml/2006/table">
            <a:tbl>
              <a:tblPr/>
              <a:tblGrid>
                <a:gridCol w="708339">
                  <a:extLst>
                    <a:ext uri="{9D8B030D-6E8A-4147-A177-3AD203B41FA5}">
                      <a16:colId xmlns:a16="http://schemas.microsoft.com/office/drawing/2014/main" val="248299045"/>
                    </a:ext>
                  </a:extLst>
                </a:gridCol>
                <a:gridCol w="3335261">
                  <a:extLst>
                    <a:ext uri="{9D8B030D-6E8A-4147-A177-3AD203B41FA5}">
                      <a16:colId xmlns:a16="http://schemas.microsoft.com/office/drawing/2014/main" val="3357910590"/>
                    </a:ext>
                  </a:extLst>
                </a:gridCol>
                <a:gridCol w="1567980">
                  <a:extLst>
                    <a:ext uri="{9D8B030D-6E8A-4147-A177-3AD203B41FA5}">
                      <a16:colId xmlns:a16="http://schemas.microsoft.com/office/drawing/2014/main" val="2794269587"/>
                    </a:ext>
                  </a:extLst>
                </a:gridCol>
                <a:gridCol w="1567980">
                  <a:extLst>
                    <a:ext uri="{9D8B030D-6E8A-4147-A177-3AD203B41FA5}">
                      <a16:colId xmlns:a16="http://schemas.microsoft.com/office/drawing/2014/main" val="2945904362"/>
                    </a:ext>
                  </a:extLst>
                </a:gridCol>
                <a:gridCol w="1567980">
                  <a:extLst>
                    <a:ext uri="{9D8B030D-6E8A-4147-A177-3AD203B41FA5}">
                      <a16:colId xmlns:a16="http://schemas.microsoft.com/office/drawing/2014/main" val="408741358"/>
                    </a:ext>
                  </a:extLst>
                </a:gridCol>
                <a:gridCol w="1567980">
                  <a:extLst>
                    <a:ext uri="{9D8B030D-6E8A-4147-A177-3AD203B41FA5}">
                      <a16:colId xmlns:a16="http://schemas.microsoft.com/office/drawing/2014/main" val="2883313007"/>
                    </a:ext>
                  </a:extLst>
                </a:gridCol>
                <a:gridCol w="1567980">
                  <a:extLst>
                    <a:ext uri="{9D8B030D-6E8A-4147-A177-3AD203B41FA5}">
                      <a16:colId xmlns:a16="http://schemas.microsoft.com/office/drawing/2014/main" val="4204166621"/>
                    </a:ext>
                  </a:extLst>
                </a:gridCol>
              </a:tblGrid>
              <a:tr h="237509">
                <a:tc>
                  <a:txBody>
                    <a:bodyPr/>
                    <a:lstStyle/>
                    <a:p>
                      <a:pPr algn="l" fontAlgn="ctr"/>
                      <a:r>
                        <a:rPr lang="en-US" sz="1000" b="1" i="0" u="none" strike="noStrike">
                          <a:solidFill>
                            <a:srgbClr val="000000"/>
                          </a:solidFill>
                          <a:effectLst/>
                          <a:latin typeface="Arial" panose="020B0604020202020204" pitchFamily="34" charset="0"/>
                          <a:ea typeface="游ゴシック" panose="020B0400000000000000" pitchFamily="50" charset="-128"/>
                        </a:rPr>
                        <a:t>TC</a:t>
                      </a: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1" i="0" u="none" strike="noStrike">
                          <a:solidFill>
                            <a:srgbClr val="000000"/>
                          </a:solidFill>
                          <a:effectLst/>
                          <a:latin typeface="Arial" panose="020B0604020202020204" pitchFamily="34" charset="0"/>
                          <a:ea typeface="游ゴシック" panose="020B0400000000000000" pitchFamily="50" charset="-128"/>
                        </a:rPr>
                        <a:t>Title</a:t>
                      </a: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Arial" panose="020B0604020202020204" pitchFamily="34" charset="0"/>
                          <a:ea typeface="游ゴシック" panose="020B0400000000000000" pitchFamily="50" charset="-128"/>
                        </a:rPr>
                        <a:t>Intra-band contiguous EN-DC</a:t>
                      </a: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Arial" panose="020B0604020202020204" pitchFamily="34" charset="0"/>
                          <a:ea typeface="游ゴシック" panose="020B0400000000000000" pitchFamily="50" charset="-128"/>
                        </a:rPr>
                        <a:t>Intra-band non-contigusou EN-DC</a:t>
                      </a: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Arial" panose="020B0604020202020204" pitchFamily="34" charset="0"/>
                          <a:ea typeface="游ゴシック" panose="020B0400000000000000" pitchFamily="50" charset="-128"/>
                        </a:rPr>
                        <a:t>Inter-band EN-DC within FR1</a:t>
                      </a: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Arial" panose="020B0604020202020204" pitchFamily="34" charset="0"/>
                          <a:ea typeface="游ゴシック" panose="020B0400000000000000" pitchFamily="50" charset="-128"/>
                        </a:rPr>
                        <a:t>Inter-band EN-DC including FR2</a:t>
                      </a: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Arial" panose="020B0604020202020204" pitchFamily="34" charset="0"/>
                          <a:ea typeface="游ゴシック" panose="020B0400000000000000" pitchFamily="50" charset="-128"/>
                        </a:rPr>
                        <a:t>Inter-band EN-DC including both FR1 and FR2</a:t>
                      </a: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74741"/>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6.2B.1</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UE maximum output power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3238569369"/>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6.2B.2</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UE maximum output power reduction and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extLst>
                  <a:ext uri="{0D108BD9-81ED-4DB2-BD59-A6C34878D82A}">
                    <a16:rowId xmlns:a16="http://schemas.microsoft.com/office/drawing/2014/main" val="696189366"/>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6.2B.3</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游ゴシック" panose="020B0400000000000000" pitchFamily="50" charset="-128"/>
                        </a:rPr>
                        <a:t>UE additional maximum output power reduction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extLst>
                  <a:ext uri="{0D108BD9-81ED-4DB2-BD59-A6C34878D82A}">
                    <a16:rowId xmlns:a16="http://schemas.microsoft.com/office/drawing/2014/main" val="1261763450"/>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6.2B.4</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Configured output power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extLst>
                  <a:ext uri="{0D108BD9-81ED-4DB2-BD59-A6C34878D82A}">
                    <a16:rowId xmlns:a16="http://schemas.microsoft.com/office/drawing/2014/main" val="691129879"/>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6.2B.4.2</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l-GR" sz="1000" b="0" i="0" u="none" strike="noStrike">
                          <a:solidFill>
                            <a:srgbClr val="000000"/>
                          </a:solidFill>
                          <a:effectLst/>
                          <a:latin typeface="Arial" panose="020B0604020202020204" pitchFamily="34" charset="0"/>
                          <a:ea typeface="游ゴシック" panose="020B0400000000000000" pitchFamily="50" charset="-128"/>
                        </a:rPr>
                        <a:t>Δ</a:t>
                      </a:r>
                      <a:r>
                        <a:rPr lang="en-US" sz="1000" b="0" i="0" u="none" strike="noStrike">
                          <a:solidFill>
                            <a:srgbClr val="000000"/>
                          </a:solidFill>
                          <a:effectLst/>
                          <a:latin typeface="Arial" panose="020B0604020202020204" pitchFamily="34" charset="0"/>
                          <a:ea typeface="游ゴシック" panose="020B0400000000000000" pitchFamily="50" charset="-128"/>
                        </a:rPr>
                        <a:t>TIB,c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3999112095"/>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6.3B</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Output power dynamics for 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105860509"/>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6.4B.2.X</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Error Vector Magnitude</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2860360910"/>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6.4B.2.X</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Carrier leakage</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336582297"/>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6.4B.2.X</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In-band emissions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3911849331"/>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6.5B.1</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Occupied bandwidth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2151266537"/>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6.5B.2.X</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Spectrum emissions mask</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extLst>
                  <a:ext uri="{0D108BD9-81ED-4DB2-BD59-A6C34878D82A}">
                    <a16:rowId xmlns:a16="http://schemas.microsoft.com/office/drawing/2014/main" val="1595218438"/>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6.5B.2.X</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Additional spectrum emissions mask</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extLst>
                  <a:ext uri="{0D108BD9-81ED-4DB2-BD59-A6C34878D82A}">
                    <a16:rowId xmlns:a16="http://schemas.microsoft.com/office/drawing/2014/main" val="158949471"/>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6.5B.2.X</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Adjacent channel leakage ratio</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extLst>
                  <a:ext uri="{0D108BD9-81ED-4DB2-BD59-A6C34878D82A}">
                    <a16:rowId xmlns:a16="http://schemas.microsoft.com/office/drawing/2014/main" val="2755392603"/>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6.5B.3.X</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General spurious emissions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3084772561"/>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6.5B.3.X</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Spurious emission band UE co-existence</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2555545385"/>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6.5B.4</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Additional spurious emissions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944751768"/>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6.5B.[5]</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Transmit intermodulation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1413209814"/>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7.3B.2</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Reference sensitivity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778693074"/>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7.3B.3</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l-GR" sz="1000" b="0" i="0" u="none" strike="noStrike">
                          <a:solidFill>
                            <a:srgbClr val="000000"/>
                          </a:solidFill>
                          <a:effectLst/>
                          <a:latin typeface="Arial" panose="020B0604020202020204" pitchFamily="34" charset="0"/>
                          <a:ea typeface="游ゴシック" panose="020B0400000000000000" pitchFamily="50" charset="-128"/>
                        </a:rPr>
                        <a:t>Δ</a:t>
                      </a:r>
                      <a:r>
                        <a:rPr lang="en-US" sz="1000" b="0" i="0" u="none" strike="noStrike">
                          <a:solidFill>
                            <a:srgbClr val="000000"/>
                          </a:solidFill>
                          <a:effectLst/>
                          <a:latin typeface="Arial" panose="020B0604020202020204" pitchFamily="34" charset="0"/>
                          <a:ea typeface="游ゴシック" panose="020B0400000000000000" pitchFamily="50" charset="-128"/>
                        </a:rPr>
                        <a:t>RIB,c, </a:t>
                      </a:r>
                      <a:r>
                        <a:rPr lang="el-GR" sz="1000" b="0" i="0" u="none" strike="noStrike">
                          <a:solidFill>
                            <a:srgbClr val="000000"/>
                          </a:solidFill>
                          <a:effectLst/>
                          <a:latin typeface="Arial" panose="020B0604020202020204" pitchFamily="34" charset="0"/>
                          <a:ea typeface="游ゴシック" panose="020B0400000000000000" pitchFamily="50" charset="-128"/>
                        </a:rPr>
                        <a:t>Δ</a:t>
                      </a:r>
                      <a:r>
                        <a:rPr lang="en-US" sz="1000" b="0" i="0" u="none" strike="noStrike">
                          <a:solidFill>
                            <a:srgbClr val="000000"/>
                          </a:solidFill>
                          <a:effectLst/>
                          <a:latin typeface="Arial" panose="020B0604020202020204" pitchFamily="34" charset="0"/>
                          <a:ea typeface="游ゴシック" panose="020B0400000000000000" pitchFamily="50" charset="-128"/>
                        </a:rPr>
                        <a:t>RIBNC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6500"/>
                          </a:solidFill>
                          <a:effectLst/>
                          <a:latin typeface="Arial" panose="020B0604020202020204" pitchFamily="34" charset="0"/>
                          <a:ea typeface="游ゴシック" panose="020B0400000000000000" pitchFamily="50" charset="-128"/>
                        </a:rPr>
                        <a:t>No contents</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n-US" sz="1000" b="0" i="0" u="none" strike="noStrike">
                          <a:solidFill>
                            <a:srgbClr val="0000CC"/>
                          </a:solidFill>
                          <a:effectLst/>
                          <a:latin typeface="Arial" panose="020B0604020202020204" pitchFamily="34" charset="0"/>
                          <a:ea typeface="游ゴシック" panose="020B0400000000000000" pitchFamily="50" charset="-128"/>
                        </a:rPr>
                        <a:t>Present</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3659684054"/>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7.4B</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Maximum input level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1819699401"/>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7.5B</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ACS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498003031"/>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7.6B</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Rx Blocking characteristics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2484506437"/>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7.7B</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Rx Spurious response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2617781300"/>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7.8B</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Rx Intermodulation characteristics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191510469"/>
                  </a:ext>
                </a:extLst>
              </a:tr>
              <a:tr h="118755">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7.9B</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游ゴシック" panose="020B0400000000000000" pitchFamily="50" charset="-128"/>
                        </a:rPr>
                        <a:t>Rx Spurious emissions for EN-DC</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US" sz="1000" b="0" i="0" u="none" strike="noStrike" dirty="0">
                          <a:solidFill>
                            <a:srgbClr val="9C0006"/>
                          </a:solidFill>
                          <a:effectLst/>
                          <a:latin typeface="Arial" panose="020B0604020202020204" pitchFamily="34" charset="0"/>
                          <a:ea typeface="游ゴシック" panose="020B0400000000000000" pitchFamily="50" charset="-128"/>
                        </a:rPr>
                        <a:t>Not defined</a:t>
                      </a:r>
                    </a:p>
                  </a:txBody>
                  <a:tcPr marL="6986" marR="6986" marT="69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565562616"/>
                  </a:ext>
                </a:extLst>
              </a:tr>
            </a:tbl>
          </a:graphicData>
        </a:graphic>
      </p:graphicFrame>
    </p:spTree>
    <p:custDataLst>
      <p:tags r:id="rId1"/>
    </p:custDataLst>
    <p:extLst>
      <p:ext uri="{BB962C8B-B14F-4D97-AF65-F5344CB8AC3E}">
        <p14:creationId xmlns:p14="http://schemas.microsoft.com/office/powerpoint/2010/main" val="40522464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テーマ">
  <a:themeElements>
    <a:clrScheme name="ユーザー定義 3">
      <a:dk1>
        <a:sysClr val="windowText" lastClr="000000"/>
      </a:dk1>
      <a:lt1>
        <a:sysClr val="window" lastClr="FFFFFF"/>
      </a:lt1>
      <a:dk2>
        <a:srgbClr val="44546A"/>
      </a:dk2>
      <a:lt2>
        <a:srgbClr val="E7E6E6"/>
      </a:lt2>
      <a:accent1>
        <a:srgbClr val="101797"/>
      </a:accent1>
      <a:accent2>
        <a:srgbClr val="C61B2E"/>
      </a:accent2>
      <a:accent3>
        <a:srgbClr val="A5A5A5"/>
      </a:accent3>
      <a:accent4>
        <a:srgbClr val="E6B74D"/>
      </a:accent4>
      <a:accent5>
        <a:srgbClr val="ED7D31"/>
      </a:accent5>
      <a:accent6>
        <a:srgbClr val="70AD47"/>
      </a:accent6>
      <a:hlink>
        <a:srgbClr val="0563C1"/>
      </a:hlink>
      <a:folHlink>
        <a:srgbClr val="954F72"/>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TotalTime>
  <Words>1303</Words>
  <Application>Microsoft Office PowerPoint</Application>
  <PresentationFormat>ワイド画面</PresentationFormat>
  <Paragraphs>296</Paragraphs>
  <Slides>4</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4</vt:i4>
      </vt:variant>
    </vt:vector>
  </HeadingPairs>
  <TitlesOfParts>
    <vt:vector size="10" baseType="lpstr">
      <vt:lpstr>メイリオ</vt:lpstr>
      <vt:lpstr>游ゴシック</vt:lpstr>
      <vt:lpstr>Arial</vt:lpstr>
      <vt:lpstr>Segoe UI</vt:lpstr>
      <vt:lpstr>Wingdings</vt:lpstr>
      <vt:lpstr>Office テーマ</vt:lpstr>
      <vt:lpstr>Summary of pending issues [1/3]</vt:lpstr>
      <vt:lpstr>Summary of pending issues [2/3]</vt:lpstr>
      <vt:lpstr>Summary of pending issues [3/3]</vt:lpstr>
      <vt:lpstr>Status of TS 38.101-3 EN-DC TCs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RAN5 NR RF Time plan</dc:title>
  <dc:creator>8175713</dc:creator>
  <cp:lastModifiedBy>NTT DOCOMO, INC.</cp:lastModifiedBy>
  <cp:revision>82</cp:revision>
  <dcterms:created xsi:type="dcterms:W3CDTF">2017-03-26T05:24:29Z</dcterms:created>
  <dcterms:modified xsi:type="dcterms:W3CDTF">2018-08-22T12:04:14Z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RS_Classification">
    <vt:lpwstr>UNRESTRICTED</vt:lpwstr>
  </property>
  <property fmtid="{D5CDD505-2E9C-101B-9397-08002B2CF9AE}" pid="4" name="RS_ClassificationID">
    <vt:i4>0</vt:i4>
  </property>
</Properties>
</file>