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64" r:id="rId8"/>
    <p:sldId id="263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24/05/2018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Wayforward</a:t>
            </a:r>
            <a:r>
              <a:rPr lang="fr-FR" dirty="0" smtClean="0"/>
              <a:t> on</a:t>
            </a:r>
            <a:br>
              <a:rPr lang="fr-FR" dirty="0" smtClean="0"/>
            </a:br>
            <a:r>
              <a:rPr lang="fr-FR" dirty="0" smtClean="0"/>
              <a:t>TT &amp; MU values in FR1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Orange, Telecom </a:t>
            </a:r>
            <a:r>
              <a:rPr lang="fr-FR" dirty="0" err="1" smtClean="0"/>
              <a:t>Italia</a:t>
            </a:r>
            <a:r>
              <a:rPr lang="fr-FR" dirty="0" smtClean="0"/>
              <a:t>, Vodafone, CMCC, China </a:t>
            </a:r>
            <a:r>
              <a:rPr lang="fr-FR" dirty="0" err="1" smtClean="0"/>
              <a:t>Unicom</a:t>
            </a:r>
            <a:r>
              <a:rPr lang="fr-FR" dirty="0" smtClean="0"/>
              <a:t>, China Telecom, AT&amp;T, </a:t>
            </a:r>
            <a:r>
              <a:rPr lang="fr-FR" dirty="0" err="1" smtClean="0"/>
              <a:t>Dish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971600" y="548680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 79	</a:t>
            </a:r>
            <a:endParaRPr lang="en-US" b="1" dirty="0" smtClean="0"/>
          </a:p>
          <a:p>
            <a:r>
              <a:rPr lang="en-US" b="1" dirty="0" smtClean="0"/>
              <a:t>Busan</a:t>
            </a:r>
            <a:r>
              <a:rPr lang="en-US" b="1" dirty="0"/>
              <a:t>, South Korea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May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588224" y="69269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 smtClean="0"/>
              <a:t>R5-183911</a:t>
            </a:r>
            <a:endParaRPr lang="fr-FR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Background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“How to define TT from MU in FR1” was already approved in R5-177454 in Reno: </a:t>
            </a:r>
            <a:endParaRPr lang="fr-FR" dirty="0" smtClean="0"/>
          </a:p>
          <a:p>
            <a:pPr lvl="1"/>
            <a:r>
              <a:rPr lang="en-US" dirty="0" smtClean="0"/>
              <a:t>Proposal 1-2 : Sub-6GHz TT values about Type 1 TCs are defined with same value as MU for NR.</a:t>
            </a:r>
            <a:endParaRPr lang="fr-FR" dirty="0" smtClean="0"/>
          </a:p>
          <a:p>
            <a:pPr lvl="1"/>
            <a:r>
              <a:rPr lang="en-US" dirty="0" smtClean="0"/>
              <a:t>Proposal 2-1 : Sub-6GHz TT values about Type 2 TCs are defined as zero in same way as legacy LTE</a:t>
            </a:r>
            <a:endParaRPr lang="fr-F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(Type 1 is TT </a:t>
            </a:r>
            <a:r>
              <a:rPr lang="ja-JP" altLang="fr-FR" dirty="0" smtClean="0"/>
              <a:t>≠</a:t>
            </a:r>
            <a:r>
              <a:rPr lang="en-US" dirty="0" smtClean="0"/>
              <a:t>0 in LTE, Type 2 is TT=0 in LTE)</a:t>
            </a:r>
            <a:endParaRPr lang="fr-FR" dirty="0" smtClean="0"/>
          </a:p>
          <a:p>
            <a:r>
              <a:rPr lang="en-US" dirty="0" smtClean="0"/>
              <a:t> For FR1, BW&gt;20MHz there is no agreement yet</a:t>
            </a:r>
          </a:p>
          <a:p>
            <a:r>
              <a:rPr lang="en-US" dirty="0" smtClean="0"/>
              <a:t>Regarding FR2, approach is not approved yet.</a:t>
            </a:r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MU&amp;TT </a:t>
            </a:r>
            <a:r>
              <a:rPr lang="fr-FR" dirty="0" err="1" smtClean="0"/>
              <a:t>Proposal</a:t>
            </a:r>
            <a:r>
              <a:rPr lang="fr-FR" dirty="0" smtClean="0"/>
              <a:t> in </a:t>
            </a:r>
            <a:r>
              <a:rPr lang="fr-FR" dirty="0" err="1" smtClean="0"/>
              <a:t>this</a:t>
            </a:r>
            <a:r>
              <a:rPr lang="fr-FR" dirty="0" smtClean="0"/>
              <a:t> meeting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R5-182789r1&amp; </a:t>
            </a:r>
            <a:r>
              <a:rPr lang="en-GB" b="1" i="1" dirty="0" smtClean="0"/>
              <a:t>R5-182927</a:t>
            </a:r>
            <a:endParaRPr lang="fr-FR" dirty="0"/>
          </a:p>
          <a:p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189263"/>
              </p:ext>
            </p:extLst>
          </p:nvPr>
        </p:nvGraphicFramePr>
        <p:xfrm>
          <a:off x="1187624" y="2276872"/>
          <a:ext cx="6267450" cy="3185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5533"/>
                <a:gridCol w="2032480"/>
                <a:gridCol w="766756"/>
                <a:gridCol w="206268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Test</a:t>
                      </a:r>
                      <a:endParaRPr lang="fr-FR" sz="1100" b="1" dirty="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Minimum Requirement in TS 38.101-1</a:t>
                      </a:r>
                      <a:endParaRPr lang="fr-FR" sz="1100" b="1" dirty="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Tolerance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(TT)</a:t>
                      </a:r>
                      <a:endParaRPr lang="fr-FR" sz="1100" b="1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Requirement in TS 38.521-1</a:t>
                      </a:r>
                      <a:endParaRPr lang="fr-FR" sz="1100" b="1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6.2.1 UE maximum output power</a:t>
                      </a:r>
                      <a:endParaRPr lang="fr-FR" sz="110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BW ≤ 40MHz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f ≤ 3.0GHz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+2/-2.5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3.0GHz &lt; f ≤ 4.2GHz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+2/-2.5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4.2GHz &lt; f ≤ 6GHz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+TBD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40MHz &lt; BW ≤ 100MHz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Power class 3: 23dBm +2/-2.5 dB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0.7 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1.0 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1.5 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FF0000"/>
                          </a:solidFill>
                          <a:effectLst/>
                        </a:rPr>
                        <a:t>2.3 dB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Formula: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Upper limit + TT, Lower limit – TT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+2.7/-3.2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+3/-3.5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+TBD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Power class 3: 23dBm +4.3/-4.8 dB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 rot="19572169">
            <a:off x="5850773" y="5196419"/>
            <a:ext cx="3185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/>
              <a:t>example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702028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Background: UL coverage for FR1 TDD</a:t>
            </a:r>
            <a:endParaRPr lang="fr-FR" dirty="0"/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92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fr-FR" dirty="0" smtClean="0"/>
              <a:t>R1-1711817 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TDD NR deployment assumptions @3.5GHz: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Massive MIMO is a defining feature of NR @3.5GHz (typical configuration 64T64R with 128/256 antenna elements)</a:t>
            </a: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beam sweeping or other techniques (power boosting etc.) it is expected that all NR physical common and control channels in DL will match or exceed NR-PDSCH coverage at its maximum 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beamformed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range</a:t>
            </a: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UL/DL traffic asymmetry is expected to be heavily DL biased, e.g., 1:3 to 1:10</a:t>
            </a: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this traffic asymmetry the UL/DL transmission times will also be highly asymmetric, e.g., at least 1:3</a:t>
            </a: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UE is power limited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to 15 dB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3500 in TDD for a downlink oriented UL/DL frame configuration of 1:3 and a PUSCH/PDSCH data rate asymmetry of 1:10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6dB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700MHz in TDD for a downlink oriented UL/DL frame configuration of 1:3 and a PUSCH/PDSCH data rate asymmetry of 1:10</a:t>
            </a:r>
          </a:p>
          <a:p>
            <a:pPr>
              <a:buClrTx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8604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 &amp;TT impact on </a:t>
            </a:r>
            <a:r>
              <a:rPr lang="fr-FR" dirty="0" err="1" smtClean="0"/>
              <a:t>coverage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0"/>
              </a:spcAft>
            </a:pPr>
            <a:r>
              <a:rPr lang="en-GB" sz="2800" dirty="0" smtClean="0">
                <a:effectLst/>
              </a:rPr>
              <a:t>Upper limit + TT, Lower limit – TT</a:t>
            </a:r>
            <a:endParaRPr lang="fr-FR" sz="2800" dirty="0" smtClean="0">
              <a:effectLst/>
            </a:endParaRPr>
          </a:p>
          <a:p>
            <a:pPr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TT=2,3dBm &amp; MU= 2/-2,5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-&gt;</a:t>
            </a:r>
            <a:r>
              <a:rPr lang="en-GB" sz="2800" dirty="0" smtClean="0">
                <a:solidFill>
                  <a:srgbClr val="FF0000"/>
                </a:solidFill>
                <a:effectLst/>
              </a:rPr>
              <a:t>+4.3/-4.8 dB</a:t>
            </a:r>
          </a:p>
          <a:p>
            <a:pPr>
              <a:spcAft>
                <a:spcPts val="0"/>
              </a:spcAft>
            </a:pPr>
            <a:r>
              <a:rPr lang="en-GB" sz="2800" dirty="0" err="1" smtClean="0">
                <a:latin typeface="Arial"/>
                <a:ea typeface="Yu Mincho"/>
                <a:cs typeface="Times New Roman"/>
              </a:rPr>
              <a:t>Pmax</a:t>
            </a:r>
            <a:r>
              <a:rPr lang="en-GB" sz="2800" dirty="0" smtClean="0">
                <a:latin typeface="Arial"/>
                <a:ea typeface="Yu Mincho"/>
                <a:cs typeface="Times New Roman"/>
              </a:rPr>
              <a:t>= 18,2dBm can be measured as 23dBm</a:t>
            </a:r>
            <a:endParaRPr lang="fr-FR" sz="2800" dirty="0" smtClean="0">
              <a:effectLst/>
              <a:latin typeface="Arial"/>
              <a:ea typeface="Yu Mincho"/>
              <a:cs typeface="Times New Roman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14,8 to 19,8 dB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3500MHz in TDD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10,8dB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700MHz in TDD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this we are talking in conducted!!!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946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 &amp;TT impact on </a:t>
            </a:r>
            <a:r>
              <a:rPr lang="fr-FR" dirty="0" err="1" smtClean="0"/>
              <a:t>QoS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n-GB" sz="2800" dirty="0" smtClean="0">
                <a:effectLst/>
              </a:rPr>
              <a:t>Upper limit + TT, Lower limit – TT</a:t>
            </a:r>
            <a:endParaRPr lang="fr-FR" sz="2800" dirty="0" smtClean="0">
              <a:effectLst/>
            </a:endParaRPr>
          </a:p>
          <a:p>
            <a:pPr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TT=2,3dBm &amp; MU= 2/-2,5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-&gt;</a:t>
            </a:r>
            <a:r>
              <a:rPr lang="en-GB" sz="2800" dirty="0" smtClean="0">
                <a:solidFill>
                  <a:srgbClr val="FF0000"/>
                </a:solidFill>
                <a:effectLst/>
              </a:rPr>
              <a:t>+4.3/-4.8 dB</a:t>
            </a:r>
          </a:p>
          <a:p>
            <a:pPr>
              <a:spcAft>
                <a:spcPts val="0"/>
              </a:spcAft>
            </a:pPr>
            <a:r>
              <a:rPr lang="en-GB" sz="2800" dirty="0" err="1" smtClean="0">
                <a:latin typeface="Arial"/>
                <a:ea typeface="Yu Mincho"/>
                <a:cs typeface="Times New Roman"/>
              </a:rPr>
              <a:t>Pmax</a:t>
            </a:r>
            <a:r>
              <a:rPr lang="en-GB" sz="2800" dirty="0" smtClean="0">
                <a:latin typeface="Arial"/>
                <a:ea typeface="Yu Mincho"/>
                <a:cs typeface="Times New Roman"/>
              </a:rPr>
              <a:t>= 27,3dBm can be measured as 23dBm</a:t>
            </a:r>
            <a:endParaRPr lang="fr-FR" sz="2800" dirty="0" smtClean="0">
              <a:effectLst/>
              <a:latin typeface="Arial"/>
              <a:ea typeface="Yu Mincho"/>
              <a:cs typeface="Times New Roman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 Interference, SAR, energy consumption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this we are talking in conducted!!!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663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 values issues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MU values </a:t>
            </a:r>
            <a:r>
              <a:rPr lang="en-US" dirty="0" smtClean="0"/>
              <a:t>are </a:t>
            </a:r>
            <a:r>
              <a:rPr lang="en-US" dirty="0" smtClean="0"/>
              <a:t>coming from the beginning of LTE technology.. 10years ago…</a:t>
            </a:r>
          </a:p>
          <a:p>
            <a:r>
              <a:rPr lang="en-US" dirty="0" smtClean="0"/>
              <a:t>Expect more cooperation from SS vendors and provide 3GPP new realistic values, based on their equipment evolution and progress</a:t>
            </a:r>
            <a:r>
              <a:rPr lang="fr-FR" dirty="0" smtClean="0"/>
              <a:t>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778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pPr>
              <a:buClrTx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Proposal1: TT for FR1 with BW&gt;20MHz should be TT=0</a:t>
            </a:r>
          </a:p>
          <a:p>
            <a:pPr>
              <a:buClrTx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Proposal2: for FR1 and BW&gt;20MHz, MU values should be revised</a:t>
            </a:r>
          </a:p>
        </p:txBody>
      </p:sp>
    </p:spTree>
    <p:extLst>
      <p:ext uri="{BB962C8B-B14F-4D97-AF65-F5344CB8AC3E}">
        <p14:creationId xmlns:p14="http://schemas.microsoft.com/office/powerpoint/2010/main" val="10075272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218</Words>
  <Application>Microsoft Office PowerPoint</Application>
  <PresentationFormat>Affichage à l'écran (4:3)</PresentationFormat>
  <Paragraphs>92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Thème Office</vt:lpstr>
      <vt:lpstr>Wayforward on TT &amp; MU values in FR1</vt:lpstr>
      <vt:lpstr>Background</vt:lpstr>
      <vt:lpstr>MU&amp;TT Proposal in this meeting</vt:lpstr>
      <vt:lpstr>Background: UL coverage for FR1 TDD</vt:lpstr>
      <vt:lpstr>MU &amp;TT impact on coverage</vt:lpstr>
      <vt:lpstr>MU &amp;TT impact on QoS</vt:lpstr>
      <vt:lpstr>MU values issues</vt:lpstr>
      <vt:lpstr>Proposal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KHANFIR Hajer IMT/OLS</cp:lastModifiedBy>
  <cp:revision>34</cp:revision>
  <dcterms:created xsi:type="dcterms:W3CDTF">2018-05-23T08:39:00Z</dcterms:created>
  <dcterms:modified xsi:type="dcterms:W3CDTF">2018-05-24T09:27:57Z</dcterms:modified>
</cp:coreProperties>
</file>