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9" r:id="rId1"/>
  </p:sldMasterIdLst>
  <p:notesMasterIdLst>
    <p:notesMasterId r:id="rId24"/>
  </p:notesMasterIdLst>
  <p:handoutMasterIdLst>
    <p:handoutMasterId r:id="rId25"/>
  </p:handoutMasterIdLst>
  <p:sldIdLst>
    <p:sldId id="335" r:id="rId2"/>
    <p:sldId id="460" r:id="rId3"/>
    <p:sldId id="486" r:id="rId4"/>
    <p:sldId id="469" r:id="rId5"/>
    <p:sldId id="470" r:id="rId6"/>
    <p:sldId id="471" r:id="rId7"/>
    <p:sldId id="472" r:id="rId8"/>
    <p:sldId id="473" r:id="rId9"/>
    <p:sldId id="474" r:id="rId10"/>
    <p:sldId id="475" r:id="rId11"/>
    <p:sldId id="476" r:id="rId12"/>
    <p:sldId id="477" r:id="rId13"/>
    <p:sldId id="478" r:id="rId14"/>
    <p:sldId id="479" r:id="rId15"/>
    <p:sldId id="480" r:id="rId16"/>
    <p:sldId id="481" r:id="rId17"/>
    <p:sldId id="482" r:id="rId18"/>
    <p:sldId id="483" r:id="rId19"/>
    <p:sldId id="484" r:id="rId20"/>
    <p:sldId id="485" r:id="rId21"/>
    <p:sldId id="487" r:id="rId22"/>
    <p:sldId id="341" r:id="rId23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9900"/>
    <a:srgbClr val="0066FF"/>
    <a:srgbClr val="F9F9F9"/>
    <a:srgbClr val="FF0000"/>
    <a:srgbClr val="55575B"/>
    <a:srgbClr val="92D050"/>
    <a:srgbClr val="644C00"/>
    <a:srgbClr val="6C52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394" autoAdjust="0"/>
    <p:restoredTop sz="95173" autoAdjust="0"/>
  </p:normalViewPr>
  <p:slideViewPr>
    <p:cSldViewPr>
      <p:cViewPr varScale="1">
        <p:scale>
          <a:sx n="99" d="100"/>
          <a:sy n="99" d="100"/>
        </p:scale>
        <p:origin x="1284" y="72"/>
      </p:cViewPr>
      <p:guideLst>
        <p:guide orient="horz" pos="2160"/>
        <p:guide pos="2976"/>
      </p:guideLst>
    </p:cSldViewPr>
  </p:slideViewPr>
  <p:outlineViewPr>
    <p:cViewPr>
      <p:scale>
        <a:sx n="33" d="100"/>
        <a:sy n="33" d="100"/>
      </p:scale>
      <p:origin x="0" y="356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28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32E5-B2BA-4F4E-9250-6562A657BCB7}" type="datetimeFigureOut">
              <a:rPr lang="fr-FR" smtClean="0"/>
              <a:t>09/08/2017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88EDD-FDA7-4259-9457-17408F01DF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38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5321510-CFD7-49A7-8879-5783196AB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36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334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572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179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257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1347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570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416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5157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4196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7680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328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487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421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8921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82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999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413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319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990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231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924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356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obilzeBkgdNEW4x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630" y="3660775"/>
            <a:ext cx="3167742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4630" y="2057400"/>
            <a:ext cx="3167742" cy="1603375"/>
          </a:xfrm>
        </p:spPr>
        <p:txBody>
          <a:bodyPr/>
          <a:lstStyle>
            <a:lvl1pPr>
              <a:defRPr b="1" spc="-100" baseline="0">
                <a:solidFill>
                  <a:srgbClr val="33CC3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08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MobilzeStripNEW4x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953000" cy="1066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4114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5080" y="6553200"/>
            <a:ext cx="1676400" cy="304799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3AF51AF-7D9A-4CD2-820B-DA5F75F316A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1" descr="AnritsuAlo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13" y="6248400"/>
            <a:ext cx="1592991" cy="36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6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927" y="-3909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5580000"/>
          </a:xfrm>
          <a:prstGeom prst="rect">
            <a:avLst/>
          </a:prstGeom>
          <a:solidFill>
            <a:srgbClr val="0FAF46"/>
          </a:solidFill>
          <a:ln>
            <a:noFill/>
          </a:ln>
          <a:extLst/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8" name="正方形/長方形 9"/>
          <p:cNvSpPr>
            <a:spLocks noChangeArrowheads="1"/>
          </p:cNvSpPr>
          <p:nvPr/>
        </p:nvSpPr>
        <p:spPr bwMode="auto">
          <a:xfrm>
            <a:off x="6624000" y="0"/>
            <a:ext cx="2520000" cy="5580000"/>
          </a:xfrm>
          <a:prstGeom prst="rect">
            <a:avLst/>
          </a:prstGeom>
          <a:solidFill>
            <a:srgbClr val="C8C8C8"/>
          </a:solidFill>
          <a:ln>
            <a:noFill/>
          </a:ln>
          <a:extLst/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3390" y="3419842"/>
            <a:ext cx="5592610" cy="4676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0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dirty="0" smtClean="0"/>
              <a:t>Click to edit Master subtitle style</a:t>
            </a:r>
            <a:endParaRPr lang="ja-JP" altLang="en-US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2"/>
          </p:nvPr>
        </p:nvSpPr>
        <p:spPr>
          <a:xfrm>
            <a:off x="498859" y="3896246"/>
            <a:ext cx="5597141" cy="8044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500" b="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 smtClean="0"/>
              <a:t>Click to edit Master text styles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3"/>
          </p:nvPr>
        </p:nvSpPr>
        <p:spPr>
          <a:xfrm>
            <a:off x="499534" y="4704646"/>
            <a:ext cx="5596466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 i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 smtClean="0"/>
              <a:t>Click to edit Master text styles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491684" y="345325"/>
            <a:ext cx="5599554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0" i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altLang="ja-JP" dirty="0" smtClean="0"/>
              <a:t>Click to edit Master title style</a:t>
            </a:r>
            <a:endParaRPr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4824000" y="5634038"/>
            <a:ext cx="4320000" cy="12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3" name="図 22" descr="Anritsu_setup_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5634038"/>
            <a:ext cx="4016587" cy="1224000"/>
          </a:xfrm>
          <a:prstGeom prst="rect">
            <a:avLst/>
          </a:prstGeom>
        </p:spPr>
      </p:pic>
      <p:pic>
        <p:nvPicPr>
          <p:cNvPr id="2050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2" y="4700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8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gular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245" y="258237"/>
            <a:ext cx="8496000" cy="7559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55575B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cxnSp>
        <p:nvCxnSpPr>
          <p:cNvPr id="9" name="直線コネクタ 10"/>
          <p:cNvCxnSpPr>
            <a:cxnSpLocks noChangeShapeType="1"/>
          </p:cNvCxnSpPr>
          <p:nvPr userDrawn="1"/>
        </p:nvCxnSpPr>
        <p:spPr bwMode="auto">
          <a:xfrm>
            <a:off x="0" y="6289499"/>
            <a:ext cx="9144000" cy="0"/>
          </a:xfrm>
          <a:prstGeom prst="line">
            <a:avLst/>
          </a:prstGeom>
          <a:noFill/>
          <a:ln w="3175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>
          <a:xfrm>
            <a:off x="318518" y="6551355"/>
            <a:ext cx="2133600" cy="180000"/>
          </a:xfrm>
          <a:prstGeom prst="rect">
            <a:avLst/>
          </a:prstGeom>
        </p:spPr>
        <p:txBody>
          <a:bodyPr/>
          <a:lstStyle/>
          <a:p>
            <a:fld id="{D42C9A79-6E90-1742-9351-FB54BC1C4CED}" type="datetime1">
              <a:rPr lang="ja-JP" altLang="en-US" smtClean="0"/>
              <a:t>2017/8/9</a:t>
            </a:fld>
            <a:endParaRPr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14" name="図 13" descr="Anritsu_setup_log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" t="18116" b="17860"/>
          <a:stretch/>
        </p:blipFill>
        <p:spPr>
          <a:xfrm>
            <a:off x="70555" y="6307055"/>
            <a:ext cx="2700000" cy="550945"/>
          </a:xfrm>
          <a:prstGeom prst="rect">
            <a:avLst/>
          </a:prstGeom>
        </p:spPr>
      </p:pic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518" y="1066799"/>
            <a:ext cx="8496000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75B"/>
                </a:solidFill>
              </a:defRPr>
            </a:lvl1pPr>
            <a:lvl2pPr>
              <a:defRPr>
                <a:solidFill>
                  <a:srgbClr val="55575B"/>
                </a:solidFill>
              </a:defRPr>
            </a:lvl2pPr>
            <a:lvl3pPr>
              <a:defRPr>
                <a:solidFill>
                  <a:srgbClr val="55575B"/>
                </a:solidFill>
              </a:defRPr>
            </a:lvl3pPr>
            <a:lvl4pPr>
              <a:defRPr>
                <a:solidFill>
                  <a:srgbClr val="55575B"/>
                </a:solidFill>
              </a:defRPr>
            </a:lvl4pPr>
            <a:lvl5pPr>
              <a:defRPr>
                <a:solidFill>
                  <a:srgbClr val="55575B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</a:p>
          <a:p>
            <a:pPr lvl="1"/>
            <a:r>
              <a:rPr kumimoji="1" lang="en-US" altLang="ja-JP" dirty="0" smtClean="0"/>
              <a:t>Second level</a:t>
            </a:r>
          </a:p>
          <a:p>
            <a:pPr lvl="2"/>
            <a:r>
              <a:rPr kumimoji="1" lang="en-US" altLang="ja-JP" dirty="0" smtClean="0"/>
              <a:t>Third level</a:t>
            </a:r>
          </a:p>
          <a:p>
            <a:pPr lvl="3"/>
            <a:r>
              <a:rPr kumimoji="1" lang="en-US" altLang="ja-JP" dirty="0" smtClean="0"/>
              <a:t>Fourth level</a:t>
            </a:r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1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21800" y="6424385"/>
            <a:ext cx="369359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altLang="ja-JP" dirty="0" smtClean="0"/>
              <a:t>Slide Title or URL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57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AF46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  <p:pic>
        <p:nvPicPr>
          <p:cNvPr id="3" name="図 8" descr="Anritsu_white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8" descr="Anritsu_white_logo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42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C415D2D-E102-4B7F-9B71-D615AD924B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7" r:id="rId3"/>
    <p:sldLayoutId id="2147483730" r:id="rId4"/>
    <p:sldLayoutId id="2147483729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tm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tmp"/><Relationship Id="rId4" Type="http://schemas.openxmlformats.org/officeDocument/2006/relationships/image" Target="../media/image18.t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tmp"/><Relationship Id="rId4" Type="http://schemas.openxmlformats.org/officeDocument/2006/relationships/image" Target="../media/image18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45325"/>
            <a:ext cx="5943600" cy="3236075"/>
          </a:xfrm>
        </p:spPr>
        <p:txBody>
          <a:bodyPr>
            <a:normAutofit fontScale="90000"/>
          </a:bodyPr>
          <a:lstStyle/>
          <a:p>
            <a:r>
              <a:rPr lang="en-GB" dirty="0"/>
              <a:t>3GPP </a:t>
            </a:r>
            <a:r>
              <a:rPr lang="en-GB" dirty="0" smtClean="0"/>
              <a:t>RAN5 #76</a:t>
            </a:r>
            <a:r>
              <a:rPr lang="en-GB" sz="4000" dirty="0"/>
              <a:t/>
            </a:r>
            <a:br>
              <a:rPr lang="en-GB" sz="4000" dirty="0"/>
            </a:br>
            <a:r>
              <a:rPr lang="en-GB" dirty="0" smtClean="0"/>
              <a:t>Berlin, Germany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21-25 August 2017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R5-173920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Test Tolerance Review Training</a:t>
            </a:r>
            <a:br>
              <a:rPr lang="en-GB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7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92600"/>
            <a:ext cx="88392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Section d) </a:t>
            </a:r>
            <a:r>
              <a:rPr lang="en-GB" dirty="0"/>
              <a:t>Controlled parameters critical to verdict, 2</a:t>
            </a:r>
            <a:r>
              <a:rPr lang="en-GB" dirty="0" smtClean="0"/>
              <a:t> of 4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10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4157579"/>
            <a:ext cx="6187088" cy="206163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1400" dirty="0" smtClean="0">
                <a:solidFill>
                  <a:srgbClr val="33CC33"/>
                </a:solidFill>
              </a:rPr>
              <a:t>The sensitivity of Cell 1 Es/Iot to Noc (AWGN) is 0</a:t>
            </a: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rgbClr val="33CC33"/>
                </a:solidFill>
              </a:rPr>
              <a:t>The sensitivity of Cell 1 Es/Iot to Cell 1 Es/Noc is </a:t>
            </a:r>
            <a:r>
              <a:rPr lang="en-US" sz="1400" dirty="0" smtClean="0">
                <a:solidFill>
                  <a:srgbClr val="33CC33"/>
                </a:solidFill>
              </a:rPr>
              <a:t>1.000</a:t>
            </a: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rgbClr val="33CC33"/>
                </a:solidFill>
              </a:rPr>
              <a:t>The sensitivity of Cell 1 Es/Iot to Cell </a:t>
            </a:r>
            <a:r>
              <a:rPr lang="en-US" sz="1400" dirty="0" smtClean="0">
                <a:solidFill>
                  <a:srgbClr val="33CC33"/>
                </a:solidFill>
              </a:rPr>
              <a:t>2 </a:t>
            </a:r>
            <a:r>
              <a:rPr lang="en-US" sz="1400" dirty="0">
                <a:solidFill>
                  <a:srgbClr val="33CC33"/>
                </a:solidFill>
              </a:rPr>
              <a:t>Es/Noc is </a:t>
            </a:r>
            <a:r>
              <a:rPr lang="en-US" sz="1400" dirty="0" smtClean="0">
                <a:solidFill>
                  <a:srgbClr val="33CC33"/>
                </a:solidFill>
              </a:rPr>
              <a:t>0.975, = (interference from Cell 2/Total interference) = 6.310/(6.310+0.158)</a:t>
            </a: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rgbClr val="33CC33"/>
                </a:solidFill>
              </a:rPr>
              <a:t>Pie charts </a:t>
            </a:r>
            <a:r>
              <a:rPr lang="en-US" sz="1400" dirty="0" smtClean="0">
                <a:solidFill>
                  <a:srgbClr val="33CC33"/>
                </a:solidFill>
              </a:rPr>
              <a:t>can be useful for calculating sensitivity factors</a:t>
            </a:r>
          </a:p>
          <a:p>
            <a:pPr>
              <a:spcAft>
                <a:spcPts val="600"/>
              </a:spcAft>
            </a:pPr>
            <a:r>
              <a:rPr lang="en-US" sz="1400" dirty="0" smtClean="0">
                <a:solidFill>
                  <a:srgbClr val="33CC33"/>
                </a:solidFill>
              </a:rPr>
              <a:t>The sensitivity factors are per-controlled-parameter, </a:t>
            </a:r>
            <a:r>
              <a:rPr lang="en-US" sz="1400" dirty="0">
                <a:solidFill>
                  <a:srgbClr val="33CC33"/>
                </a:solidFill>
              </a:rPr>
              <a:t>per-uncertainty,</a:t>
            </a:r>
            <a:r>
              <a:rPr lang="en-US" sz="1400" dirty="0" smtClean="0">
                <a:solidFill>
                  <a:srgbClr val="33CC33"/>
                </a:solidFill>
              </a:rPr>
              <a:t> and per-time-period</a:t>
            </a:r>
            <a:endParaRPr lang="en-GB" sz="1400" dirty="0">
              <a:solidFill>
                <a:srgbClr val="33CC33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519410"/>
            <a:ext cx="2209800" cy="1699799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318518" y="894363"/>
            <a:ext cx="8673082" cy="45720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Step 2: Calculate how sensitive each parameter is to each uncertainty: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8" y="1371600"/>
            <a:ext cx="8383170" cy="275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91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92600"/>
            <a:ext cx="88392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Section d) </a:t>
            </a:r>
            <a:r>
              <a:rPr lang="en-GB" dirty="0"/>
              <a:t>Controlled parameters critical to verdict, </a:t>
            </a:r>
            <a:r>
              <a:rPr lang="en-GB" dirty="0" smtClean="0"/>
              <a:t>3 of 4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11</a:t>
            </a:fld>
            <a:endParaRPr lang="ja-JP" altLang="en-US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18518" y="894363"/>
            <a:ext cx="8673082" cy="7058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Step 3: For each controlled parameter, in each time period, multiply each uncertainty by its sensitivity factor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18518" y="4194787"/>
            <a:ext cx="8673082" cy="7058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Here we are working out how much effect the uncertainty will have on the controlled parameter, for example Cell 1 Es/Iot during T2: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85800" y="5009364"/>
            <a:ext cx="8015888" cy="120984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1400" dirty="0" smtClean="0">
                <a:solidFill>
                  <a:srgbClr val="33CC33"/>
                </a:solidFill>
              </a:rPr>
              <a:t>Cell </a:t>
            </a:r>
            <a:r>
              <a:rPr lang="en-US" sz="1400" dirty="0">
                <a:solidFill>
                  <a:srgbClr val="33CC33"/>
                </a:solidFill>
              </a:rPr>
              <a:t>1 Es/Iot has a sensitivity factor of </a:t>
            </a:r>
            <a:r>
              <a:rPr lang="en-US" sz="1400" dirty="0" smtClean="0">
                <a:solidFill>
                  <a:srgbClr val="33CC33"/>
                </a:solidFill>
              </a:rPr>
              <a:t>0 to AWGN Noc uncertainty. So (+/-1dB x 0) = 0dB</a:t>
            </a: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rgbClr val="33CC33"/>
                </a:solidFill>
              </a:rPr>
              <a:t>Cell 1 Es/Iot has a sensitivity factor of 1 to Cell 1 </a:t>
            </a:r>
            <a:r>
              <a:rPr lang="en-US" sz="1400" dirty="0" smtClean="0">
                <a:solidFill>
                  <a:srgbClr val="33CC33"/>
                </a:solidFill>
              </a:rPr>
              <a:t>Es/Noc </a:t>
            </a:r>
            <a:r>
              <a:rPr lang="en-US" sz="1400" dirty="0">
                <a:solidFill>
                  <a:srgbClr val="33CC33"/>
                </a:solidFill>
              </a:rPr>
              <a:t>uncertainty. So (+/-0.3dB x 1) = 0.3dB</a:t>
            </a:r>
            <a:endParaRPr lang="en-US" sz="1400" dirty="0" smtClean="0">
              <a:solidFill>
                <a:srgbClr val="33CC33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rgbClr val="33CC33"/>
                </a:solidFill>
              </a:rPr>
              <a:t>Cell 1 Es/Iot has a sensitivity factor of 0.975 to Cell 2 </a:t>
            </a:r>
            <a:r>
              <a:rPr lang="en-US" sz="1400" dirty="0" smtClean="0">
                <a:solidFill>
                  <a:srgbClr val="33CC33"/>
                </a:solidFill>
              </a:rPr>
              <a:t>Es/Noc </a:t>
            </a:r>
            <a:r>
              <a:rPr lang="en-US" sz="1400" dirty="0">
                <a:solidFill>
                  <a:srgbClr val="33CC33"/>
                </a:solidFill>
              </a:rPr>
              <a:t>uncertainty. So (+/-0.3dB x 0.975) = 0.293dB</a:t>
            </a:r>
            <a:endParaRPr lang="en-US" sz="1400" dirty="0" smtClean="0">
              <a:solidFill>
                <a:srgbClr val="33CC33"/>
              </a:solidFill>
            </a:endParaRPr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15" y="1668370"/>
            <a:ext cx="8383170" cy="238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9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92600"/>
            <a:ext cx="88392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Section d) </a:t>
            </a:r>
            <a:r>
              <a:rPr lang="en-GB" dirty="0"/>
              <a:t>Controlled parameters critical to verdict, 4</a:t>
            </a:r>
            <a:r>
              <a:rPr lang="en-GB" dirty="0" smtClean="0"/>
              <a:t> of 4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12</a:t>
            </a:fld>
            <a:endParaRPr lang="ja-JP" altLang="en-US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18518" y="894363"/>
            <a:ext cx="8673082" cy="4010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Step 4: Add up the effects of all the uncertainties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18518" y="4194787"/>
            <a:ext cx="8673082" cy="7058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Here we are working out how much effect the uncertainty will have on the controlled parameter, for example Cell 1 Es/Iot during T2: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57200" y="5654600"/>
            <a:ext cx="8244488" cy="58422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1400" dirty="0" smtClean="0">
                <a:solidFill>
                  <a:srgbClr val="33CC33"/>
                </a:solidFill>
              </a:rPr>
              <a:t>Uncertainties are normally added root-sum-square, as they are statistical 90% confidence values </a:t>
            </a:r>
          </a:p>
          <a:p>
            <a:pPr>
              <a:spcAft>
                <a:spcPts val="600"/>
              </a:spcAft>
            </a:pPr>
            <a:r>
              <a:rPr lang="en-US" sz="1400" dirty="0" smtClean="0">
                <a:solidFill>
                  <a:srgbClr val="33CC33"/>
                </a:solidFill>
              </a:rPr>
              <a:t>The overall uncertainties </a:t>
            </a:r>
            <a:r>
              <a:rPr lang="en-US" sz="1400" dirty="0">
                <a:solidFill>
                  <a:srgbClr val="33CC33"/>
                </a:solidFill>
              </a:rPr>
              <a:t>are per-controlled-parameter and per-time-period</a:t>
            </a:r>
            <a:endParaRPr lang="en-US" sz="1400" dirty="0" smtClean="0">
              <a:solidFill>
                <a:srgbClr val="33CC33"/>
              </a:solidFill>
            </a:endParaRPr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404140"/>
            <a:ext cx="8774995" cy="422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07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92600"/>
            <a:ext cx="8839200" cy="621800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Section e</a:t>
            </a:r>
            <a:r>
              <a:rPr lang="en-GB" dirty="0"/>
              <a:t>) Determine parameters to offset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13</a:t>
            </a:fld>
            <a:endParaRPr lang="ja-JP" altLang="en-US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18518" y="894363"/>
            <a:ext cx="8673082" cy="4010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It’s usually best to leave this to the end!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18518" y="2181624"/>
            <a:ext cx="8673082" cy="7058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We use section f) to try out offset values</a:t>
            </a:r>
            <a:r>
              <a:rPr lang="en-US" sz="2000" kern="0" dirty="0">
                <a:solidFill>
                  <a:srgbClr val="33CC33"/>
                </a:solidFill>
              </a:rPr>
              <a:t>, and </a:t>
            </a:r>
            <a:r>
              <a:rPr lang="en-US" sz="2000" kern="0" dirty="0" smtClean="0">
                <a:solidFill>
                  <a:srgbClr val="33CC33"/>
                </a:solidFill>
              </a:rPr>
              <a:t>watch </a:t>
            </a:r>
            <a:r>
              <a:rPr lang="en-US" sz="2000" kern="0" dirty="0">
                <a:solidFill>
                  <a:srgbClr val="33CC33"/>
                </a:solidFill>
              </a:rPr>
              <a:t>section </a:t>
            </a:r>
            <a:r>
              <a:rPr lang="en-US" sz="2000" kern="0" dirty="0" smtClean="0">
                <a:solidFill>
                  <a:srgbClr val="33CC33"/>
                </a:solidFill>
              </a:rPr>
              <a:t>g) to determine whether we meet all the requirements 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73" y="1377416"/>
            <a:ext cx="7363853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65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92600"/>
            <a:ext cx="89916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Section f</a:t>
            </a:r>
            <a:r>
              <a:rPr lang="en-GB" dirty="0"/>
              <a:t>) Parameters modified by Test Tolerances, </a:t>
            </a:r>
            <a:r>
              <a:rPr lang="en-GB" dirty="0" smtClean="0"/>
              <a:t>1 of </a:t>
            </a:r>
            <a:r>
              <a:rPr lang="en-GB" dirty="0"/>
              <a:t>2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14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94363"/>
            <a:ext cx="8673082" cy="401037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Step 1: List again </a:t>
            </a:r>
            <a:r>
              <a:rPr lang="en-US" sz="2000" dirty="0">
                <a:solidFill>
                  <a:srgbClr val="33CC33"/>
                </a:solidFill>
              </a:rPr>
              <a:t>the Original specified key </a:t>
            </a:r>
            <a:r>
              <a:rPr lang="en-US" sz="2000" dirty="0" smtClean="0">
                <a:solidFill>
                  <a:srgbClr val="33CC33"/>
                </a:solidFill>
              </a:rPr>
              <a:t>parameters</a:t>
            </a:r>
            <a:endParaRPr lang="en-GB" sz="2000" dirty="0">
              <a:solidFill>
                <a:srgbClr val="33CC33"/>
              </a:solidFill>
            </a:endParaRP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78" y="4648200"/>
            <a:ext cx="7212626" cy="1476988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318518" y="4135829"/>
            <a:ext cx="8673082" cy="47351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Step 2: Make provision to apply an offset, and calculate the new value 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78" y="1398115"/>
            <a:ext cx="7153859" cy="261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8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92600"/>
            <a:ext cx="89916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Section f</a:t>
            </a:r>
            <a:r>
              <a:rPr lang="en-GB" dirty="0"/>
              <a:t>) Parameters modified by Test Tolerances, 2</a:t>
            </a:r>
            <a:r>
              <a:rPr lang="en-GB" dirty="0" smtClean="0"/>
              <a:t> of </a:t>
            </a:r>
            <a:r>
              <a:rPr lang="en-GB" dirty="0"/>
              <a:t>2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15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94363"/>
            <a:ext cx="8673082" cy="401037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Step 3: Re-calcuate </a:t>
            </a:r>
            <a:r>
              <a:rPr lang="en-GB" sz="2000" dirty="0" smtClean="0">
                <a:solidFill>
                  <a:srgbClr val="33CC33"/>
                </a:solidFill>
              </a:rPr>
              <a:t>the derived parameters based on new values:</a:t>
            </a:r>
            <a:endParaRPr lang="en-GB" sz="2000" dirty="0">
              <a:solidFill>
                <a:srgbClr val="33CC33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18518" y="4135829"/>
            <a:ext cx="8673082" cy="142677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The selection of derived parameters is the same as in section b)</a:t>
            </a:r>
          </a:p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..and the calculation method is the same</a:t>
            </a:r>
          </a:p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..but the values now include the effect of any applied offsets 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15" y="1367404"/>
            <a:ext cx="8383170" cy="267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85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92600"/>
            <a:ext cx="89916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Section </a:t>
            </a:r>
            <a:r>
              <a:rPr lang="en-GB" dirty="0"/>
              <a:t>g) Check controlled parameters Min/Max, </a:t>
            </a:r>
            <a:r>
              <a:rPr lang="en-GB" dirty="0" smtClean="0"/>
              <a:t>1 of </a:t>
            </a:r>
            <a:r>
              <a:rPr lang="en-GB" dirty="0"/>
              <a:t>4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16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94363"/>
            <a:ext cx="8673082" cy="705837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Step 1: List again </a:t>
            </a:r>
            <a:r>
              <a:rPr lang="en-US" sz="2000" dirty="0">
                <a:solidFill>
                  <a:srgbClr val="33CC33"/>
                </a:solidFill>
              </a:rPr>
              <a:t>the </a:t>
            </a:r>
            <a:r>
              <a:rPr lang="en-GB" sz="2000" dirty="0">
                <a:solidFill>
                  <a:srgbClr val="33CC33"/>
                </a:solidFill>
              </a:rPr>
              <a:t>Controlled parameters critical to </a:t>
            </a:r>
            <a:r>
              <a:rPr lang="en-GB" sz="2000" dirty="0" smtClean="0">
                <a:solidFill>
                  <a:srgbClr val="33CC33"/>
                </a:solidFill>
              </a:rPr>
              <a:t>verdict, this time using the uncertainties from d) to calculate the Min and Max values:</a:t>
            </a:r>
            <a:endParaRPr lang="en-GB" sz="2000" dirty="0">
              <a:solidFill>
                <a:srgbClr val="33CC33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18518" y="3167922"/>
            <a:ext cx="8673082" cy="7147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>
                <a:solidFill>
                  <a:srgbClr val="33CC33"/>
                </a:solidFill>
              </a:rPr>
              <a:t>U</a:t>
            </a:r>
            <a:r>
              <a:rPr lang="en-US" sz="2000" kern="0" dirty="0" smtClean="0">
                <a:solidFill>
                  <a:srgbClr val="33CC33"/>
                </a:solidFill>
              </a:rPr>
              <a:t>ncertainty values are </a:t>
            </a:r>
            <a:r>
              <a:rPr lang="en-US" sz="2000" dirty="0" smtClean="0">
                <a:solidFill>
                  <a:srgbClr val="33CC33"/>
                </a:solidFill>
              </a:rPr>
              <a:t>per-controlled-parameter, </a:t>
            </a:r>
            <a:r>
              <a:rPr lang="en-US" sz="2000" dirty="0">
                <a:solidFill>
                  <a:srgbClr val="33CC33"/>
                </a:solidFill>
              </a:rPr>
              <a:t>and </a:t>
            </a:r>
            <a:r>
              <a:rPr lang="en-US" sz="2000" dirty="0" smtClean="0">
                <a:solidFill>
                  <a:srgbClr val="33CC33"/>
                </a:solidFill>
              </a:rPr>
              <a:t>per-time-period. </a:t>
            </a:r>
            <a:r>
              <a:rPr lang="en-US" sz="2000" kern="0" dirty="0" smtClean="0">
                <a:solidFill>
                  <a:srgbClr val="33CC33"/>
                </a:solidFill>
              </a:rPr>
              <a:t>They are copied directly from section d) 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92039"/>
            <a:ext cx="8839200" cy="1384044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46" y="3974498"/>
            <a:ext cx="8832581" cy="2273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92600"/>
            <a:ext cx="89916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Section </a:t>
            </a:r>
            <a:r>
              <a:rPr lang="en-GB" dirty="0"/>
              <a:t>g) Check controlled parameters Min/Max, 2</a:t>
            </a:r>
            <a:r>
              <a:rPr lang="en-GB" dirty="0" smtClean="0"/>
              <a:t> of </a:t>
            </a:r>
            <a:r>
              <a:rPr lang="en-GB" dirty="0"/>
              <a:t>4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17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94363"/>
            <a:ext cx="8673082" cy="401037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Step 2: Find out the Core requirement relating to each parameter</a:t>
            </a:r>
            <a:endParaRPr lang="en-GB" sz="2000" dirty="0">
              <a:solidFill>
                <a:srgbClr val="33CC33"/>
              </a:solidFill>
            </a:endParaRPr>
          </a:p>
        </p:txBody>
      </p:sp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5" y="3457589"/>
            <a:ext cx="6373114" cy="2476846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4876800"/>
            <a:ext cx="6163535" cy="1343212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4" y="1284964"/>
            <a:ext cx="9035005" cy="200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74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92600"/>
            <a:ext cx="89916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Section </a:t>
            </a:r>
            <a:r>
              <a:rPr lang="en-GB" dirty="0"/>
              <a:t>g) Check controlled parameters Min/Max, </a:t>
            </a:r>
            <a:r>
              <a:rPr lang="en-GB" dirty="0" smtClean="0"/>
              <a:t>3 of </a:t>
            </a:r>
            <a:r>
              <a:rPr lang="en-GB" dirty="0"/>
              <a:t>4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18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94364"/>
            <a:ext cx="8673082" cy="78932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Step 3: Adjust/check the offsets to make sure all core requirements met</a:t>
            </a:r>
          </a:p>
          <a:p>
            <a:pPr lvl="1">
              <a:spcAft>
                <a:spcPts val="1200"/>
              </a:spcAft>
            </a:pPr>
            <a:r>
              <a:rPr lang="en-US" sz="1600" dirty="0">
                <a:solidFill>
                  <a:srgbClr val="33CC33"/>
                </a:solidFill>
              </a:rPr>
              <a:t>For example, if we set all the offsets to 0dB in this test case:</a:t>
            </a:r>
            <a:endParaRPr lang="en-GB" sz="1600" dirty="0">
              <a:solidFill>
                <a:srgbClr val="33CC33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18518" y="5562600"/>
            <a:ext cx="8673082" cy="60959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 lvl="1">
              <a:spcAft>
                <a:spcPts val="1200"/>
              </a:spcAft>
            </a:pPr>
            <a:r>
              <a:rPr lang="en-GB" sz="1600" dirty="0" smtClean="0">
                <a:solidFill>
                  <a:srgbClr val="33CC33"/>
                </a:solidFill>
              </a:rPr>
              <a:t>The minimum RSRP difference </a:t>
            </a:r>
            <a:r>
              <a:rPr lang="en-GB" sz="1600" dirty="0">
                <a:solidFill>
                  <a:srgbClr val="33CC33"/>
                </a:solidFill>
              </a:rPr>
              <a:t>between Cell 1 and Cell </a:t>
            </a:r>
            <a:r>
              <a:rPr lang="en-GB" sz="1600" dirty="0" smtClean="0">
                <a:solidFill>
                  <a:srgbClr val="33CC33"/>
                </a:solidFill>
              </a:rPr>
              <a:t>2 is not big enough to meet the “3dB better </a:t>
            </a:r>
            <a:r>
              <a:rPr lang="en-GB" sz="1600" dirty="0">
                <a:solidFill>
                  <a:srgbClr val="33CC33"/>
                </a:solidFill>
              </a:rPr>
              <a:t>ranked” </a:t>
            </a:r>
            <a:r>
              <a:rPr lang="en-GB" sz="1600" dirty="0" smtClean="0">
                <a:solidFill>
                  <a:srgbClr val="33CC33"/>
                </a:solidFill>
              </a:rPr>
              <a:t>requirement</a:t>
            </a:r>
            <a:r>
              <a:rPr lang="en-US" sz="1600" dirty="0" smtClean="0">
                <a:solidFill>
                  <a:srgbClr val="33CC33"/>
                </a:solidFill>
              </a:rPr>
              <a:t>, and a good UE could fail the Test Case</a:t>
            </a:r>
            <a:endParaRPr lang="en-GB" sz="1600" kern="0" dirty="0">
              <a:solidFill>
                <a:srgbClr val="33CC33"/>
              </a:solidFill>
            </a:endParaRPr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3686"/>
            <a:ext cx="9144000" cy="370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09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92600"/>
            <a:ext cx="89916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Section </a:t>
            </a:r>
            <a:r>
              <a:rPr lang="en-GB" dirty="0"/>
              <a:t>g) Check controlled parameters Min/Max, 4</a:t>
            </a:r>
            <a:r>
              <a:rPr lang="en-GB" dirty="0" smtClean="0"/>
              <a:t> of </a:t>
            </a:r>
            <a:r>
              <a:rPr lang="en-GB" dirty="0"/>
              <a:t>4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19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94364"/>
            <a:ext cx="8749282" cy="78932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Sometimes the amount of offset can be calcuated from the uncertainty</a:t>
            </a:r>
          </a:p>
          <a:p>
            <a:pPr lvl="1">
              <a:spcAft>
                <a:spcPts val="1200"/>
              </a:spcAft>
            </a:pPr>
            <a:r>
              <a:rPr lang="en-US" sz="1600" dirty="0" smtClean="0">
                <a:solidFill>
                  <a:srgbClr val="33CC33"/>
                </a:solidFill>
              </a:rPr>
              <a:t>For </a:t>
            </a:r>
            <a:r>
              <a:rPr lang="en-US" sz="1600" dirty="0">
                <a:solidFill>
                  <a:srgbClr val="33CC33"/>
                </a:solidFill>
              </a:rPr>
              <a:t>example, </a:t>
            </a:r>
            <a:r>
              <a:rPr lang="en-US" sz="1600" dirty="0" smtClean="0">
                <a:solidFill>
                  <a:srgbClr val="33CC33"/>
                </a:solidFill>
              </a:rPr>
              <a:t>the offset is made equal to the (Cell 2 RSRP – Cell 1 RSRP) uncertainty:</a:t>
            </a:r>
            <a:endParaRPr lang="en-GB" sz="1600" dirty="0">
              <a:solidFill>
                <a:srgbClr val="33CC33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18518" y="5562600"/>
            <a:ext cx="8673082" cy="60959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 lvl="1">
              <a:spcAft>
                <a:spcPts val="1200"/>
              </a:spcAft>
            </a:pPr>
            <a:r>
              <a:rPr lang="en-US" sz="1600" dirty="0" smtClean="0">
                <a:solidFill>
                  <a:srgbClr val="33CC33"/>
                </a:solidFill>
              </a:rPr>
              <a:t>**</a:t>
            </a:r>
            <a:endParaRPr lang="en-GB" sz="1600" kern="0" dirty="0">
              <a:solidFill>
                <a:srgbClr val="33CC33"/>
              </a:solidFill>
            </a:endParaRPr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898864"/>
            <a:ext cx="8839200" cy="430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22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3124201"/>
          </a:xfrm>
        </p:spPr>
        <p:txBody>
          <a:bodyPr/>
          <a:lstStyle/>
          <a:p>
            <a:r>
              <a:rPr lang="en-GB" dirty="0" smtClean="0"/>
              <a:t>Contents </a:t>
            </a:r>
            <a:endParaRPr lang="en-GB" dirty="0"/>
          </a:p>
          <a:p>
            <a:pPr lvl="1"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Why we need an </a:t>
            </a:r>
            <a:r>
              <a:rPr lang="en-GB" sz="2000" dirty="0" smtClean="0">
                <a:solidFill>
                  <a:srgbClr val="33CC33"/>
                </a:solidFill>
              </a:rPr>
              <a:t>analysis</a:t>
            </a:r>
            <a:endParaRPr lang="en-GB" sz="2000" dirty="0" smtClean="0">
              <a:solidFill>
                <a:srgbClr val="33CC33"/>
              </a:solidFill>
            </a:endParaRPr>
          </a:p>
          <a:p>
            <a:pPr lvl="1"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Section-by-section </a:t>
            </a:r>
            <a:r>
              <a:rPr lang="en-GB" sz="2000" dirty="0" smtClean="0">
                <a:solidFill>
                  <a:srgbClr val="33CC33"/>
                </a:solidFill>
              </a:rPr>
              <a:t>review of </a:t>
            </a:r>
            <a:r>
              <a:rPr lang="en-GB" sz="2000" dirty="0" smtClean="0">
                <a:solidFill>
                  <a:srgbClr val="33CC33"/>
                </a:solidFill>
              </a:rPr>
              <a:t>the analysis.xls for simplest case 4.2.1</a:t>
            </a:r>
          </a:p>
          <a:p>
            <a:pPr lvl="1"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High level summary </a:t>
            </a:r>
            <a:r>
              <a:rPr lang="en-GB" sz="2000" dirty="0">
                <a:solidFill>
                  <a:srgbClr val="33CC33"/>
                </a:solidFill>
              </a:rPr>
              <a:t>of the </a:t>
            </a:r>
            <a:r>
              <a:rPr lang="en-GB" sz="2000" dirty="0">
                <a:solidFill>
                  <a:srgbClr val="33CC33"/>
                </a:solidFill>
              </a:rPr>
              <a:t>analysis.doc </a:t>
            </a:r>
            <a:r>
              <a:rPr lang="en-GB" sz="2000" dirty="0" smtClean="0">
                <a:solidFill>
                  <a:srgbClr val="33CC33"/>
                </a:solidFill>
              </a:rPr>
              <a:t>contents</a:t>
            </a:r>
          </a:p>
          <a:p>
            <a:pPr lvl="0">
              <a:spcAft>
                <a:spcPts val="1200"/>
              </a:spcAft>
            </a:pPr>
            <a:r>
              <a:rPr lang="en-GB" dirty="0" smtClean="0"/>
              <a:t>The analysis.xls and the analysis.doc are included in the zip file</a:t>
            </a:r>
          </a:p>
          <a:p>
            <a:pPr lvl="0">
              <a:spcAft>
                <a:spcPts val="1200"/>
              </a:spcAft>
            </a:pPr>
            <a:r>
              <a:rPr lang="en-GB" dirty="0" smtClean="0"/>
              <a:t>This training focusses on the </a:t>
            </a:r>
            <a:r>
              <a:rPr lang="en-GB" dirty="0"/>
              <a:t>analysis.xls</a:t>
            </a:r>
          </a:p>
          <a:p>
            <a:pPr lvl="1">
              <a:spcAft>
                <a:spcPts val="1200"/>
              </a:spcAft>
            </a:pPr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92600"/>
            <a:ext cx="88392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Return to section e</a:t>
            </a:r>
            <a:r>
              <a:rPr lang="en-GB" dirty="0"/>
              <a:t>) Determine parameters to offset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20</a:t>
            </a:fld>
            <a:endParaRPr lang="ja-JP" altLang="en-US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18518" y="894363"/>
            <a:ext cx="8673082" cy="4010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Now we have found a solution, can summarise it:</a:t>
            </a:r>
            <a:endParaRPr lang="en-GB" sz="2000" kern="0" dirty="0">
              <a:solidFill>
                <a:srgbClr val="33CC33"/>
              </a:solidFill>
            </a:endParaRPr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73" y="1377416"/>
            <a:ext cx="7363853" cy="714475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318518" y="2467299"/>
            <a:ext cx="8673082" cy="134270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Section e) is an encouragement to think about which offsets to apply</a:t>
            </a:r>
          </a:p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Sometimes the solution can only be found by trial and error</a:t>
            </a:r>
          </a:p>
          <a:p>
            <a:pPr>
              <a:spcAft>
                <a:spcPts val="600"/>
              </a:spcAft>
            </a:pPr>
            <a:r>
              <a:rPr lang="en-US" sz="2000" kern="0" dirty="0" smtClean="0">
                <a:solidFill>
                  <a:srgbClr val="33CC33"/>
                </a:solidFill>
              </a:rPr>
              <a:t>We aim to use the smallest offsets needed to meet all the requirements </a:t>
            </a:r>
            <a:endParaRPr lang="en-GB" sz="2000" kern="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66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92600"/>
            <a:ext cx="8839200" cy="621800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The analysis.doc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21</a:t>
            </a:fld>
            <a:endParaRPr lang="ja-JP" altLang="en-US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18518" y="894363"/>
            <a:ext cx="8673082" cy="39824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r>
              <a:rPr lang="en-GB" dirty="0"/>
              <a:t>Contents </a:t>
            </a:r>
          </a:p>
          <a:p>
            <a:pPr lvl="1"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Includes an extract of the TS 36.133 Annex A Test case</a:t>
            </a:r>
          </a:p>
          <a:p>
            <a:pPr lvl="1"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Includes </a:t>
            </a:r>
            <a:r>
              <a:rPr lang="en-GB" sz="2000" dirty="0" smtClean="0">
                <a:solidFill>
                  <a:srgbClr val="33CC33"/>
                </a:solidFill>
              </a:rPr>
              <a:t>explanation of the uncertainty values</a:t>
            </a:r>
          </a:p>
          <a:p>
            <a:pPr lvl="1"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Includes </a:t>
            </a:r>
            <a:r>
              <a:rPr lang="en-GB" sz="2000" dirty="0" smtClean="0">
                <a:solidFill>
                  <a:srgbClr val="33CC33"/>
                </a:solidFill>
              </a:rPr>
              <a:t>relevant Core requirement and side condition extracts from </a:t>
            </a:r>
            <a:r>
              <a:rPr lang="en-GB" sz="2000" dirty="0">
                <a:solidFill>
                  <a:srgbClr val="33CC33"/>
                </a:solidFill>
              </a:rPr>
              <a:t>TS </a:t>
            </a:r>
            <a:r>
              <a:rPr lang="en-GB" sz="2000" dirty="0" smtClean="0">
                <a:solidFill>
                  <a:srgbClr val="33CC33"/>
                </a:solidFill>
              </a:rPr>
              <a:t>36.133</a:t>
            </a:r>
          </a:p>
          <a:p>
            <a:pPr lvl="1"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Often includes additional diagrams to explain the reasoning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Often includes </a:t>
            </a:r>
            <a:r>
              <a:rPr lang="en-GB" sz="2000" dirty="0" smtClean="0">
                <a:solidFill>
                  <a:srgbClr val="33CC33"/>
                </a:solidFill>
              </a:rPr>
              <a:t>information about differences/similarities across the test cases covered by the analysis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Aft>
                <a:spcPts val="1200"/>
              </a:spcAft>
            </a:pPr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30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81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Why we need </a:t>
            </a:r>
            <a:r>
              <a:rPr lang="en-GB" dirty="0" smtClean="0"/>
              <a:t>Test Tolerance analyses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Motivation </a:t>
            </a:r>
            <a:endParaRPr lang="en-GB" dirty="0"/>
          </a:p>
          <a:p>
            <a:pPr lvl="1">
              <a:spcAft>
                <a:spcPts val="1200"/>
              </a:spcAft>
            </a:pPr>
            <a:r>
              <a:rPr lang="en-GB" sz="1600" dirty="0" smtClean="0">
                <a:solidFill>
                  <a:srgbClr val="33CC33"/>
                </a:solidFill>
              </a:rPr>
              <a:t>Test Tolerances are applied, where necessary, so that a good UE does not fail a test case because of Test System uncertainties.</a:t>
            </a:r>
            <a:endParaRPr lang="en-GB" sz="1600" dirty="0" smtClean="0">
              <a:solidFill>
                <a:srgbClr val="33CC33"/>
              </a:solidFill>
            </a:endParaRPr>
          </a:p>
          <a:p>
            <a:pPr lvl="1">
              <a:spcAft>
                <a:spcPts val="1200"/>
              </a:spcAft>
            </a:pPr>
            <a:r>
              <a:rPr lang="en-GB" sz="1600" dirty="0" smtClean="0">
                <a:solidFill>
                  <a:srgbClr val="33CC33"/>
                </a:solidFill>
              </a:rPr>
              <a:t>For basic Core requirements, for example those tested in TS 36.521-1 sections 5 and 6, Test Tolerances are easy – just relax the core requirement by the amount of </a:t>
            </a:r>
            <a:r>
              <a:rPr lang="en-GB" sz="1600" dirty="0">
                <a:solidFill>
                  <a:srgbClr val="33CC33"/>
                </a:solidFill>
              </a:rPr>
              <a:t>the Test System </a:t>
            </a:r>
            <a:r>
              <a:rPr lang="en-GB" sz="1600" dirty="0" smtClean="0">
                <a:solidFill>
                  <a:srgbClr val="33CC33"/>
                </a:solidFill>
              </a:rPr>
              <a:t>uncertainty.</a:t>
            </a:r>
            <a:endParaRPr lang="en-GB" sz="1600" dirty="0" smtClean="0">
              <a:solidFill>
                <a:srgbClr val="33CC33"/>
              </a:solidFill>
            </a:endParaRPr>
          </a:p>
          <a:p>
            <a:pPr lvl="1">
              <a:spcAft>
                <a:spcPts val="1200"/>
              </a:spcAft>
            </a:pPr>
            <a:r>
              <a:rPr lang="en-GB" sz="1600" dirty="0">
                <a:solidFill>
                  <a:srgbClr val="33CC33"/>
                </a:solidFill>
              </a:rPr>
              <a:t>For </a:t>
            </a:r>
            <a:r>
              <a:rPr lang="en-GB" sz="1600" dirty="0" smtClean="0">
                <a:solidFill>
                  <a:srgbClr val="33CC33"/>
                </a:solidFill>
              </a:rPr>
              <a:t>most RRM Test cases </a:t>
            </a:r>
            <a:r>
              <a:rPr lang="en-GB" sz="1600" dirty="0">
                <a:solidFill>
                  <a:srgbClr val="33CC33"/>
                </a:solidFill>
              </a:rPr>
              <a:t>in TS </a:t>
            </a:r>
            <a:r>
              <a:rPr lang="en-GB" sz="1600" dirty="0" smtClean="0">
                <a:solidFill>
                  <a:srgbClr val="33CC33"/>
                </a:solidFill>
              </a:rPr>
              <a:t>36.521-3 there are </a:t>
            </a:r>
            <a:r>
              <a:rPr lang="en-GB" sz="1600" dirty="0">
                <a:solidFill>
                  <a:srgbClr val="33CC33"/>
                </a:solidFill>
              </a:rPr>
              <a:t>side </a:t>
            </a:r>
            <a:r>
              <a:rPr lang="en-GB" sz="1600" dirty="0" smtClean="0">
                <a:solidFill>
                  <a:srgbClr val="33CC33"/>
                </a:solidFill>
              </a:rPr>
              <a:t>conditions as well as core requirements. Both must be met to avoid failing a good UE.</a:t>
            </a:r>
            <a:endParaRPr lang="en-GB" sz="1600" dirty="0" smtClean="0">
              <a:solidFill>
                <a:srgbClr val="33CC33"/>
              </a:solidFill>
            </a:endParaRPr>
          </a:p>
          <a:p>
            <a:pPr lvl="1">
              <a:spcAft>
                <a:spcPts val="1200"/>
              </a:spcAft>
            </a:pPr>
            <a:r>
              <a:rPr lang="en-GB" sz="1600" dirty="0" smtClean="0">
                <a:solidFill>
                  <a:srgbClr val="33CC33"/>
                </a:solidFill>
              </a:rPr>
              <a:t>The Test Tolerance analysis is to make sure both side </a:t>
            </a:r>
            <a:r>
              <a:rPr lang="en-GB" sz="1600" dirty="0">
                <a:solidFill>
                  <a:srgbClr val="33CC33"/>
                </a:solidFill>
              </a:rPr>
              <a:t>conditions </a:t>
            </a:r>
            <a:r>
              <a:rPr lang="en-GB" sz="1600" dirty="0" smtClean="0">
                <a:solidFill>
                  <a:srgbClr val="33CC33"/>
                </a:solidFill>
              </a:rPr>
              <a:t>and </a:t>
            </a:r>
            <a:r>
              <a:rPr lang="en-GB" sz="1600" dirty="0">
                <a:solidFill>
                  <a:srgbClr val="33CC33"/>
                </a:solidFill>
              </a:rPr>
              <a:t>core requirements</a:t>
            </a:r>
            <a:r>
              <a:rPr lang="en-GB" sz="1600" dirty="0" smtClean="0">
                <a:solidFill>
                  <a:srgbClr val="33CC33"/>
                </a:solidFill>
              </a:rPr>
              <a:t> are met, including effects of </a:t>
            </a:r>
            <a:r>
              <a:rPr lang="en-GB" sz="1600" dirty="0">
                <a:solidFill>
                  <a:srgbClr val="33CC33"/>
                </a:solidFill>
              </a:rPr>
              <a:t>Test System </a:t>
            </a:r>
            <a:r>
              <a:rPr lang="en-GB" sz="1600" dirty="0" smtClean="0">
                <a:solidFill>
                  <a:srgbClr val="33CC33"/>
                </a:solidFill>
              </a:rPr>
              <a:t>uncertainties.</a:t>
            </a:r>
          </a:p>
          <a:p>
            <a:r>
              <a:rPr lang="en-GB" dirty="0" smtClean="0"/>
              <a:t>Scope </a:t>
            </a:r>
            <a:endParaRPr lang="en-GB" dirty="0"/>
          </a:p>
          <a:p>
            <a:pPr lvl="1">
              <a:spcAft>
                <a:spcPts val="1200"/>
              </a:spcAft>
            </a:pPr>
            <a:r>
              <a:rPr lang="en-GB" sz="1600" dirty="0" smtClean="0">
                <a:solidFill>
                  <a:srgbClr val="33CC33"/>
                </a:solidFill>
              </a:rPr>
              <a:t>This training covers an example RRM Test case in 36.521-3, with the analysis stored in TS 36.903.</a:t>
            </a:r>
          </a:p>
          <a:p>
            <a:pPr lvl="1">
              <a:spcAft>
                <a:spcPts val="1200"/>
              </a:spcAft>
            </a:pPr>
            <a:r>
              <a:rPr lang="en-GB" sz="1600" dirty="0" smtClean="0">
                <a:solidFill>
                  <a:srgbClr val="33CC33"/>
                </a:solidFill>
              </a:rPr>
              <a:t>Some demodulation </a:t>
            </a:r>
            <a:r>
              <a:rPr lang="en-GB" sz="1600" dirty="0">
                <a:solidFill>
                  <a:srgbClr val="33CC33"/>
                </a:solidFill>
              </a:rPr>
              <a:t>Test </a:t>
            </a:r>
            <a:r>
              <a:rPr lang="en-GB" sz="1600" dirty="0" smtClean="0">
                <a:solidFill>
                  <a:srgbClr val="33CC33"/>
                </a:solidFill>
              </a:rPr>
              <a:t>cases </a:t>
            </a:r>
            <a:r>
              <a:rPr lang="en-GB" sz="1600" dirty="0">
                <a:solidFill>
                  <a:srgbClr val="33CC33"/>
                </a:solidFill>
              </a:rPr>
              <a:t>in </a:t>
            </a:r>
            <a:r>
              <a:rPr lang="en-GB" sz="1600" dirty="0" smtClean="0">
                <a:solidFill>
                  <a:srgbClr val="33CC33"/>
                </a:solidFill>
              </a:rPr>
              <a:t>36.521-1, have analyses </a:t>
            </a:r>
            <a:r>
              <a:rPr lang="en-GB" sz="1600" dirty="0">
                <a:solidFill>
                  <a:srgbClr val="33CC33"/>
                </a:solidFill>
              </a:rPr>
              <a:t>stored in TS </a:t>
            </a:r>
            <a:r>
              <a:rPr lang="en-GB" sz="1600" dirty="0" smtClean="0">
                <a:solidFill>
                  <a:srgbClr val="33CC33"/>
                </a:solidFill>
              </a:rPr>
              <a:t>36.904. </a:t>
            </a:r>
            <a:endParaRPr lang="en-GB" sz="16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72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21800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Section a) Original specified key parameters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498727" cy="45720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kern="1200" dirty="0">
                <a:solidFill>
                  <a:srgbClr val="33CC33"/>
                </a:solidFill>
              </a:rPr>
              <a:t>Only a few of the parameters are required to define the test:</a:t>
            </a:r>
            <a:endParaRPr lang="en-GB" sz="2000" kern="1200" dirty="0">
              <a:solidFill>
                <a:srgbClr val="33CC33"/>
              </a:solidFill>
            </a:endParaRPr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679799"/>
            <a:ext cx="6306430" cy="2562583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318518" y="4268946"/>
            <a:ext cx="8498727" cy="45720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These </a:t>
            </a:r>
            <a:r>
              <a:rPr lang="en-US" sz="2000" dirty="0">
                <a:solidFill>
                  <a:srgbClr val="33CC33"/>
                </a:solidFill>
              </a:rPr>
              <a:t>are the ones that go into section a) of the analysis.xls</a:t>
            </a:r>
            <a:endParaRPr lang="en-GB" sz="2000" dirty="0">
              <a:solidFill>
                <a:srgbClr val="33CC33"/>
              </a:solidFill>
            </a:endParaRPr>
          </a:p>
        </p:txBody>
      </p:sp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8" y="4752711"/>
            <a:ext cx="8440328" cy="142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24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21800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Section b) </a:t>
            </a:r>
            <a:r>
              <a:rPr lang="en-GB" dirty="0"/>
              <a:t>Derived </a:t>
            </a:r>
            <a:r>
              <a:rPr lang="en-GB" dirty="0" smtClean="0"/>
              <a:t>parameters, 1 of 3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94363"/>
            <a:ext cx="8673082" cy="45720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33CC33"/>
                </a:solidFill>
              </a:rPr>
              <a:t>Other parameters can be </a:t>
            </a:r>
            <a:r>
              <a:rPr lang="en-US" sz="2000" dirty="0" smtClean="0">
                <a:solidFill>
                  <a:srgbClr val="33CC33"/>
                </a:solidFill>
              </a:rPr>
              <a:t>derived, and </a:t>
            </a:r>
            <a:r>
              <a:rPr lang="en-US" sz="2000" dirty="0">
                <a:solidFill>
                  <a:srgbClr val="33CC33"/>
                </a:solidFill>
              </a:rPr>
              <a:t>the spreadsheet derives them:</a:t>
            </a:r>
            <a:endParaRPr lang="en-GB" sz="2000" dirty="0">
              <a:solidFill>
                <a:srgbClr val="33CC33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18518" y="2535536"/>
            <a:ext cx="8498727" cy="45720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..so </a:t>
            </a:r>
            <a:r>
              <a:rPr lang="en-US" sz="2000" dirty="0">
                <a:solidFill>
                  <a:srgbClr val="33CC33"/>
                </a:solidFill>
              </a:rPr>
              <a:t>you can check that RAN4 got them right:</a:t>
            </a:r>
            <a:endParaRPr lang="en-GB" sz="2000" dirty="0">
              <a:solidFill>
                <a:srgbClr val="33CC33"/>
              </a:solidFill>
            </a:endParaRP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8" y="1371601"/>
            <a:ext cx="8449854" cy="1066949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041171"/>
            <a:ext cx="6277851" cy="2562583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318517" y="5618012"/>
            <a:ext cx="8498727" cy="45720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33CC33"/>
                </a:solidFill>
              </a:rPr>
              <a:t>We also derive some extra parameters for use by the analysis </a:t>
            </a:r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23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21800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Section b) </a:t>
            </a:r>
            <a:r>
              <a:rPr lang="en-GB" dirty="0"/>
              <a:t>Derived </a:t>
            </a:r>
            <a:r>
              <a:rPr lang="en-GB" dirty="0" smtClean="0"/>
              <a:t>parameters, 2 of 3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6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38003"/>
            <a:ext cx="8673082" cy="45720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Two examples </a:t>
            </a:r>
            <a:r>
              <a:rPr lang="en-US" sz="2000" dirty="0">
                <a:solidFill>
                  <a:srgbClr val="33CC33"/>
                </a:solidFill>
              </a:rPr>
              <a:t>of derivation: </a:t>
            </a:r>
            <a:r>
              <a:rPr lang="en-US" sz="2000" dirty="0" smtClean="0">
                <a:solidFill>
                  <a:srgbClr val="33CC33"/>
                </a:solidFill>
              </a:rPr>
              <a:t>“Absolute </a:t>
            </a:r>
            <a:r>
              <a:rPr lang="en-US" sz="2000" dirty="0">
                <a:solidFill>
                  <a:srgbClr val="33CC33"/>
                </a:solidFill>
              </a:rPr>
              <a:t>power, </a:t>
            </a:r>
            <a:r>
              <a:rPr lang="en-US" sz="2000" dirty="0" smtClean="0">
                <a:solidFill>
                  <a:srgbClr val="33CC33"/>
                </a:solidFill>
              </a:rPr>
              <a:t>linear” </a:t>
            </a:r>
            <a:r>
              <a:rPr lang="en-US" sz="2000" dirty="0">
                <a:solidFill>
                  <a:srgbClr val="33CC33"/>
                </a:solidFill>
              </a:rPr>
              <a:t>and Es/Iot</a:t>
            </a:r>
            <a:endParaRPr lang="en-GB" sz="2000" dirty="0">
              <a:solidFill>
                <a:srgbClr val="33CC33"/>
              </a:solidFill>
            </a:endParaRP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44" y="3625462"/>
            <a:ext cx="7266157" cy="2651942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44" y="1295204"/>
            <a:ext cx="7279350" cy="220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39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21800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Section b) </a:t>
            </a:r>
            <a:r>
              <a:rPr lang="en-GB" dirty="0"/>
              <a:t>Derived </a:t>
            </a:r>
            <a:r>
              <a:rPr lang="en-GB" dirty="0" smtClean="0"/>
              <a:t>parameters, 3 of 3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7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38003"/>
            <a:ext cx="8673082" cy="2895797"/>
          </a:xfrm>
        </p:spPr>
        <p:txBody>
          <a:bodyPr/>
          <a:lstStyle/>
          <a:p>
            <a:r>
              <a:rPr lang="en-GB" dirty="0" smtClean="0">
                <a:solidFill>
                  <a:srgbClr val="33CC33"/>
                </a:solidFill>
              </a:rPr>
              <a:t>Why do we derive parameters? </a:t>
            </a:r>
            <a:endParaRPr lang="en-GB" dirty="0">
              <a:solidFill>
                <a:srgbClr val="33CC33"/>
              </a:solidFill>
            </a:endParaRPr>
          </a:p>
          <a:p>
            <a:pPr lvl="1"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Some derived parameters have to stay within a side condition</a:t>
            </a:r>
          </a:p>
          <a:p>
            <a:pPr lvl="1">
              <a:spcAft>
                <a:spcPts val="1200"/>
              </a:spcAft>
            </a:pPr>
            <a:r>
              <a:rPr lang="en-US" sz="2000" dirty="0">
                <a:solidFill>
                  <a:srgbClr val="33CC33"/>
                </a:solidFill>
              </a:rPr>
              <a:t>Absolute power in linear units is used to calculate E/Iot, and also used to calcuate sensitivity factors in the spreadsheet section d</a:t>
            </a:r>
            <a:r>
              <a:rPr lang="en-US" sz="2000" dirty="0" smtClean="0">
                <a:solidFill>
                  <a:srgbClr val="33CC33"/>
                </a:solidFill>
              </a:rPr>
              <a:t>)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Some core requirements apply to parameters not given in the test case. For </a:t>
            </a:r>
            <a:r>
              <a:rPr lang="en-GB" sz="2000" dirty="0">
                <a:solidFill>
                  <a:srgbClr val="33CC33"/>
                </a:solidFill>
              </a:rPr>
              <a:t>example </a:t>
            </a:r>
            <a:r>
              <a:rPr lang="en-GB" sz="2000" dirty="0" smtClean="0">
                <a:solidFill>
                  <a:srgbClr val="33CC33"/>
                </a:solidFill>
              </a:rPr>
              <a:t>we derive “RSRP </a:t>
            </a:r>
            <a:r>
              <a:rPr lang="en-GB" sz="2000" dirty="0">
                <a:solidFill>
                  <a:srgbClr val="33CC33"/>
                </a:solidFill>
              </a:rPr>
              <a:t>difference” </a:t>
            </a:r>
            <a:r>
              <a:rPr lang="en-GB" sz="2000" dirty="0" smtClean="0">
                <a:solidFill>
                  <a:srgbClr val="33CC33"/>
                </a:solidFill>
              </a:rPr>
              <a:t>between Cell 1 and Cell 2, because </a:t>
            </a:r>
            <a:r>
              <a:rPr lang="en-GB" sz="2000" dirty="0">
                <a:solidFill>
                  <a:srgbClr val="33CC33"/>
                </a:solidFill>
              </a:rPr>
              <a:t>there is </a:t>
            </a:r>
            <a:r>
              <a:rPr lang="en-GB" sz="2000" dirty="0" smtClean="0">
                <a:solidFill>
                  <a:srgbClr val="33CC33"/>
                </a:solidFill>
              </a:rPr>
              <a:t>a “better ranked” </a:t>
            </a:r>
            <a:r>
              <a:rPr lang="en-GB" sz="2000" dirty="0">
                <a:solidFill>
                  <a:srgbClr val="33CC33"/>
                </a:solidFill>
              </a:rPr>
              <a:t>requirement in </a:t>
            </a:r>
            <a:r>
              <a:rPr lang="en-GB" sz="2000" dirty="0" smtClean="0">
                <a:solidFill>
                  <a:srgbClr val="33CC33"/>
                </a:solidFill>
              </a:rPr>
              <a:t>36.133:</a:t>
            </a:r>
            <a:endParaRPr lang="en-GB" sz="2000" dirty="0">
              <a:solidFill>
                <a:srgbClr val="33CC33"/>
              </a:solidFill>
            </a:endParaRP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4038600"/>
            <a:ext cx="6192114" cy="135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8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21800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Section c</a:t>
            </a:r>
            <a:r>
              <a:rPr lang="en-GB" dirty="0"/>
              <a:t>)</a:t>
            </a:r>
            <a:r>
              <a:rPr lang="en-GB" dirty="0" smtClean="0"/>
              <a:t> Uncertainties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8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94363"/>
            <a:ext cx="8673082" cy="45720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Test system uncertainties apply to the </a:t>
            </a:r>
            <a:r>
              <a:rPr lang="en-GB" sz="2000" dirty="0">
                <a:solidFill>
                  <a:srgbClr val="33CC33"/>
                </a:solidFill>
              </a:rPr>
              <a:t>Original specified key parameters</a:t>
            </a:r>
            <a:r>
              <a:rPr lang="en-US" sz="2000" dirty="0" smtClean="0">
                <a:solidFill>
                  <a:srgbClr val="33CC33"/>
                </a:solidFill>
              </a:rPr>
              <a:t> </a:t>
            </a:r>
            <a:endParaRPr lang="en-GB" sz="2000" dirty="0">
              <a:solidFill>
                <a:srgbClr val="33CC33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18518" y="2535536"/>
            <a:ext cx="8498727" cy="45720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..and match exactly with the values in TS 36.521-3: </a:t>
            </a:r>
            <a:endParaRPr lang="en-GB" sz="2000" dirty="0">
              <a:solidFill>
                <a:srgbClr val="33CC33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49320" y="5181600"/>
            <a:ext cx="8498727" cy="95143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The uncertainties have to be orthogonal to each other, and..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..be a minimum set. Derived parameters don’t need uncertainties in c).</a:t>
            </a:r>
            <a:endParaRPr lang="en-GB" sz="2000" dirty="0">
              <a:solidFill>
                <a:srgbClr val="33CC33"/>
              </a:solidFill>
            </a:endParaRP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16" y="1374371"/>
            <a:ext cx="8440328" cy="724001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138" y="2992737"/>
            <a:ext cx="6325483" cy="181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1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92600"/>
            <a:ext cx="8839200" cy="621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Section d) </a:t>
            </a:r>
            <a:r>
              <a:rPr lang="en-GB" dirty="0"/>
              <a:t>Controlled parameters critical to verdict, </a:t>
            </a:r>
            <a:r>
              <a:rPr lang="en-GB" dirty="0" smtClean="0"/>
              <a:t>1 of 4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9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894363"/>
            <a:ext cx="8673082" cy="45720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Step 1: Decide which they are:</a:t>
            </a:r>
            <a:endParaRPr lang="en-GB" sz="2000" dirty="0">
              <a:solidFill>
                <a:srgbClr val="33CC33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267200" y="1629053"/>
            <a:ext cx="4648200" cy="70572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55575B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rgbClr val="4D4D4D"/>
                </a:solidFill>
                <a:latin typeface="+mn-lt"/>
                <a:ea typeface="+mn-ea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sz="2000" dirty="0" smtClean="0">
                <a:solidFill>
                  <a:srgbClr val="33CC33"/>
                </a:solidFill>
              </a:rPr>
              <a:t>..by identifying the core requirements in TS 36.133 that apply to this test case </a:t>
            </a:r>
            <a:endParaRPr lang="en-GB" sz="2000" dirty="0">
              <a:solidFill>
                <a:srgbClr val="33CC33"/>
              </a:solidFill>
            </a:endParaRPr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7" y="1351564"/>
            <a:ext cx="3753374" cy="4105848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698" y="2654234"/>
            <a:ext cx="6163535" cy="1343212"/>
          </a:xfrm>
          <a:prstGeom prst="rect">
            <a:avLst/>
          </a:prstGeom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908" y="4061693"/>
            <a:ext cx="6373114" cy="247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Blank Pre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75160</TotalTime>
  <Words>1242</Words>
  <Application>Microsoft Office PowerPoint</Application>
  <PresentationFormat>On-screen Show (4:3)</PresentationFormat>
  <Paragraphs>135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ＭＳ Ｐゴシック</vt:lpstr>
      <vt:lpstr>Arial</vt:lpstr>
      <vt:lpstr>15_Blank Presentation</vt:lpstr>
      <vt:lpstr>3GPP RAN5 #76 Berlin, Germany 21-25 August 2017  R5-173920 Test Tolerance Review Training </vt:lpstr>
      <vt:lpstr>Overview</vt:lpstr>
      <vt:lpstr>Why we need Test Tolerance analyses</vt:lpstr>
      <vt:lpstr>Section a) Original specified key parameters </vt:lpstr>
      <vt:lpstr>Section b) Derived parameters, 1 of 3 </vt:lpstr>
      <vt:lpstr>Section b) Derived parameters, 2 of 3 </vt:lpstr>
      <vt:lpstr>Section b) Derived parameters, 3 of 3 </vt:lpstr>
      <vt:lpstr>Section c) Uncertainties </vt:lpstr>
      <vt:lpstr>Section d) Controlled parameters critical to verdict, 1 of 4 </vt:lpstr>
      <vt:lpstr>Section d) Controlled parameters critical to verdict, 2 of 4 </vt:lpstr>
      <vt:lpstr>Section d) Controlled parameters critical to verdict, 3 of 4 </vt:lpstr>
      <vt:lpstr>Section d) Controlled parameters critical to verdict, 4 of 4 </vt:lpstr>
      <vt:lpstr>Section e) Determine parameters to offset </vt:lpstr>
      <vt:lpstr>Section f) Parameters modified by Test Tolerances, 1 of 2 </vt:lpstr>
      <vt:lpstr>Section f) Parameters modified by Test Tolerances, 2 of 2 </vt:lpstr>
      <vt:lpstr>Section g) Check controlled parameters Min/Max, 1 of 4 </vt:lpstr>
      <vt:lpstr>Section g) Check controlled parameters Min/Max, 2 of 4 </vt:lpstr>
      <vt:lpstr>Section g) Check controlled parameters Min/Max, 3 of 4 </vt:lpstr>
      <vt:lpstr>Section g) Check controlled parameters Min/Max, 4 of 4 </vt:lpstr>
      <vt:lpstr>Return to section e) Determine parameters to offset </vt:lpstr>
      <vt:lpstr>The analysis.doc </vt:lpstr>
      <vt:lpstr>PowerPoint Presentation</vt:lpstr>
    </vt:vector>
  </TitlesOfParts>
  <Company>Drew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Drew</dc:creator>
  <cp:lastModifiedBy>Rose, Ian</cp:lastModifiedBy>
  <cp:revision>1689</cp:revision>
  <dcterms:created xsi:type="dcterms:W3CDTF">2010-09-29T20:18:17Z</dcterms:created>
  <dcterms:modified xsi:type="dcterms:W3CDTF">2017-08-11T12:32:41Z</dcterms:modified>
</cp:coreProperties>
</file>