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6"/>
  </p:notesMasterIdLst>
  <p:sldIdLst>
    <p:sldId id="261" r:id="rId2"/>
    <p:sldId id="264" r:id="rId3"/>
    <p:sldId id="263" r:id="rId4"/>
    <p:sldId id="260" r:id="rId5"/>
  </p:sldIdLst>
  <p:sldSz cx="12192000" cy="6858000"/>
  <p:notesSz cx="6858000" cy="9144000"/>
  <p:defaultTextStyle>
    <a:defPPr>
      <a:defRPr lang="zh-CN"/>
    </a:defPPr>
    <a:lvl1pPr marL="0" algn="l" defTabSz="9143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64" algn="l" defTabSz="9143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26" algn="l" defTabSz="9143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90" algn="l" defTabSz="9143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54" algn="l" defTabSz="9143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18" algn="l" defTabSz="9143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80" algn="l" defTabSz="9143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144" algn="l" defTabSz="9143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308" algn="l" defTabSz="9143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24" autoAdjust="0"/>
    <p:restoredTop sz="91278" autoAdjust="0"/>
  </p:normalViewPr>
  <p:slideViewPr>
    <p:cSldViewPr snapToGrid="0">
      <p:cViewPr varScale="1">
        <p:scale>
          <a:sx n="94" d="100"/>
          <a:sy n="94" d="100"/>
        </p:scale>
        <p:origin x="102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3F5E4D-8644-4310-B83D-D89DB3576435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2286A0-C3D8-4BBE-A146-506005D437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887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64" algn="l" defTabSz="9143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26" algn="l" defTabSz="9143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90" algn="l" defTabSz="9143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654" algn="l" defTabSz="9143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18" algn="l" defTabSz="9143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80" algn="l" defTabSz="9143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44" algn="l" defTabSz="9143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08" algn="l" defTabSz="9143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R5-17xxxx</a:t>
            </a:r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54609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Qualcomm Technologies, Inc.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27E98F3-6788-4365-9BC1-6E3CF8A9FA3E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26643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R5-17xxxx</a:t>
            </a:r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66746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9B1AB-241E-4DFC-B8A2-EBD931DE9EF5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220FE-2828-4C24-81D8-88C4C6CA3F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5412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9B1AB-241E-4DFC-B8A2-EBD931DE9EF5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220FE-2828-4C24-81D8-88C4C6CA3F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040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9B1AB-241E-4DFC-B8A2-EBD931DE9EF5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220FE-2828-4C24-81D8-88C4C6CA3F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4906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70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097503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370367" y="360364"/>
            <a:ext cx="11451271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8" y="1933397"/>
            <a:ext cx="11432977" cy="1398844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 lang="en-US" sz="12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+mn-lt"/>
                <a:ea typeface="+mn-ea"/>
                <a:cs typeface="Arial" pitchFamily="34" charset="0"/>
              </a:defRPr>
            </a:lvl4pPr>
            <a:lvl5pPr marL="1200121" indent="-260597">
              <a:buFont typeface="Qualcomm Regular" pitchFamily="34" charset="0"/>
              <a:buChar char="−"/>
              <a:defRPr/>
            </a:lvl5pPr>
            <a:lvl6pPr marL="1628734" indent="0">
              <a:buNone/>
              <a:defRPr sz="12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42" y="736619"/>
            <a:ext cx="11432977" cy="507832"/>
          </a:xfrm>
          <a:prstGeom prst="rect">
            <a:avLst/>
          </a:prstGeom>
        </p:spPr>
        <p:txBody>
          <a:bodyPr rtlCol="0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42" y="1426467"/>
            <a:ext cx="11432977" cy="350866"/>
          </a:xfrm>
        </p:spPr>
        <p:txBody>
          <a:bodyPr tIns="0" bIns="0"/>
          <a:lstStyle>
            <a:lvl1pPr marL="0" indent="0">
              <a:buNone/>
              <a:defRPr sz="1800" b="0">
                <a:solidFill>
                  <a:schemeClr val="bg2"/>
                </a:solidFill>
              </a:defRPr>
            </a:lvl1pPr>
            <a:lvl2pPr marL="342891" indent="0">
              <a:buNone/>
              <a:defRPr sz="1500" b="1"/>
            </a:lvl2pPr>
            <a:lvl3pPr marL="685783" indent="0">
              <a:buNone/>
              <a:defRPr sz="1351" b="1"/>
            </a:lvl3pPr>
            <a:lvl4pPr marL="1028674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9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1" indent="0">
              <a:buNone/>
              <a:defRPr sz="12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226428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9B1AB-241E-4DFC-B8A2-EBD931DE9EF5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220FE-2828-4C24-81D8-88C4C6CA3F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692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9B1AB-241E-4DFC-B8A2-EBD931DE9EF5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220FE-2828-4C24-81D8-88C4C6CA3F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8225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9B1AB-241E-4DFC-B8A2-EBD931DE9EF5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220FE-2828-4C24-81D8-88C4C6CA3F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503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6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6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9B1AB-241E-4DFC-B8A2-EBD931DE9EF5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220FE-2828-4C24-81D8-88C4C6CA3F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048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9B1AB-241E-4DFC-B8A2-EBD931DE9EF5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220FE-2828-4C24-81D8-88C4C6CA3F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724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9B1AB-241E-4DFC-B8A2-EBD931DE9EF5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220FE-2828-4C24-81D8-88C4C6CA3F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638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9B1AB-241E-4DFC-B8A2-EBD931DE9EF5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220FE-2828-4C24-81D8-88C4C6CA3F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663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9B1AB-241E-4DFC-B8A2-EBD931DE9EF5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220FE-2828-4C24-81D8-88C4C6CA3F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E9B1AB-241E-4DFC-B8A2-EBD931DE9EF5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C220FE-2828-4C24-81D8-88C4C6CA3F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397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 txBox="1">
            <a:spLocks/>
          </p:cNvSpPr>
          <p:nvPr/>
        </p:nvSpPr>
        <p:spPr>
          <a:xfrm>
            <a:off x="535235" y="742735"/>
            <a:ext cx="11297920" cy="8540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altLang="zh-CN" sz="2400" b="1" dirty="0"/>
              <a:t>3GPP TSG RAN5 Meeting #75</a:t>
            </a:r>
            <a:r>
              <a:rPr lang="en-US" sz="2400" dirty="0"/>
              <a:t> </a:t>
            </a:r>
            <a:r>
              <a:rPr lang="en-US" sz="2400" dirty="0" smtClean="0"/>
              <a:t>						</a:t>
            </a:r>
            <a:r>
              <a:rPr lang="en-US" sz="2400" b="1" dirty="0"/>
              <a:t>R5-172945</a:t>
            </a:r>
          </a:p>
          <a:p>
            <a:pPr marL="0" indent="0">
              <a:buNone/>
            </a:pPr>
            <a:r>
              <a:rPr lang="en-US" sz="2000" dirty="0" smtClean="0"/>
              <a:t>Hangzhou, China, 15-19 May 2017</a:t>
            </a:r>
            <a:endParaRPr lang="en-US" sz="2000" dirty="0"/>
          </a:p>
        </p:txBody>
      </p:sp>
      <p:sp>
        <p:nvSpPr>
          <p:cNvPr id="6" name="Subtitle 4"/>
          <p:cNvSpPr txBox="1">
            <a:spLocks/>
          </p:cNvSpPr>
          <p:nvPr/>
        </p:nvSpPr>
        <p:spPr>
          <a:xfrm>
            <a:off x="1516968" y="2869618"/>
            <a:ext cx="9334456" cy="8489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4000" dirty="0" smtClean="0"/>
              <a:t>Discussion of time </a:t>
            </a:r>
            <a:r>
              <a:rPr lang="en-US" altLang="zh-CN" sz="4000" dirty="0"/>
              <a:t>plan for RAN5 5G-NR WI</a:t>
            </a:r>
          </a:p>
        </p:txBody>
      </p:sp>
      <p:sp>
        <p:nvSpPr>
          <p:cNvPr id="7" name="矩形 6"/>
          <p:cNvSpPr/>
          <p:nvPr/>
        </p:nvSpPr>
        <p:spPr>
          <a:xfrm>
            <a:off x="5224638" y="4487601"/>
            <a:ext cx="19191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/>
              <a:t>CMCC</a:t>
            </a:r>
            <a:endParaRPr lang="en-US" altLang="zh-CN" sz="3200" dirty="0"/>
          </a:p>
        </p:txBody>
      </p:sp>
    </p:spTree>
    <p:extLst>
      <p:ext uri="{BB962C8B-B14F-4D97-AF65-F5344CB8AC3E}">
        <p14:creationId xmlns:p14="http://schemas.microsoft.com/office/powerpoint/2010/main" val="3653589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36880" y="1790193"/>
            <a:ext cx="11221838" cy="2883407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 marL="460375" indent="-457200">
              <a:lnSpc>
                <a:spcPct val="100000"/>
              </a:lnSpc>
              <a:spcAft>
                <a:spcPts val="300"/>
              </a:spcAft>
              <a:buFont typeface="+mj-lt"/>
              <a:buAutoNum type="arabicPeriod"/>
            </a:pPr>
            <a:r>
              <a:rPr lang="en-US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By December 2017: complete Stage 3 for Non-Standalone 5G-NR </a:t>
            </a:r>
            <a:r>
              <a:rPr lang="en-US" sz="2000" dirty="0" err="1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eMBB</a:t>
            </a:r>
            <a:r>
              <a:rPr lang="en-US" sz="20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(incl. low latency support) with Option 3</a:t>
            </a:r>
          </a:p>
          <a:p>
            <a:pPr lvl="1">
              <a:lnSpc>
                <a:spcPct val="100000"/>
              </a:lnSpc>
              <a:spcAft>
                <a:spcPts val="300"/>
              </a:spcAft>
              <a:buFont typeface="Courier New" charset="0"/>
              <a:buChar char="o"/>
            </a:pPr>
            <a:r>
              <a:rPr lang="en-US" sz="18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Ensure commonality with Standalone </a:t>
            </a:r>
            <a:r>
              <a:rPr lang="en-US" sz="1800" dirty="0" err="1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eMBB</a:t>
            </a:r>
            <a:r>
              <a:rPr lang="en-US" sz="18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 (incl. low latency support), as well as forward compatibility</a:t>
            </a:r>
          </a:p>
          <a:p>
            <a:pPr lvl="2">
              <a:lnSpc>
                <a:spcPct val="100000"/>
              </a:lnSpc>
              <a:spcAft>
                <a:spcPts val="300"/>
              </a:spcAft>
              <a:buFont typeface="Courier New" charset="0"/>
              <a:buChar char="o"/>
            </a:pPr>
            <a:r>
              <a:rPr lang="en-US" altLang="ko-KR" sz="16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Complete </a:t>
            </a:r>
            <a:r>
              <a:rPr lang="en-US" altLang="ko-KR" sz="16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stage-3 of all L1 and </a:t>
            </a:r>
            <a:r>
              <a:rPr lang="en-US" altLang="ko-KR" sz="16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L2-User-Plane for</a:t>
            </a:r>
            <a:r>
              <a:rPr lang="en-US" altLang="ko-KR" sz="1600" b="1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 both Non-Standalone and </a:t>
            </a:r>
            <a:r>
              <a:rPr lang="en-US" altLang="ko-KR" sz="1600" b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Standalone</a:t>
            </a:r>
            <a:r>
              <a:rPr lang="en-US" altLang="ko-KR" sz="16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altLang="ko-KR" sz="160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by December </a:t>
            </a:r>
            <a:r>
              <a:rPr lang="en-US" altLang="ko-KR" sz="1600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2017</a:t>
            </a:r>
          </a:p>
          <a:p>
            <a:pPr lvl="2">
              <a:lnSpc>
                <a:spcPct val="100000"/>
              </a:lnSpc>
              <a:spcAft>
                <a:spcPts val="300"/>
              </a:spcAft>
              <a:buFont typeface="Courier New" charset="0"/>
              <a:buChar char="o"/>
            </a:pPr>
            <a:r>
              <a:rPr lang="en-US" altLang="ko-KR" sz="16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L1 and L2-User-Plane for both Non-Standalone and Standalone is different for some aspects</a:t>
            </a:r>
          </a:p>
          <a:p>
            <a:pPr lvl="1">
              <a:lnSpc>
                <a:spcPct val="100000"/>
              </a:lnSpc>
              <a:spcAft>
                <a:spcPts val="300"/>
              </a:spcAft>
              <a:buFont typeface="Courier New" charset="0"/>
              <a:buChar char="o"/>
            </a:pPr>
            <a:r>
              <a:rPr lang="en-US" altLang="en-US" sz="18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Prioritization of NR band definition (and related band combinations with LTE) will be discussed separately</a:t>
            </a:r>
            <a:endParaRPr lang="en-US" sz="16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4800" y="5201709"/>
            <a:ext cx="11485998" cy="1062444"/>
          </a:xfrm>
          <a:solidFill>
            <a:srgbClr val="00B050"/>
          </a:solidFill>
        </p:spPr>
        <p:txBody>
          <a:bodyPr>
            <a:no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Observation:</a:t>
            </a:r>
            <a:br>
              <a:rPr lang="en-US" sz="24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US" sz="2400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RAN agreed L1 and L2-user-plane for 5G NR SA will be completed in Dec 2017, SA work in RAN5 could be expected to start in an early stage.</a:t>
            </a:r>
            <a:endParaRPr lang="en-US" sz="24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225741" y="726553"/>
            <a:ext cx="11432977" cy="5355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>
                <a:latin typeface="Arial" charset="0"/>
                <a:ea typeface="Arial" charset="0"/>
                <a:cs typeface="Arial" charset="0"/>
              </a:rPr>
              <a:t>RAN </a:t>
            </a:r>
            <a:r>
              <a:rPr lang="en-US" sz="3200" dirty="0">
                <a:latin typeface="Arial" charset="0"/>
                <a:ea typeface="Arial" charset="0"/>
                <a:cs typeface="Arial" charset="0"/>
              </a:rPr>
              <a:t>agreement from </a:t>
            </a:r>
            <a:r>
              <a:rPr lang="en-US" sz="3200" dirty="0" smtClean="0">
                <a:latin typeface="Arial" charset="0"/>
                <a:ea typeface="Arial" charset="0"/>
                <a:cs typeface="Arial" charset="0"/>
              </a:rPr>
              <a:t>RP-170741:</a:t>
            </a:r>
            <a:endParaRPr lang="en-US" sz="32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9306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/>
          </p:nvPr>
        </p:nvGraphicFramePr>
        <p:xfrm>
          <a:off x="231775" y="1933575"/>
          <a:ext cx="11431584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0176"/>
                <a:gridCol w="1270176"/>
                <a:gridCol w="1270176"/>
                <a:gridCol w="1270176"/>
                <a:gridCol w="1270176"/>
                <a:gridCol w="1270176"/>
                <a:gridCol w="1270176"/>
                <a:gridCol w="1270176"/>
                <a:gridCol w="127017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2016</a:t>
                      </a:r>
                      <a:endParaRPr lang="en-US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2017</a:t>
                      </a:r>
                      <a:endParaRPr lang="en-US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2018</a:t>
                      </a:r>
                      <a:endParaRPr lang="en-US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Q4</a:t>
                      </a:r>
                      <a:endParaRPr lang="en-US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Q1</a:t>
                      </a:r>
                      <a:endParaRPr 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Q2</a:t>
                      </a:r>
                      <a:endParaRPr 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Q3</a:t>
                      </a:r>
                      <a:endParaRPr 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Q4</a:t>
                      </a:r>
                      <a:endParaRPr lang="en-US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Q1</a:t>
                      </a:r>
                      <a:endParaRPr lang="en-US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Q2</a:t>
                      </a:r>
                      <a:endParaRPr lang="en-US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Q3</a:t>
                      </a:r>
                      <a:endParaRPr lang="en-US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Q4</a:t>
                      </a:r>
                      <a:endParaRPr lang="en-US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6446" y="555767"/>
            <a:ext cx="11432977" cy="535531"/>
          </a:xfrm>
        </p:spPr>
        <p:txBody>
          <a:bodyPr/>
          <a:lstStyle/>
          <a:p>
            <a:r>
              <a:rPr lang="en-US" sz="3200" dirty="0" smtClean="0">
                <a:latin typeface="Arial" charset="0"/>
                <a:ea typeface="Arial" charset="0"/>
                <a:cs typeface="Arial" charset="0"/>
              </a:rPr>
              <a:t>RAN agreed time plan for core groups</a:t>
            </a:r>
            <a:endParaRPr lang="en-US" sz="32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97138" y="852930"/>
            <a:ext cx="4490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i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NSA</a:t>
            </a:r>
            <a:r>
              <a:rPr lang="en-US" sz="1200" i="1" dirty="0" smtClean="0">
                <a:latin typeface="Arial" charset="0"/>
                <a:ea typeface="Arial" charset="0"/>
                <a:cs typeface="Arial" charset="0"/>
              </a:rPr>
              <a:t> = Non </a:t>
            </a:r>
            <a:r>
              <a:rPr lang="en-US" sz="1200" i="1" dirty="0" err="1" smtClean="0">
                <a:latin typeface="Arial" charset="0"/>
                <a:ea typeface="Arial" charset="0"/>
                <a:cs typeface="Arial" charset="0"/>
              </a:rPr>
              <a:t>StandAlone</a:t>
            </a:r>
            <a:r>
              <a:rPr lang="en-US" sz="1200" i="1" dirty="0" smtClean="0">
                <a:latin typeface="Arial" charset="0"/>
                <a:ea typeface="Arial" charset="0"/>
                <a:cs typeface="Arial" charset="0"/>
              </a:rPr>
              <a:t> = EPC core (“</a:t>
            </a:r>
            <a:r>
              <a:rPr lang="en-US" sz="1200" b="1" i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Option 3</a:t>
            </a:r>
            <a:r>
              <a:rPr lang="en-US" sz="1200" i="1" dirty="0" smtClean="0">
                <a:latin typeface="Arial" charset="0"/>
                <a:ea typeface="Arial" charset="0"/>
                <a:cs typeface="Arial" charset="0"/>
              </a:rPr>
              <a:t>”) &amp; LTE anchor</a:t>
            </a:r>
          </a:p>
          <a:p>
            <a:r>
              <a:rPr lang="en-US" sz="1200" b="1" i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SA</a:t>
            </a:r>
            <a:r>
              <a:rPr lang="en-US" sz="1200" b="1" i="1" dirty="0" smtClean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sz="1200" i="1" dirty="0" smtClean="0">
                <a:latin typeface="Arial" charset="0"/>
                <a:ea typeface="Arial" charset="0"/>
                <a:cs typeface="Arial" charset="0"/>
              </a:rPr>
              <a:t>= </a:t>
            </a:r>
            <a:r>
              <a:rPr lang="en-US" sz="1200" i="1" dirty="0" err="1" smtClean="0">
                <a:latin typeface="Arial" charset="0"/>
                <a:ea typeface="Arial" charset="0"/>
                <a:cs typeface="Arial" charset="0"/>
              </a:rPr>
              <a:t>StandAlone</a:t>
            </a:r>
            <a:endParaRPr lang="en-US" sz="1200" i="1" dirty="0" smtClean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83538" y="2982301"/>
            <a:ext cx="2499538" cy="364769"/>
          </a:xfrm>
          <a:prstGeom prst="roundRect">
            <a:avLst/>
          </a:prstGeom>
          <a:solidFill>
            <a:srgbClr val="FFF0B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5G study</a:t>
            </a:r>
            <a:endParaRPr lang="en-US" sz="14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898915" y="2984606"/>
            <a:ext cx="6248041" cy="727234"/>
          </a:xfrm>
          <a:prstGeom prst="roundRect">
            <a:avLst/>
          </a:prstGeom>
          <a:solidFill>
            <a:srgbClr val="00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5G NR Work Item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087528" y="3347071"/>
            <a:ext cx="857117" cy="364769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5G NR NSA Completion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79637" y="4874020"/>
            <a:ext cx="2140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Stage 3 completion </a:t>
            </a:r>
            <a:br>
              <a:rPr lang="en-US" sz="1200" b="1" i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US" sz="1200" b="1" i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for Non-Standalone 5G-NR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134925" y="1364507"/>
            <a:ext cx="716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Arial" charset="0"/>
                <a:ea typeface="Arial" charset="0"/>
                <a:cs typeface="Arial" charset="0"/>
              </a:rPr>
              <a:t>RAN </a:t>
            </a:r>
            <a:br>
              <a:rPr lang="en-US" sz="1200" b="1" dirty="0" smtClean="0">
                <a:latin typeface="Arial" charset="0"/>
                <a:ea typeface="Arial" charset="0"/>
                <a:cs typeface="Arial" charset="0"/>
              </a:rPr>
            </a:br>
            <a:r>
              <a:rPr lang="en-US" sz="1200" b="1" dirty="0" smtClean="0">
                <a:latin typeface="Arial" charset="0"/>
                <a:ea typeface="Arial" charset="0"/>
                <a:cs typeface="Arial" charset="0"/>
              </a:rPr>
              <a:t>#74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381717" y="1368297"/>
            <a:ext cx="716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Arial" charset="0"/>
                <a:ea typeface="Arial" charset="0"/>
                <a:cs typeface="Arial" charset="0"/>
              </a:rPr>
              <a:t>RAN </a:t>
            </a:r>
            <a:br>
              <a:rPr lang="en-US" sz="1200" b="1" dirty="0" smtClean="0">
                <a:latin typeface="Arial" charset="0"/>
                <a:ea typeface="Arial" charset="0"/>
                <a:cs typeface="Arial" charset="0"/>
              </a:rPr>
            </a:br>
            <a:r>
              <a:rPr lang="en-US" sz="1200" b="1" dirty="0" smtClean="0">
                <a:latin typeface="Arial" charset="0"/>
                <a:ea typeface="Arial" charset="0"/>
                <a:cs typeface="Arial" charset="0"/>
              </a:rPr>
              <a:t>#75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191822" y="1354787"/>
            <a:ext cx="716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Arial" charset="0"/>
                <a:ea typeface="Arial" charset="0"/>
                <a:cs typeface="Arial" charset="0"/>
              </a:rPr>
              <a:t>RAN </a:t>
            </a:r>
            <a:br>
              <a:rPr lang="en-US" sz="1200" b="1" dirty="0" smtClean="0">
                <a:latin typeface="Arial" charset="0"/>
                <a:ea typeface="Arial" charset="0"/>
                <a:cs typeface="Arial" charset="0"/>
              </a:rPr>
            </a:br>
            <a:r>
              <a:rPr lang="en-US" sz="1200" b="1" dirty="0" smtClean="0">
                <a:latin typeface="Arial" charset="0"/>
                <a:ea typeface="Arial" charset="0"/>
                <a:cs typeface="Arial" charset="0"/>
              </a:rPr>
              <a:t>#78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153793" y="1368297"/>
            <a:ext cx="21558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>
                <a:latin typeface="Arial" charset="0"/>
                <a:ea typeface="Arial" charset="0"/>
                <a:cs typeface="Arial" charset="0"/>
              </a:rPr>
              <a:t>RAN #80</a:t>
            </a:r>
            <a:br>
              <a:rPr lang="en-US" sz="1200" b="1" dirty="0" smtClean="0">
                <a:latin typeface="Arial" charset="0"/>
                <a:ea typeface="Arial" charset="0"/>
                <a:cs typeface="Arial" charset="0"/>
              </a:rPr>
            </a:br>
            <a:r>
              <a:rPr lang="en-US" sz="1200" b="1" dirty="0" smtClean="0">
                <a:latin typeface="Arial" charset="0"/>
                <a:ea typeface="Arial" charset="0"/>
                <a:cs typeface="Arial" charset="0"/>
              </a:rPr>
              <a:t> (Rel-15 completion)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9292072" y="2980386"/>
            <a:ext cx="2404961" cy="731453"/>
          </a:xfrm>
          <a:prstGeom prst="roundRect">
            <a:avLst/>
          </a:prstGeom>
          <a:pattFill prst="lgConfetti">
            <a:fgClr>
              <a:srgbClr val="FFF0B0"/>
            </a:fgClr>
            <a:bgClr>
              <a:srgbClr val="00FF00"/>
            </a:bgClr>
          </a:patt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  <a:latin typeface="Arial" charset="0"/>
                <a:ea typeface="Arial" charset="0"/>
                <a:cs typeface="Arial" charset="0"/>
              </a:rPr>
              <a:t>Further evolution 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8581684" y="3347070"/>
            <a:ext cx="857117" cy="364769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5G NR SA Completion</a:t>
            </a:r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6549864" y="3835730"/>
            <a:ext cx="0" cy="9144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7888349" y="4874020"/>
            <a:ext cx="2140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Stage 3 completion </a:t>
            </a:r>
            <a:br>
              <a:rPr lang="en-US" sz="1200" b="1" i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US" sz="1200" b="1" i="1" dirty="0" smtClean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for Standalone 5G-NR 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8958576" y="3835730"/>
            <a:ext cx="0" cy="91440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693408" y="5981826"/>
            <a:ext cx="2453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NSA Option 3  family ASN.1</a:t>
            </a:r>
          </a:p>
        </p:txBody>
      </p:sp>
      <p:cxnSp>
        <p:nvCxnSpPr>
          <p:cNvPr id="22" name="Straight Arrow Connector 21"/>
          <p:cNvCxnSpPr>
            <a:endCxn id="18" idx="0"/>
          </p:cNvCxnSpPr>
          <p:nvPr/>
        </p:nvCxnSpPr>
        <p:spPr>
          <a:xfrm>
            <a:off x="7888349" y="3857913"/>
            <a:ext cx="31833" cy="2123913"/>
          </a:xfrm>
          <a:prstGeom prst="straightConnector1">
            <a:avLst/>
          </a:prstGeom>
          <a:ln w="571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9343440" y="5981826"/>
            <a:ext cx="21404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 smtClean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Rel-15 ASN.1 for SA &amp; NSA</a:t>
            </a:r>
          </a:p>
        </p:txBody>
      </p:sp>
      <p:cxnSp>
        <p:nvCxnSpPr>
          <p:cNvPr id="29" name="Straight Arrow Connector 28"/>
          <p:cNvCxnSpPr/>
          <p:nvPr/>
        </p:nvCxnSpPr>
        <p:spPr>
          <a:xfrm>
            <a:off x="10413667" y="3857913"/>
            <a:ext cx="0" cy="2123913"/>
          </a:xfrm>
          <a:prstGeom prst="straightConnector1">
            <a:avLst/>
          </a:prstGeom>
          <a:ln w="571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247407" y="3772799"/>
            <a:ext cx="5022743" cy="290035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b="1" dirty="0"/>
              <a:t>Observation </a:t>
            </a:r>
            <a:r>
              <a:rPr lang="en-US" altLang="zh-CN" sz="1400" b="1" dirty="0" smtClean="0"/>
              <a:t>1: </a:t>
            </a:r>
            <a:endParaRPr lang="en-US" altLang="zh-CN" sz="1400" b="1" dirty="0"/>
          </a:p>
          <a:p>
            <a:r>
              <a:rPr lang="en-US" altLang="zh-CN" sz="1400" dirty="0"/>
              <a:t>Between 5G NR NSA option 3 and SA (option 2), option 3 </a:t>
            </a:r>
            <a:r>
              <a:rPr lang="en-US" altLang="zh-CN" sz="1400" dirty="0" smtClean="0"/>
              <a:t>will complete earlier in core groups.</a:t>
            </a:r>
          </a:p>
          <a:p>
            <a:endParaRPr lang="en-US" altLang="zh-CN" sz="1400" dirty="0"/>
          </a:p>
          <a:p>
            <a:r>
              <a:rPr lang="en-US" altLang="zh-CN" sz="1400" b="1" dirty="0" smtClean="0"/>
              <a:t>Observation 2: </a:t>
            </a:r>
          </a:p>
          <a:p>
            <a:r>
              <a:rPr lang="en-US" altLang="zh-CN" sz="1400" dirty="0" smtClean="0"/>
              <a:t>RAN only agreed the completion date of 5G NR NSA option 3 and </a:t>
            </a:r>
            <a:r>
              <a:rPr lang="en-US" altLang="zh-CN" sz="1400" dirty="0"/>
              <a:t>5G NR </a:t>
            </a:r>
            <a:r>
              <a:rPr lang="en-US" altLang="zh-CN" sz="1400" dirty="0" smtClean="0"/>
              <a:t>SA (option 2), other options are not mentioned in this WF. It seems </a:t>
            </a:r>
            <a:r>
              <a:rPr lang="en-US" altLang="zh-CN" sz="1400" dirty="0"/>
              <a:t>c</a:t>
            </a:r>
            <a:r>
              <a:rPr lang="en-US" altLang="zh-CN" sz="1400" dirty="0" smtClean="0"/>
              <a:t>omparing to option 5,7 and 4, option 2 has a higher priority.</a:t>
            </a:r>
          </a:p>
          <a:p>
            <a:endParaRPr lang="en-US" altLang="zh-CN" sz="1400" dirty="0"/>
          </a:p>
          <a:p>
            <a:r>
              <a:rPr lang="en-US" altLang="zh-CN" sz="1400" b="1" dirty="0" smtClean="0"/>
              <a:t>Proposal: </a:t>
            </a:r>
            <a:r>
              <a:rPr lang="en-US" altLang="zh-CN" sz="1400" dirty="0" smtClean="0"/>
              <a:t>Take option 2 as second highest priority work in RAN5 5G NR WI, if </a:t>
            </a:r>
            <a:r>
              <a:rPr lang="en-US" altLang="zh-CN" sz="1400" dirty="0"/>
              <a:t>clear </a:t>
            </a:r>
            <a:r>
              <a:rPr lang="en-US" altLang="zh-CN" sz="1400" dirty="0" smtClean="0"/>
              <a:t>early deploy needs </a:t>
            </a:r>
            <a:r>
              <a:rPr lang="en-US" altLang="zh-CN" sz="1400" dirty="0"/>
              <a:t>for </a:t>
            </a:r>
            <a:r>
              <a:rPr lang="en-US" altLang="zh-CN" sz="1400" dirty="0" smtClean="0"/>
              <a:t>option 5,7,4 from operators also received, the priority could be discussed further.</a:t>
            </a:r>
          </a:p>
        </p:txBody>
      </p:sp>
    </p:spTree>
    <p:extLst>
      <p:ext uri="{BB962C8B-B14F-4D97-AF65-F5344CB8AC3E}">
        <p14:creationId xmlns:p14="http://schemas.microsoft.com/office/powerpoint/2010/main" val="679257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五边形 117"/>
          <p:cNvSpPr/>
          <p:nvPr/>
        </p:nvSpPr>
        <p:spPr bwMode="auto">
          <a:xfrm>
            <a:off x="8316847" y="6210184"/>
            <a:ext cx="3146811" cy="183828"/>
          </a:xfrm>
          <a:prstGeom prst="homePlate">
            <a:avLst/>
          </a:prstGeom>
          <a:solidFill>
            <a:srgbClr val="EEECE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523877" y="3076577"/>
            <a:ext cx="11231243" cy="1869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流程图: 联系 5"/>
          <p:cNvSpPr/>
          <p:nvPr/>
        </p:nvSpPr>
        <p:spPr>
          <a:xfrm>
            <a:off x="885827" y="3076577"/>
            <a:ext cx="171451" cy="171451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流程图: 联系 6"/>
          <p:cNvSpPr/>
          <p:nvPr/>
        </p:nvSpPr>
        <p:spPr>
          <a:xfrm>
            <a:off x="3505202" y="3076577"/>
            <a:ext cx="171451" cy="171451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流程图: 联系 9"/>
          <p:cNvSpPr/>
          <p:nvPr/>
        </p:nvSpPr>
        <p:spPr>
          <a:xfrm>
            <a:off x="2162177" y="3076577"/>
            <a:ext cx="171451" cy="171451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流程图: 联系 10"/>
          <p:cNvSpPr/>
          <p:nvPr/>
        </p:nvSpPr>
        <p:spPr>
          <a:xfrm>
            <a:off x="4838702" y="3076577"/>
            <a:ext cx="171451" cy="171451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流程图: 联系 11"/>
          <p:cNvSpPr/>
          <p:nvPr/>
        </p:nvSpPr>
        <p:spPr>
          <a:xfrm>
            <a:off x="6238877" y="3076577"/>
            <a:ext cx="171451" cy="171451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流程图: 联系 12"/>
          <p:cNvSpPr/>
          <p:nvPr/>
        </p:nvSpPr>
        <p:spPr>
          <a:xfrm>
            <a:off x="7581902" y="3076577"/>
            <a:ext cx="171451" cy="171451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流程图: 联系 13"/>
          <p:cNvSpPr/>
          <p:nvPr/>
        </p:nvSpPr>
        <p:spPr>
          <a:xfrm>
            <a:off x="8839202" y="3076577"/>
            <a:ext cx="171451" cy="171451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流程图: 联系 14"/>
          <p:cNvSpPr/>
          <p:nvPr/>
        </p:nvSpPr>
        <p:spPr>
          <a:xfrm>
            <a:off x="5810251" y="3076577"/>
            <a:ext cx="171451" cy="171451"/>
          </a:xfrm>
          <a:prstGeom prst="flowChartConnector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流程图: 联系 15"/>
          <p:cNvSpPr/>
          <p:nvPr/>
        </p:nvSpPr>
        <p:spPr>
          <a:xfrm>
            <a:off x="7172327" y="3076577"/>
            <a:ext cx="171451" cy="171451"/>
          </a:xfrm>
          <a:prstGeom prst="flowChartConnector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流程图: 联系 16"/>
          <p:cNvSpPr/>
          <p:nvPr/>
        </p:nvSpPr>
        <p:spPr>
          <a:xfrm>
            <a:off x="8429627" y="3076577"/>
            <a:ext cx="171451" cy="171451"/>
          </a:xfrm>
          <a:prstGeom prst="flowChartConnector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762000" y="3324229"/>
            <a:ext cx="422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#75</a:t>
            </a:r>
            <a:endParaRPr lang="zh-CN" altLang="en-US" sz="1200" dirty="0"/>
          </a:p>
        </p:txBody>
      </p:sp>
      <p:sp>
        <p:nvSpPr>
          <p:cNvPr id="19" name="矩形 18"/>
          <p:cNvSpPr/>
          <p:nvPr/>
        </p:nvSpPr>
        <p:spPr>
          <a:xfrm>
            <a:off x="531405" y="2455903"/>
            <a:ext cx="65274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/>
              <a:t>RAN5</a:t>
            </a:r>
            <a:endParaRPr lang="zh-CN" altLang="en-US" sz="1600" dirty="0"/>
          </a:p>
        </p:txBody>
      </p:sp>
      <p:sp>
        <p:nvSpPr>
          <p:cNvPr id="20" name="文本框 19"/>
          <p:cNvSpPr txBox="1"/>
          <p:nvPr/>
        </p:nvSpPr>
        <p:spPr>
          <a:xfrm>
            <a:off x="2036828" y="3324229"/>
            <a:ext cx="422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#76</a:t>
            </a:r>
            <a:endParaRPr lang="zh-CN" altLang="en-US" sz="1200" dirty="0"/>
          </a:p>
        </p:txBody>
      </p:sp>
      <p:sp>
        <p:nvSpPr>
          <p:cNvPr id="21" name="文本框 20"/>
          <p:cNvSpPr txBox="1"/>
          <p:nvPr/>
        </p:nvSpPr>
        <p:spPr>
          <a:xfrm>
            <a:off x="3379853" y="3324228"/>
            <a:ext cx="422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#77</a:t>
            </a:r>
            <a:endParaRPr lang="zh-CN" altLang="en-US" sz="1200" dirty="0"/>
          </a:p>
        </p:txBody>
      </p:sp>
      <p:sp>
        <p:nvSpPr>
          <p:cNvPr id="22" name="文本框 21"/>
          <p:cNvSpPr txBox="1"/>
          <p:nvPr/>
        </p:nvSpPr>
        <p:spPr>
          <a:xfrm>
            <a:off x="4713353" y="3324227"/>
            <a:ext cx="422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#78</a:t>
            </a:r>
            <a:endParaRPr lang="zh-CN" altLang="en-US" sz="1200" dirty="0"/>
          </a:p>
        </p:txBody>
      </p:sp>
      <p:sp>
        <p:nvSpPr>
          <p:cNvPr id="23" name="文本框 22"/>
          <p:cNvSpPr txBox="1"/>
          <p:nvPr/>
        </p:nvSpPr>
        <p:spPr>
          <a:xfrm>
            <a:off x="6189728" y="3324227"/>
            <a:ext cx="422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#79</a:t>
            </a:r>
            <a:endParaRPr lang="zh-CN" altLang="en-US" sz="1200" dirty="0"/>
          </a:p>
        </p:txBody>
      </p:sp>
      <p:sp>
        <p:nvSpPr>
          <p:cNvPr id="24" name="文本框 23"/>
          <p:cNvSpPr txBox="1"/>
          <p:nvPr/>
        </p:nvSpPr>
        <p:spPr>
          <a:xfrm>
            <a:off x="7455031" y="3324227"/>
            <a:ext cx="422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#80</a:t>
            </a:r>
            <a:endParaRPr lang="zh-CN" altLang="en-US" sz="1200" dirty="0"/>
          </a:p>
        </p:txBody>
      </p:sp>
      <p:sp>
        <p:nvSpPr>
          <p:cNvPr id="25" name="文本框 24"/>
          <p:cNvSpPr txBox="1"/>
          <p:nvPr/>
        </p:nvSpPr>
        <p:spPr>
          <a:xfrm>
            <a:off x="8713853" y="3324225"/>
            <a:ext cx="422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#81</a:t>
            </a:r>
            <a:endParaRPr lang="zh-CN" altLang="en-US" sz="1200" dirty="0"/>
          </a:p>
        </p:txBody>
      </p:sp>
      <p:sp>
        <p:nvSpPr>
          <p:cNvPr id="26" name="文本框 25"/>
          <p:cNvSpPr txBox="1"/>
          <p:nvPr/>
        </p:nvSpPr>
        <p:spPr>
          <a:xfrm>
            <a:off x="5599942" y="3215846"/>
            <a:ext cx="6015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0070C0"/>
                </a:solidFill>
              </a:rPr>
              <a:t>#1 AH</a:t>
            </a:r>
            <a:endParaRPr lang="zh-CN" altLang="en-US" sz="1200" dirty="0">
              <a:solidFill>
                <a:srgbClr val="0070C0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962778" y="3215844"/>
            <a:ext cx="6015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0070C0"/>
                </a:solidFill>
              </a:rPr>
              <a:t>#2 AH</a:t>
            </a:r>
            <a:endParaRPr lang="zh-CN" altLang="en-US" sz="1200" dirty="0">
              <a:solidFill>
                <a:srgbClr val="0070C0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237606" y="3215071"/>
            <a:ext cx="6015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0070C0"/>
                </a:solidFill>
              </a:rPr>
              <a:t>#3 AH</a:t>
            </a:r>
            <a:endParaRPr lang="zh-CN" altLang="en-US" sz="1200" dirty="0">
              <a:solidFill>
                <a:srgbClr val="0070C0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75519" y="2832560"/>
            <a:ext cx="6793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May-17</a:t>
            </a:r>
            <a:endParaRPr lang="zh-CN" altLang="en-US" sz="1200" dirty="0"/>
          </a:p>
        </p:txBody>
      </p:sp>
      <p:sp>
        <p:nvSpPr>
          <p:cNvPr id="30" name="文本框 29"/>
          <p:cNvSpPr txBox="1"/>
          <p:nvPr/>
        </p:nvSpPr>
        <p:spPr>
          <a:xfrm>
            <a:off x="2031112" y="2816070"/>
            <a:ext cx="5374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Aug</a:t>
            </a:r>
            <a:endParaRPr lang="zh-CN" altLang="en-US" sz="1200" dirty="0"/>
          </a:p>
        </p:txBody>
      </p:sp>
      <p:sp>
        <p:nvSpPr>
          <p:cNvPr id="31" name="文本框 30"/>
          <p:cNvSpPr txBox="1"/>
          <p:nvPr/>
        </p:nvSpPr>
        <p:spPr>
          <a:xfrm>
            <a:off x="3398704" y="2793715"/>
            <a:ext cx="589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Nov</a:t>
            </a:r>
            <a:endParaRPr lang="zh-CN" altLang="en-US" sz="1200" dirty="0"/>
          </a:p>
        </p:txBody>
      </p:sp>
      <p:sp>
        <p:nvSpPr>
          <p:cNvPr id="32" name="文本框 31"/>
          <p:cNvSpPr txBox="1"/>
          <p:nvPr/>
        </p:nvSpPr>
        <p:spPr>
          <a:xfrm>
            <a:off x="4603721" y="2799131"/>
            <a:ext cx="6223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Feb-18</a:t>
            </a:r>
            <a:endParaRPr lang="zh-CN" altLang="en-US" sz="1200" dirty="0"/>
          </a:p>
        </p:txBody>
      </p:sp>
      <p:sp>
        <p:nvSpPr>
          <p:cNvPr id="33" name="文本框 32"/>
          <p:cNvSpPr txBox="1"/>
          <p:nvPr/>
        </p:nvSpPr>
        <p:spPr>
          <a:xfrm>
            <a:off x="5615847" y="2805910"/>
            <a:ext cx="5602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April</a:t>
            </a:r>
            <a:endParaRPr lang="zh-CN" altLang="en-US" sz="1200" dirty="0"/>
          </a:p>
        </p:txBody>
      </p:sp>
      <p:sp>
        <p:nvSpPr>
          <p:cNvPr id="34" name="文本框 33"/>
          <p:cNvSpPr txBox="1"/>
          <p:nvPr/>
        </p:nvSpPr>
        <p:spPr>
          <a:xfrm>
            <a:off x="6126958" y="2797486"/>
            <a:ext cx="4849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May</a:t>
            </a:r>
            <a:endParaRPr lang="zh-CN" altLang="en-US" sz="1200" dirty="0"/>
          </a:p>
        </p:txBody>
      </p:sp>
      <p:sp>
        <p:nvSpPr>
          <p:cNvPr id="38" name="文本框 37"/>
          <p:cNvSpPr txBox="1"/>
          <p:nvPr/>
        </p:nvSpPr>
        <p:spPr>
          <a:xfrm>
            <a:off x="7002830" y="2800122"/>
            <a:ext cx="4849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July</a:t>
            </a:r>
            <a:endParaRPr lang="zh-CN" altLang="en-US" sz="1200" dirty="0"/>
          </a:p>
        </p:txBody>
      </p:sp>
      <p:sp>
        <p:nvSpPr>
          <p:cNvPr id="39" name="文本框 38"/>
          <p:cNvSpPr txBox="1"/>
          <p:nvPr/>
        </p:nvSpPr>
        <p:spPr>
          <a:xfrm>
            <a:off x="7473770" y="2793714"/>
            <a:ext cx="4849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Aug</a:t>
            </a:r>
            <a:endParaRPr lang="zh-CN" altLang="en-US" sz="1200" dirty="0"/>
          </a:p>
        </p:txBody>
      </p:sp>
      <p:sp>
        <p:nvSpPr>
          <p:cNvPr id="40" name="文本框 39"/>
          <p:cNvSpPr txBox="1"/>
          <p:nvPr/>
        </p:nvSpPr>
        <p:spPr>
          <a:xfrm>
            <a:off x="8249746" y="2800122"/>
            <a:ext cx="4849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Oct</a:t>
            </a:r>
            <a:endParaRPr lang="zh-CN" altLang="en-US" sz="1200" dirty="0"/>
          </a:p>
        </p:txBody>
      </p:sp>
      <p:sp>
        <p:nvSpPr>
          <p:cNvPr id="41" name="文本框 40"/>
          <p:cNvSpPr txBox="1"/>
          <p:nvPr/>
        </p:nvSpPr>
        <p:spPr>
          <a:xfrm>
            <a:off x="8687013" y="2793714"/>
            <a:ext cx="4849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Nov</a:t>
            </a:r>
            <a:endParaRPr lang="zh-CN" altLang="en-US" sz="1200" dirty="0"/>
          </a:p>
        </p:txBody>
      </p:sp>
      <p:sp>
        <p:nvSpPr>
          <p:cNvPr id="42" name="右箭头 41"/>
          <p:cNvSpPr/>
          <p:nvPr/>
        </p:nvSpPr>
        <p:spPr>
          <a:xfrm>
            <a:off x="533402" y="1190627"/>
            <a:ext cx="11221718" cy="15289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流程图: 联系 42"/>
          <p:cNvSpPr/>
          <p:nvPr/>
        </p:nvSpPr>
        <p:spPr>
          <a:xfrm>
            <a:off x="1276351" y="1190627"/>
            <a:ext cx="171451" cy="171451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流程图: 联系 43"/>
          <p:cNvSpPr/>
          <p:nvPr/>
        </p:nvSpPr>
        <p:spPr>
          <a:xfrm>
            <a:off x="3895727" y="1190627"/>
            <a:ext cx="171451" cy="171451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流程图: 联系 45"/>
          <p:cNvSpPr/>
          <p:nvPr/>
        </p:nvSpPr>
        <p:spPr>
          <a:xfrm>
            <a:off x="5229227" y="1190627"/>
            <a:ext cx="171451" cy="171451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流程图: 联系 46"/>
          <p:cNvSpPr/>
          <p:nvPr/>
        </p:nvSpPr>
        <p:spPr>
          <a:xfrm>
            <a:off x="6629402" y="1190627"/>
            <a:ext cx="171451" cy="171451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流程图: 联系 47"/>
          <p:cNvSpPr/>
          <p:nvPr/>
        </p:nvSpPr>
        <p:spPr>
          <a:xfrm>
            <a:off x="7972427" y="1190627"/>
            <a:ext cx="171451" cy="171451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流程图: 联系 48"/>
          <p:cNvSpPr/>
          <p:nvPr/>
        </p:nvSpPr>
        <p:spPr>
          <a:xfrm>
            <a:off x="9229727" y="1190627"/>
            <a:ext cx="171451" cy="171451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568979" y="656036"/>
            <a:ext cx="5485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/>
              <a:t>RAN</a:t>
            </a:r>
            <a:endParaRPr lang="zh-CN" altLang="en-US" sz="1600" dirty="0"/>
          </a:p>
        </p:txBody>
      </p:sp>
      <p:sp>
        <p:nvSpPr>
          <p:cNvPr id="55" name="文本框 54"/>
          <p:cNvSpPr txBox="1"/>
          <p:nvPr/>
        </p:nvSpPr>
        <p:spPr>
          <a:xfrm>
            <a:off x="1217679" y="1343029"/>
            <a:ext cx="422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#76</a:t>
            </a:r>
            <a:endParaRPr lang="zh-CN" altLang="en-US" sz="1200" dirty="0"/>
          </a:p>
        </p:txBody>
      </p:sp>
      <p:sp>
        <p:nvSpPr>
          <p:cNvPr id="57" name="文本框 56"/>
          <p:cNvSpPr txBox="1"/>
          <p:nvPr/>
        </p:nvSpPr>
        <p:spPr>
          <a:xfrm>
            <a:off x="3827528" y="1343027"/>
            <a:ext cx="422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#78</a:t>
            </a:r>
            <a:endParaRPr lang="zh-CN" altLang="en-US" sz="1200" dirty="0"/>
          </a:p>
        </p:txBody>
      </p:sp>
      <p:sp>
        <p:nvSpPr>
          <p:cNvPr id="58" name="文本框 57"/>
          <p:cNvSpPr txBox="1"/>
          <p:nvPr/>
        </p:nvSpPr>
        <p:spPr>
          <a:xfrm>
            <a:off x="5199128" y="1343027"/>
            <a:ext cx="422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#79</a:t>
            </a:r>
            <a:endParaRPr lang="zh-CN" altLang="en-US" sz="1200" dirty="0"/>
          </a:p>
        </p:txBody>
      </p:sp>
      <p:sp>
        <p:nvSpPr>
          <p:cNvPr id="59" name="文本框 58"/>
          <p:cNvSpPr txBox="1"/>
          <p:nvPr/>
        </p:nvSpPr>
        <p:spPr>
          <a:xfrm>
            <a:off x="6588256" y="1343027"/>
            <a:ext cx="422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#80</a:t>
            </a:r>
            <a:endParaRPr lang="zh-CN" altLang="en-US" sz="1200" dirty="0"/>
          </a:p>
        </p:txBody>
      </p:sp>
      <p:sp>
        <p:nvSpPr>
          <p:cNvPr id="60" name="文本框 59"/>
          <p:cNvSpPr txBox="1"/>
          <p:nvPr/>
        </p:nvSpPr>
        <p:spPr>
          <a:xfrm>
            <a:off x="7894703" y="1343025"/>
            <a:ext cx="422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#81</a:t>
            </a:r>
            <a:endParaRPr lang="zh-CN" altLang="en-US" sz="1200" dirty="0"/>
          </a:p>
        </p:txBody>
      </p:sp>
      <p:sp>
        <p:nvSpPr>
          <p:cNvPr id="64" name="文本框 63"/>
          <p:cNvSpPr txBox="1"/>
          <p:nvPr/>
        </p:nvSpPr>
        <p:spPr>
          <a:xfrm>
            <a:off x="1066044" y="946610"/>
            <a:ext cx="6793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Jun-17</a:t>
            </a:r>
            <a:endParaRPr lang="zh-CN" altLang="en-US" sz="1200" dirty="0"/>
          </a:p>
        </p:txBody>
      </p:sp>
      <p:sp>
        <p:nvSpPr>
          <p:cNvPr id="66" name="文本框 65"/>
          <p:cNvSpPr txBox="1"/>
          <p:nvPr/>
        </p:nvSpPr>
        <p:spPr>
          <a:xfrm>
            <a:off x="3789229" y="907765"/>
            <a:ext cx="589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Dec</a:t>
            </a:r>
            <a:endParaRPr lang="zh-CN" altLang="en-US" sz="1200" dirty="0"/>
          </a:p>
        </p:txBody>
      </p:sp>
      <p:sp>
        <p:nvSpPr>
          <p:cNvPr id="67" name="文本框 66"/>
          <p:cNvSpPr txBox="1"/>
          <p:nvPr/>
        </p:nvSpPr>
        <p:spPr>
          <a:xfrm>
            <a:off x="4994244" y="913182"/>
            <a:ext cx="6563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Mar-18</a:t>
            </a:r>
            <a:endParaRPr lang="zh-CN" altLang="en-US" sz="1200" dirty="0"/>
          </a:p>
        </p:txBody>
      </p:sp>
      <p:sp>
        <p:nvSpPr>
          <p:cNvPr id="69" name="文本框 68"/>
          <p:cNvSpPr txBox="1"/>
          <p:nvPr/>
        </p:nvSpPr>
        <p:spPr>
          <a:xfrm>
            <a:off x="6517484" y="911536"/>
            <a:ext cx="4849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June</a:t>
            </a:r>
            <a:endParaRPr lang="zh-CN" altLang="en-US" sz="1200" dirty="0"/>
          </a:p>
        </p:txBody>
      </p:sp>
      <p:sp>
        <p:nvSpPr>
          <p:cNvPr id="71" name="文本框 70"/>
          <p:cNvSpPr txBox="1"/>
          <p:nvPr/>
        </p:nvSpPr>
        <p:spPr>
          <a:xfrm>
            <a:off x="7864294" y="907764"/>
            <a:ext cx="4849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Sep</a:t>
            </a:r>
            <a:endParaRPr lang="zh-CN" altLang="en-US" sz="1200" dirty="0"/>
          </a:p>
        </p:txBody>
      </p:sp>
      <p:sp>
        <p:nvSpPr>
          <p:cNvPr id="73" name="文本框 72"/>
          <p:cNvSpPr txBox="1"/>
          <p:nvPr/>
        </p:nvSpPr>
        <p:spPr>
          <a:xfrm>
            <a:off x="9077538" y="907763"/>
            <a:ext cx="4849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Dec</a:t>
            </a:r>
            <a:endParaRPr lang="zh-CN" altLang="en-US" sz="1200" dirty="0"/>
          </a:p>
        </p:txBody>
      </p:sp>
      <p:sp>
        <p:nvSpPr>
          <p:cNvPr id="74" name="文本框 73"/>
          <p:cNvSpPr txBox="1"/>
          <p:nvPr/>
        </p:nvSpPr>
        <p:spPr>
          <a:xfrm>
            <a:off x="9104379" y="1343025"/>
            <a:ext cx="422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#82</a:t>
            </a:r>
            <a:endParaRPr lang="zh-CN" altLang="en-US" sz="1200" dirty="0"/>
          </a:p>
        </p:txBody>
      </p:sp>
      <p:sp>
        <p:nvSpPr>
          <p:cNvPr id="76" name="矩形 75"/>
          <p:cNvSpPr/>
          <p:nvPr/>
        </p:nvSpPr>
        <p:spPr>
          <a:xfrm>
            <a:off x="3377501" y="1610055"/>
            <a:ext cx="1314645" cy="4873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1" dirty="0">
                <a:solidFill>
                  <a:srgbClr val="C00000"/>
                </a:solidFill>
              </a:rPr>
              <a:t>NSA option 3 </a:t>
            </a:r>
            <a:r>
              <a:rPr lang="en-US" altLang="zh-CN" sz="1051" dirty="0" smtClean="0">
                <a:solidFill>
                  <a:srgbClr val="C00000"/>
                </a:solidFill>
              </a:rPr>
              <a:t>core &amp; SA L1/2 </a:t>
            </a:r>
            <a:r>
              <a:rPr lang="en-US" altLang="zh-CN" sz="1051" dirty="0">
                <a:solidFill>
                  <a:srgbClr val="C00000"/>
                </a:solidFill>
              </a:rPr>
              <a:t>complete</a:t>
            </a:r>
            <a:endParaRPr lang="zh-CN" altLang="en-US" sz="1051" dirty="0">
              <a:solidFill>
                <a:srgbClr val="C00000"/>
              </a:solidFill>
            </a:endParaRPr>
          </a:p>
        </p:txBody>
      </p:sp>
      <p:sp>
        <p:nvSpPr>
          <p:cNvPr id="79" name="五边形 78"/>
          <p:cNvSpPr/>
          <p:nvPr/>
        </p:nvSpPr>
        <p:spPr bwMode="auto">
          <a:xfrm>
            <a:off x="1970347" y="4242631"/>
            <a:ext cx="4749283" cy="194389"/>
          </a:xfrm>
          <a:prstGeom prst="homePlate">
            <a:avLst/>
          </a:prstGeom>
          <a:solidFill>
            <a:srgbClr val="EEECE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3" name="矩形 82"/>
          <p:cNvSpPr/>
          <p:nvPr/>
        </p:nvSpPr>
        <p:spPr bwMode="auto">
          <a:xfrm>
            <a:off x="3480397" y="4242631"/>
            <a:ext cx="221063" cy="202171"/>
          </a:xfrm>
          <a:prstGeom prst="rect">
            <a:avLst/>
          </a:prstGeom>
          <a:solidFill>
            <a:srgbClr val="00B0F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i="1" dirty="0">
              <a:latin typeface="+mj-lt"/>
              <a:ea typeface="华文细黑" panose="02010600040101010101" pitchFamily="2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3118528" y="4472283"/>
            <a:ext cx="117291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000" dirty="0"/>
              <a:t>Initial Pseudo CRs</a:t>
            </a:r>
            <a:endParaRPr lang="zh-CN" altLang="en-US" sz="1000" dirty="0"/>
          </a:p>
        </p:txBody>
      </p:sp>
      <p:sp>
        <p:nvSpPr>
          <p:cNvPr id="86" name="矩形 85"/>
          <p:cNvSpPr/>
          <p:nvPr/>
        </p:nvSpPr>
        <p:spPr bwMode="auto">
          <a:xfrm>
            <a:off x="1283933" y="4240738"/>
            <a:ext cx="686412" cy="196283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100" b="1" i="1" dirty="0">
                <a:latin typeface="+mj-lt"/>
                <a:ea typeface="华文细黑" panose="02010600040101010101" pitchFamily="2" charset="-122"/>
              </a:rPr>
              <a:t>Option 3</a:t>
            </a:r>
          </a:p>
        </p:txBody>
      </p:sp>
      <p:sp>
        <p:nvSpPr>
          <p:cNvPr id="87" name="矩形 86"/>
          <p:cNvSpPr/>
          <p:nvPr/>
        </p:nvSpPr>
        <p:spPr bwMode="auto">
          <a:xfrm>
            <a:off x="4853420" y="4234849"/>
            <a:ext cx="221063" cy="202171"/>
          </a:xfrm>
          <a:prstGeom prst="rect">
            <a:avLst/>
          </a:prstGeom>
          <a:solidFill>
            <a:srgbClr val="00B0F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i="1" dirty="0">
              <a:latin typeface="+mj-lt"/>
              <a:ea typeface="华文细黑" panose="02010600040101010101" pitchFamily="2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4471080" y="4472283"/>
            <a:ext cx="130854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000" dirty="0"/>
              <a:t>V1.0.0 of TSs/TRs </a:t>
            </a:r>
          </a:p>
        </p:txBody>
      </p:sp>
      <p:sp>
        <p:nvSpPr>
          <p:cNvPr id="89" name="矩形 88"/>
          <p:cNvSpPr/>
          <p:nvPr/>
        </p:nvSpPr>
        <p:spPr bwMode="auto">
          <a:xfrm>
            <a:off x="6252913" y="4234849"/>
            <a:ext cx="221063" cy="202171"/>
          </a:xfrm>
          <a:prstGeom prst="rect">
            <a:avLst/>
          </a:prstGeom>
          <a:solidFill>
            <a:srgbClr val="00B05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i="1" dirty="0">
              <a:latin typeface="+mj-lt"/>
              <a:ea typeface="华文细黑" panose="02010600040101010101" pitchFamily="2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5928550" y="4472283"/>
            <a:ext cx="130854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000" dirty="0"/>
              <a:t>core part complete</a:t>
            </a:r>
            <a:endParaRPr lang="zh-CN" altLang="en-US" sz="1000" dirty="0"/>
          </a:p>
        </p:txBody>
      </p:sp>
      <p:sp>
        <p:nvSpPr>
          <p:cNvPr id="92" name="五边形 91"/>
          <p:cNvSpPr/>
          <p:nvPr/>
        </p:nvSpPr>
        <p:spPr bwMode="auto">
          <a:xfrm>
            <a:off x="3351018" y="4983773"/>
            <a:ext cx="5250059" cy="190826"/>
          </a:xfrm>
          <a:prstGeom prst="homePlate">
            <a:avLst/>
          </a:prstGeom>
          <a:solidFill>
            <a:srgbClr val="EEECE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6" name="矩形 95"/>
          <p:cNvSpPr/>
          <p:nvPr/>
        </p:nvSpPr>
        <p:spPr bwMode="auto">
          <a:xfrm>
            <a:off x="2664607" y="4986225"/>
            <a:ext cx="686412" cy="196283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100" b="1" i="1" dirty="0">
                <a:latin typeface="+mj-lt"/>
                <a:ea typeface="华文细黑" panose="02010600040101010101" pitchFamily="2" charset="-122"/>
              </a:rPr>
              <a:t>Option 2</a:t>
            </a:r>
          </a:p>
        </p:txBody>
      </p:sp>
      <p:sp>
        <p:nvSpPr>
          <p:cNvPr id="97" name="矩形 96"/>
          <p:cNvSpPr/>
          <p:nvPr/>
        </p:nvSpPr>
        <p:spPr bwMode="auto">
          <a:xfrm>
            <a:off x="3481820" y="4975993"/>
            <a:ext cx="221063" cy="202171"/>
          </a:xfrm>
          <a:prstGeom prst="rect">
            <a:avLst/>
          </a:prstGeom>
          <a:solidFill>
            <a:srgbClr val="00B0F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i="1" dirty="0">
              <a:latin typeface="+mj-lt"/>
              <a:ea typeface="华文细黑" panose="02010600040101010101" pitchFamily="2" charset="-122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3150280" y="5213424"/>
            <a:ext cx="10212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altLang="zh-CN" sz="1000" dirty="0"/>
              <a:t>Skeleton of WP for SA (option 2)</a:t>
            </a:r>
          </a:p>
        </p:txBody>
      </p:sp>
      <p:sp>
        <p:nvSpPr>
          <p:cNvPr id="103" name="矩形 102"/>
          <p:cNvSpPr/>
          <p:nvPr/>
        </p:nvSpPr>
        <p:spPr>
          <a:xfrm>
            <a:off x="1782395" y="4514820"/>
            <a:ext cx="1172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000" dirty="0"/>
              <a:t>Skeleton of work plan and TSs/TRs</a:t>
            </a:r>
            <a:endParaRPr lang="zh-CN" altLang="en-US" sz="1000" dirty="0"/>
          </a:p>
        </p:txBody>
      </p:sp>
      <p:sp>
        <p:nvSpPr>
          <p:cNvPr id="104" name="矩形 103"/>
          <p:cNvSpPr/>
          <p:nvPr/>
        </p:nvSpPr>
        <p:spPr>
          <a:xfrm>
            <a:off x="4506781" y="5244123"/>
            <a:ext cx="117291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000" dirty="0"/>
              <a:t>Initial Pseudo CRs</a:t>
            </a:r>
            <a:endParaRPr lang="zh-CN" altLang="en-US" sz="1000" dirty="0"/>
          </a:p>
        </p:txBody>
      </p:sp>
      <p:sp>
        <p:nvSpPr>
          <p:cNvPr id="105" name="矩形 104"/>
          <p:cNvSpPr/>
          <p:nvPr/>
        </p:nvSpPr>
        <p:spPr bwMode="auto">
          <a:xfrm>
            <a:off x="4831148" y="4983773"/>
            <a:ext cx="221063" cy="202171"/>
          </a:xfrm>
          <a:prstGeom prst="rect">
            <a:avLst/>
          </a:prstGeom>
          <a:solidFill>
            <a:srgbClr val="00B0F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i="1" dirty="0">
              <a:latin typeface="+mj-lt"/>
              <a:ea typeface="华文细黑" panose="02010600040101010101" pitchFamily="2" charset="-122"/>
            </a:endParaRPr>
          </a:p>
        </p:txBody>
      </p:sp>
      <p:sp>
        <p:nvSpPr>
          <p:cNvPr id="106" name="矩形 105"/>
          <p:cNvSpPr/>
          <p:nvPr/>
        </p:nvSpPr>
        <p:spPr bwMode="auto">
          <a:xfrm>
            <a:off x="7553380" y="4978466"/>
            <a:ext cx="221063" cy="202171"/>
          </a:xfrm>
          <a:prstGeom prst="rect">
            <a:avLst/>
          </a:prstGeom>
          <a:solidFill>
            <a:srgbClr val="00B05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i="1" dirty="0">
              <a:latin typeface="+mj-lt"/>
              <a:ea typeface="华文细黑" panose="02010600040101010101" pitchFamily="2" charset="-122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7225492" y="5189299"/>
            <a:ext cx="127529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000" dirty="0"/>
              <a:t>core part </a:t>
            </a:r>
            <a:r>
              <a:rPr lang="en-GB" altLang="zh-CN" sz="1000" dirty="0" smtClean="0"/>
              <a:t>complete</a:t>
            </a:r>
            <a:endParaRPr lang="zh-CN" altLang="en-US" sz="1000" dirty="0"/>
          </a:p>
        </p:txBody>
      </p:sp>
      <p:sp>
        <p:nvSpPr>
          <p:cNvPr id="108" name="五边形 107"/>
          <p:cNvSpPr/>
          <p:nvPr/>
        </p:nvSpPr>
        <p:spPr bwMode="auto">
          <a:xfrm>
            <a:off x="6962776" y="5605146"/>
            <a:ext cx="2207809" cy="204941"/>
          </a:xfrm>
          <a:prstGeom prst="homePlate">
            <a:avLst/>
          </a:prstGeom>
          <a:solidFill>
            <a:srgbClr val="EEECE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0" name="矩形 109"/>
          <p:cNvSpPr/>
          <p:nvPr/>
        </p:nvSpPr>
        <p:spPr bwMode="auto">
          <a:xfrm>
            <a:off x="6149240" y="5602376"/>
            <a:ext cx="811147" cy="193011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100" b="1" i="1" dirty="0">
                <a:latin typeface="+mj-lt"/>
                <a:ea typeface="华文细黑" panose="02010600040101010101" pitchFamily="2" charset="-122"/>
              </a:rPr>
              <a:t>Option 5/7</a:t>
            </a:r>
          </a:p>
        </p:txBody>
      </p:sp>
      <p:sp>
        <p:nvSpPr>
          <p:cNvPr id="114" name="矩形 113"/>
          <p:cNvSpPr/>
          <p:nvPr/>
        </p:nvSpPr>
        <p:spPr>
          <a:xfrm>
            <a:off x="9276065" y="6432076"/>
            <a:ext cx="15007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000" dirty="0" smtClean="0"/>
              <a:t>performance </a:t>
            </a:r>
            <a:r>
              <a:rPr lang="en-GB" altLang="zh-CN" sz="1000" dirty="0"/>
              <a:t>Start</a:t>
            </a:r>
            <a:endParaRPr lang="zh-CN" altLang="en-US" sz="1000" dirty="0"/>
          </a:p>
        </p:txBody>
      </p:sp>
      <p:sp>
        <p:nvSpPr>
          <p:cNvPr id="115" name="矩形 114"/>
          <p:cNvSpPr/>
          <p:nvPr/>
        </p:nvSpPr>
        <p:spPr bwMode="auto">
          <a:xfrm>
            <a:off x="9600432" y="6200303"/>
            <a:ext cx="221063" cy="202171"/>
          </a:xfrm>
          <a:prstGeom prst="rect">
            <a:avLst/>
          </a:prstGeom>
          <a:solidFill>
            <a:srgbClr val="00B0F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i="1" dirty="0">
              <a:latin typeface="+mj-lt"/>
              <a:ea typeface="华文细黑" panose="02010600040101010101" pitchFamily="2" charset="-122"/>
            </a:endParaRPr>
          </a:p>
        </p:txBody>
      </p:sp>
      <p:sp>
        <p:nvSpPr>
          <p:cNvPr id="116" name="矩形 115"/>
          <p:cNvSpPr/>
          <p:nvPr/>
        </p:nvSpPr>
        <p:spPr bwMode="auto">
          <a:xfrm>
            <a:off x="8815641" y="5604801"/>
            <a:ext cx="221063" cy="202171"/>
          </a:xfrm>
          <a:prstGeom prst="rect">
            <a:avLst/>
          </a:prstGeom>
          <a:solidFill>
            <a:srgbClr val="00B05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i="1" dirty="0">
              <a:latin typeface="+mj-lt"/>
              <a:ea typeface="华文细黑" panose="02010600040101010101" pitchFamily="2" charset="-122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8120944" y="5842034"/>
            <a:ext cx="123775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000" dirty="0"/>
              <a:t>core part complete</a:t>
            </a:r>
            <a:endParaRPr lang="zh-CN" altLang="en-US" sz="1000" dirty="0"/>
          </a:p>
        </p:txBody>
      </p:sp>
      <p:sp>
        <p:nvSpPr>
          <p:cNvPr id="119" name="矩形 118"/>
          <p:cNvSpPr/>
          <p:nvPr/>
        </p:nvSpPr>
        <p:spPr bwMode="auto">
          <a:xfrm>
            <a:off x="6837649" y="6198525"/>
            <a:ext cx="1523499" cy="19548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100" b="1" i="1" dirty="0" smtClean="0">
                <a:latin typeface="+mj-lt"/>
                <a:ea typeface="华文细黑" panose="02010600040101010101" pitchFamily="2" charset="-122"/>
              </a:rPr>
              <a:t>Option 4 &amp; Performance</a:t>
            </a:r>
            <a:endParaRPr lang="en-US" altLang="zh-CN" sz="1100" b="1" i="1" dirty="0">
              <a:latin typeface="+mj-lt"/>
              <a:ea typeface="华文细黑" panose="02010600040101010101" pitchFamily="2" charset="-122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6257737" y="1632005"/>
            <a:ext cx="1083189" cy="4873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1" dirty="0">
                <a:solidFill>
                  <a:srgbClr val="C00000"/>
                </a:solidFill>
              </a:rPr>
              <a:t>SA option 2 core complete</a:t>
            </a:r>
            <a:endParaRPr lang="zh-CN" altLang="en-US" sz="1051" dirty="0">
              <a:solidFill>
                <a:srgbClr val="C00000"/>
              </a:solidFill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4868609" y="1622235"/>
            <a:ext cx="1083189" cy="4873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1" dirty="0">
                <a:solidFill>
                  <a:schemeClr val="tx1"/>
                </a:solidFill>
              </a:rPr>
              <a:t>ASN.1 freeze for option 3</a:t>
            </a:r>
            <a:endParaRPr lang="zh-CN" altLang="en-US" sz="1051" dirty="0">
              <a:solidFill>
                <a:schemeClr val="tx1"/>
              </a:solidFill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7564184" y="1611514"/>
            <a:ext cx="1083189" cy="4873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1" dirty="0">
                <a:solidFill>
                  <a:schemeClr val="tx1"/>
                </a:solidFill>
              </a:rPr>
              <a:t>ASN.1 freeze for option 2</a:t>
            </a:r>
            <a:endParaRPr lang="zh-CN" altLang="en-US" sz="1051" dirty="0">
              <a:solidFill>
                <a:schemeClr val="tx1"/>
              </a:solidFill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887158" y="1622235"/>
            <a:ext cx="1083189" cy="4873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1" dirty="0">
                <a:solidFill>
                  <a:schemeClr val="tx1"/>
                </a:solidFill>
              </a:rPr>
              <a:t>RAN5 WI approval</a:t>
            </a:r>
            <a:endParaRPr lang="zh-CN" altLang="en-US" sz="1051" dirty="0">
              <a:solidFill>
                <a:schemeClr val="tx1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23520" y="664420"/>
            <a:ext cx="11704319" cy="16206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矩形 123"/>
          <p:cNvSpPr/>
          <p:nvPr/>
        </p:nvSpPr>
        <p:spPr>
          <a:xfrm>
            <a:off x="223520" y="2424299"/>
            <a:ext cx="11704320" cy="429082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矩形 124"/>
          <p:cNvSpPr/>
          <p:nvPr/>
        </p:nvSpPr>
        <p:spPr>
          <a:xfrm>
            <a:off x="10934522" y="1605549"/>
            <a:ext cx="770281" cy="4873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1" dirty="0">
                <a:solidFill>
                  <a:schemeClr val="tx1"/>
                </a:solidFill>
              </a:rPr>
              <a:t>RAN5 WI Complete</a:t>
            </a:r>
            <a:endParaRPr lang="zh-CN" altLang="en-US" sz="1051" dirty="0">
              <a:solidFill>
                <a:schemeClr val="tx1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091807" y="3578324"/>
            <a:ext cx="707520" cy="4001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GB" altLang="zh-CN" sz="1000" dirty="0"/>
              <a:t>V2.0.0 of TSs/TRs </a:t>
            </a:r>
            <a:endParaRPr lang="zh-CN" altLang="en-US" sz="1000" dirty="0"/>
          </a:p>
        </p:txBody>
      </p:sp>
      <p:sp>
        <p:nvSpPr>
          <p:cNvPr id="126" name="矩形 125"/>
          <p:cNvSpPr/>
          <p:nvPr/>
        </p:nvSpPr>
        <p:spPr>
          <a:xfrm>
            <a:off x="4627855" y="3578324"/>
            <a:ext cx="672187" cy="4001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GB" altLang="zh-CN" sz="1000" dirty="0"/>
              <a:t>V1.0.0 of </a:t>
            </a:r>
            <a:r>
              <a:rPr lang="en-GB" altLang="zh-CN" sz="1000" dirty="0" smtClean="0"/>
              <a:t>TSs/TRs </a:t>
            </a:r>
            <a:endParaRPr lang="zh-CN" altLang="en-US" sz="1000" dirty="0"/>
          </a:p>
        </p:txBody>
      </p:sp>
      <p:sp>
        <p:nvSpPr>
          <p:cNvPr id="127" name="矩形 126"/>
          <p:cNvSpPr/>
          <p:nvPr/>
        </p:nvSpPr>
        <p:spPr>
          <a:xfrm>
            <a:off x="6475203" y="2139221"/>
            <a:ext cx="716424" cy="4001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GB" altLang="zh-CN" sz="1000" dirty="0"/>
              <a:t>V15.0.0 of TSs/TRs</a:t>
            </a:r>
          </a:p>
        </p:txBody>
      </p:sp>
      <p:sp>
        <p:nvSpPr>
          <p:cNvPr id="129" name="矩形 128"/>
          <p:cNvSpPr/>
          <p:nvPr/>
        </p:nvSpPr>
        <p:spPr>
          <a:xfrm>
            <a:off x="10968919" y="2119836"/>
            <a:ext cx="716424" cy="4001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GB" altLang="zh-CN" sz="1000" dirty="0" smtClean="0"/>
              <a:t>V15.4.0 </a:t>
            </a:r>
            <a:r>
              <a:rPr lang="en-GB" altLang="zh-CN" sz="1000" dirty="0"/>
              <a:t>of TSs/TRs</a:t>
            </a:r>
          </a:p>
        </p:txBody>
      </p:sp>
      <p:sp>
        <p:nvSpPr>
          <p:cNvPr id="131" name="矩形 130"/>
          <p:cNvSpPr/>
          <p:nvPr/>
        </p:nvSpPr>
        <p:spPr bwMode="auto">
          <a:xfrm>
            <a:off x="2120377" y="4242631"/>
            <a:ext cx="221063" cy="202171"/>
          </a:xfrm>
          <a:prstGeom prst="rect">
            <a:avLst/>
          </a:prstGeom>
          <a:solidFill>
            <a:srgbClr val="00B0F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i="1" dirty="0">
              <a:latin typeface="+mj-lt"/>
              <a:ea typeface="华文细黑" panose="02010600040101010101" pitchFamily="2" charset="-122"/>
            </a:endParaRPr>
          </a:p>
        </p:txBody>
      </p:sp>
      <p:sp>
        <p:nvSpPr>
          <p:cNvPr id="132" name="Title 2"/>
          <p:cNvSpPr txBox="1">
            <a:spLocks/>
          </p:cNvSpPr>
          <p:nvPr/>
        </p:nvSpPr>
        <p:spPr bwMode="auto">
          <a:xfrm>
            <a:off x="3090275" y="155006"/>
            <a:ext cx="7214122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2800" dirty="0">
                <a:latin typeface="+mn-lt"/>
                <a:ea typeface="+mn-ea"/>
                <a:cs typeface="+mn-cs"/>
              </a:rPr>
              <a:t>Initial RAN5 5G-NR WI time plan for discussion</a:t>
            </a:r>
          </a:p>
        </p:txBody>
      </p:sp>
      <p:sp>
        <p:nvSpPr>
          <p:cNvPr id="94" name="矩形 93"/>
          <p:cNvSpPr/>
          <p:nvPr/>
        </p:nvSpPr>
        <p:spPr>
          <a:xfrm>
            <a:off x="5924311" y="5194271"/>
            <a:ext cx="10985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000" dirty="0"/>
              <a:t>High priority TCs complete</a:t>
            </a:r>
            <a:endParaRPr lang="zh-CN" altLang="en-US" sz="1000" dirty="0"/>
          </a:p>
        </p:txBody>
      </p:sp>
      <p:sp>
        <p:nvSpPr>
          <p:cNvPr id="95" name="矩形 94"/>
          <p:cNvSpPr/>
          <p:nvPr/>
        </p:nvSpPr>
        <p:spPr bwMode="auto">
          <a:xfrm>
            <a:off x="6250944" y="4982818"/>
            <a:ext cx="221063" cy="202171"/>
          </a:xfrm>
          <a:prstGeom prst="rect">
            <a:avLst/>
          </a:prstGeom>
          <a:solidFill>
            <a:srgbClr val="92D05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i="1" dirty="0">
              <a:latin typeface="+mj-lt"/>
              <a:ea typeface="华文细黑" panose="02010600040101010101" pitchFamily="2" charset="-122"/>
            </a:endParaRPr>
          </a:p>
        </p:txBody>
      </p:sp>
      <p:sp>
        <p:nvSpPr>
          <p:cNvPr id="99" name="流程图: 联系 98"/>
          <p:cNvSpPr/>
          <p:nvPr/>
        </p:nvSpPr>
        <p:spPr>
          <a:xfrm>
            <a:off x="10255887" y="1200787"/>
            <a:ext cx="171451" cy="171451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0052898" y="917923"/>
            <a:ext cx="6627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Mar-19</a:t>
            </a:r>
            <a:endParaRPr lang="zh-CN" altLang="en-US" sz="1200" dirty="0"/>
          </a:p>
        </p:txBody>
      </p:sp>
      <p:sp>
        <p:nvSpPr>
          <p:cNvPr id="101" name="文本框 100"/>
          <p:cNvSpPr txBox="1"/>
          <p:nvPr/>
        </p:nvSpPr>
        <p:spPr>
          <a:xfrm>
            <a:off x="10130539" y="1353185"/>
            <a:ext cx="422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#</a:t>
            </a:r>
            <a:r>
              <a:rPr lang="en-US" altLang="zh-CN" sz="1200" dirty="0" smtClean="0"/>
              <a:t>83</a:t>
            </a:r>
            <a:endParaRPr lang="zh-CN" altLang="en-US" sz="1200" dirty="0"/>
          </a:p>
        </p:txBody>
      </p:sp>
      <p:sp>
        <p:nvSpPr>
          <p:cNvPr id="102" name="流程图: 联系 101"/>
          <p:cNvSpPr/>
          <p:nvPr/>
        </p:nvSpPr>
        <p:spPr>
          <a:xfrm>
            <a:off x="11292207" y="1180467"/>
            <a:ext cx="171451" cy="171451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文本框 108"/>
          <p:cNvSpPr txBox="1"/>
          <p:nvPr/>
        </p:nvSpPr>
        <p:spPr>
          <a:xfrm>
            <a:off x="11047177" y="907263"/>
            <a:ext cx="6381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Jun-19</a:t>
            </a:r>
            <a:endParaRPr lang="zh-CN" altLang="en-US" sz="1200" dirty="0"/>
          </a:p>
        </p:txBody>
      </p:sp>
      <p:sp>
        <p:nvSpPr>
          <p:cNvPr id="111" name="文本框 110"/>
          <p:cNvSpPr txBox="1"/>
          <p:nvPr/>
        </p:nvSpPr>
        <p:spPr>
          <a:xfrm>
            <a:off x="11166859" y="1332865"/>
            <a:ext cx="422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#</a:t>
            </a:r>
            <a:r>
              <a:rPr lang="en-US" altLang="zh-CN" sz="1200" dirty="0" smtClean="0"/>
              <a:t>84</a:t>
            </a:r>
            <a:endParaRPr lang="zh-CN" altLang="en-US" sz="1200" dirty="0"/>
          </a:p>
        </p:txBody>
      </p:sp>
      <p:sp>
        <p:nvSpPr>
          <p:cNvPr id="112" name="流程图: 联系 111"/>
          <p:cNvSpPr/>
          <p:nvPr/>
        </p:nvSpPr>
        <p:spPr>
          <a:xfrm>
            <a:off x="10007602" y="3086737"/>
            <a:ext cx="171451" cy="171451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流程图: 联系 112"/>
          <p:cNvSpPr/>
          <p:nvPr/>
        </p:nvSpPr>
        <p:spPr>
          <a:xfrm>
            <a:off x="9598027" y="3086737"/>
            <a:ext cx="171451" cy="171451"/>
          </a:xfrm>
          <a:prstGeom prst="flowChartConnector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文本框 129"/>
          <p:cNvSpPr txBox="1"/>
          <p:nvPr/>
        </p:nvSpPr>
        <p:spPr>
          <a:xfrm>
            <a:off x="9882253" y="3334385"/>
            <a:ext cx="422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#</a:t>
            </a:r>
            <a:r>
              <a:rPr lang="en-US" altLang="zh-CN" sz="1200" dirty="0" smtClean="0"/>
              <a:t>82</a:t>
            </a:r>
            <a:endParaRPr lang="zh-CN" altLang="en-US" sz="1200" dirty="0"/>
          </a:p>
        </p:txBody>
      </p:sp>
      <p:sp>
        <p:nvSpPr>
          <p:cNvPr id="133" name="文本框 132"/>
          <p:cNvSpPr txBox="1"/>
          <p:nvPr/>
        </p:nvSpPr>
        <p:spPr>
          <a:xfrm>
            <a:off x="9406006" y="3225231"/>
            <a:ext cx="6015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0070C0"/>
                </a:solidFill>
              </a:rPr>
              <a:t>#4 </a:t>
            </a:r>
            <a:r>
              <a:rPr lang="en-US" altLang="zh-CN" sz="1200" dirty="0">
                <a:solidFill>
                  <a:srgbClr val="0070C0"/>
                </a:solidFill>
              </a:rPr>
              <a:t>AH</a:t>
            </a:r>
            <a:endParaRPr lang="zh-CN" altLang="en-US" sz="1200" dirty="0">
              <a:solidFill>
                <a:srgbClr val="0070C0"/>
              </a:solidFill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9300982" y="2789962"/>
            <a:ext cx="6224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Jan-19</a:t>
            </a:r>
            <a:endParaRPr lang="zh-CN" altLang="en-US" sz="1200" dirty="0"/>
          </a:p>
        </p:txBody>
      </p:sp>
      <p:sp>
        <p:nvSpPr>
          <p:cNvPr id="135" name="文本框 134"/>
          <p:cNvSpPr txBox="1"/>
          <p:nvPr/>
        </p:nvSpPr>
        <p:spPr>
          <a:xfrm>
            <a:off x="9855413" y="2803874"/>
            <a:ext cx="4849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Feb</a:t>
            </a:r>
            <a:endParaRPr lang="zh-CN" altLang="en-US" sz="1200" dirty="0"/>
          </a:p>
        </p:txBody>
      </p:sp>
      <p:sp>
        <p:nvSpPr>
          <p:cNvPr id="136" name="流程图: 联系 135"/>
          <p:cNvSpPr/>
          <p:nvPr/>
        </p:nvSpPr>
        <p:spPr>
          <a:xfrm>
            <a:off x="11074402" y="3086737"/>
            <a:ext cx="171451" cy="171451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流程图: 联系 136"/>
          <p:cNvSpPr/>
          <p:nvPr/>
        </p:nvSpPr>
        <p:spPr>
          <a:xfrm>
            <a:off x="10664827" y="3086737"/>
            <a:ext cx="171451" cy="171451"/>
          </a:xfrm>
          <a:prstGeom prst="flowChartConnector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文本框 137"/>
          <p:cNvSpPr txBox="1"/>
          <p:nvPr/>
        </p:nvSpPr>
        <p:spPr>
          <a:xfrm>
            <a:off x="10949053" y="3334385"/>
            <a:ext cx="422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#</a:t>
            </a:r>
            <a:r>
              <a:rPr lang="en-US" altLang="zh-CN" sz="1200" dirty="0" smtClean="0"/>
              <a:t>83</a:t>
            </a:r>
            <a:endParaRPr lang="zh-CN" altLang="en-US" sz="1200" dirty="0"/>
          </a:p>
        </p:txBody>
      </p:sp>
      <p:sp>
        <p:nvSpPr>
          <p:cNvPr id="139" name="文本框 138"/>
          <p:cNvSpPr txBox="1"/>
          <p:nvPr/>
        </p:nvSpPr>
        <p:spPr>
          <a:xfrm>
            <a:off x="10472806" y="3225231"/>
            <a:ext cx="6015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0070C0"/>
                </a:solidFill>
              </a:rPr>
              <a:t>#5 </a:t>
            </a:r>
            <a:r>
              <a:rPr lang="en-US" altLang="zh-CN" sz="1200" dirty="0">
                <a:solidFill>
                  <a:srgbClr val="0070C0"/>
                </a:solidFill>
              </a:rPr>
              <a:t>AH</a:t>
            </a:r>
            <a:endParaRPr lang="zh-CN" altLang="en-US" sz="1200" dirty="0">
              <a:solidFill>
                <a:srgbClr val="0070C0"/>
              </a:solidFill>
            </a:endParaRPr>
          </a:p>
        </p:txBody>
      </p:sp>
      <p:sp>
        <p:nvSpPr>
          <p:cNvPr id="140" name="文本框 139"/>
          <p:cNvSpPr txBox="1"/>
          <p:nvPr/>
        </p:nvSpPr>
        <p:spPr>
          <a:xfrm>
            <a:off x="10484946" y="2810282"/>
            <a:ext cx="4849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April</a:t>
            </a:r>
            <a:endParaRPr lang="zh-CN" altLang="en-US" sz="1200" dirty="0"/>
          </a:p>
        </p:txBody>
      </p:sp>
      <p:sp>
        <p:nvSpPr>
          <p:cNvPr id="141" name="文本框 140"/>
          <p:cNvSpPr txBox="1"/>
          <p:nvPr/>
        </p:nvSpPr>
        <p:spPr>
          <a:xfrm>
            <a:off x="10922212" y="2803874"/>
            <a:ext cx="7311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May-19</a:t>
            </a:r>
            <a:endParaRPr lang="zh-CN" altLang="en-US" sz="1200" dirty="0"/>
          </a:p>
        </p:txBody>
      </p:sp>
      <p:sp>
        <p:nvSpPr>
          <p:cNvPr id="142" name="矩形 141"/>
          <p:cNvSpPr/>
          <p:nvPr/>
        </p:nvSpPr>
        <p:spPr>
          <a:xfrm>
            <a:off x="8705837" y="1620021"/>
            <a:ext cx="1364226" cy="4873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1" dirty="0" smtClean="0">
                <a:solidFill>
                  <a:srgbClr val="C00000"/>
                </a:solidFill>
              </a:rPr>
              <a:t>RAN4 Performance Complete</a:t>
            </a:r>
            <a:endParaRPr lang="zh-CN" altLang="en-US" sz="1051" dirty="0">
              <a:solidFill>
                <a:srgbClr val="C00000"/>
              </a:solidFill>
            </a:endParaRPr>
          </a:p>
        </p:txBody>
      </p:sp>
      <p:sp>
        <p:nvSpPr>
          <p:cNvPr id="143" name="矩形 142"/>
          <p:cNvSpPr/>
          <p:nvPr/>
        </p:nvSpPr>
        <p:spPr>
          <a:xfrm>
            <a:off x="10427338" y="6432076"/>
            <a:ext cx="150050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000" dirty="0" smtClean="0"/>
              <a:t>Performance complete</a:t>
            </a:r>
            <a:endParaRPr lang="zh-CN" altLang="en-US" sz="1000" dirty="0"/>
          </a:p>
        </p:txBody>
      </p:sp>
      <p:sp>
        <p:nvSpPr>
          <p:cNvPr id="144" name="矩形 143"/>
          <p:cNvSpPr/>
          <p:nvPr/>
        </p:nvSpPr>
        <p:spPr bwMode="auto">
          <a:xfrm>
            <a:off x="11160645" y="6200303"/>
            <a:ext cx="221063" cy="202171"/>
          </a:xfrm>
          <a:prstGeom prst="rect">
            <a:avLst/>
          </a:prstGeom>
          <a:solidFill>
            <a:srgbClr val="00B0F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i="1" dirty="0">
              <a:latin typeface="+mj-lt"/>
              <a:ea typeface="华文细黑" panose="02010600040101010101" pitchFamily="2" charset="-122"/>
            </a:endParaRPr>
          </a:p>
        </p:txBody>
      </p:sp>
      <p:cxnSp>
        <p:nvCxnSpPr>
          <p:cNvPr id="146" name="直接连接符 145"/>
          <p:cNvCxnSpPr/>
          <p:nvPr/>
        </p:nvCxnSpPr>
        <p:spPr>
          <a:xfrm>
            <a:off x="7674709" y="3492070"/>
            <a:ext cx="1473" cy="2090465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矩形 150"/>
          <p:cNvSpPr/>
          <p:nvPr/>
        </p:nvSpPr>
        <p:spPr bwMode="auto">
          <a:xfrm>
            <a:off x="7139011" y="5609340"/>
            <a:ext cx="221063" cy="202171"/>
          </a:xfrm>
          <a:prstGeom prst="rect">
            <a:avLst/>
          </a:prstGeom>
          <a:solidFill>
            <a:srgbClr val="00B0F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i="1" dirty="0">
              <a:latin typeface="+mj-lt"/>
              <a:ea typeface="华文细黑" panose="02010600040101010101" pitchFamily="2" charset="-122"/>
            </a:endParaRPr>
          </a:p>
        </p:txBody>
      </p:sp>
      <p:sp>
        <p:nvSpPr>
          <p:cNvPr id="152" name="矩形 151"/>
          <p:cNvSpPr/>
          <p:nvPr/>
        </p:nvSpPr>
        <p:spPr>
          <a:xfrm>
            <a:off x="6898594" y="5851765"/>
            <a:ext cx="123775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000" dirty="0"/>
              <a:t>core part </a:t>
            </a:r>
            <a:r>
              <a:rPr lang="en-GB" altLang="zh-CN" sz="1000" dirty="0" smtClean="0"/>
              <a:t>start</a:t>
            </a:r>
            <a:endParaRPr lang="zh-CN" altLang="en-US" sz="1000" dirty="0"/>
          </a:p>
        </p:txBody>
      </p:sp>
      <p:cxnSp>
        <p:nvCxnSpPr>
          <p:cNvPr id="153" name="直接连接符 152"/>
          <p:cNvCxnSpPr/>
          <p:nvPr/>
        </p:nvCxnSpPr>
        <p:spPr>
          <a:xfrm flipH="1">
            <a:off x="8922886" y="3526856"/>
            <a:ext cx="1898" cy="257113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直接连接符 153"/>
          <p:cNvCxnSpPr/>
          <p:nvPr/>
        </p:nvCxnSpPr>
        <p:spPr>
          <a:xfrm>
            <a:off x="4951011" y="3472884"/>
            <a:ext cx="49" cy="1476317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直接连接符 155"/>
          <p:cNvCxnSpPr/>
          <p:nvPr/>
        </p:nvCxnSpPr>
        <p:spPr>
          <a:xfrm>
            <a:off x="11220178" y="3459256"/>
            <a:ext cx="22634" cy="2618684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直接连接符 157"/>
          <p:cNvCxnSpPr/>
          <p:nvPr/>
        </p:nvCxnSpPr>
        <p:spPr>
          <a:xfrm>
            <a:off x="6351167" y="3484656"/>
            <a:ext cx="49" cy="1476317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矩形 160"/>
          <p:cNvSpPr/>
          <p:nvPr/>
        </p:nvSpPr>
        <p:spPr bwMode="auto">
          <a:xfrm>
            <a:off x="8814252" y="6191841"/>
            <a:ext cx="221063" cy="202171"/>
          </a:xfrm>
          <a:prstGeom prst="rect">
            <a:avLst/>
          </a:prstGeom>
          <a:solidFill>
            <a:srgbClr val="00B0F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 b="1" i="1" dirty="0">
              <a:latin typeface="+mj-lt"/>
              <a:ea typeface="华文细黑" panose="02010600040101010101" pitchFamily="2" charset="-122"/>
            </a:endParaRPr>
          </a:p>
        </p:txBody>
      </p:sp>
      <p:sp>
        <p:nvSpPr>
          <p:cNvPr id="162" name="矩形 161"/>
          <p:cNvSpPr/>
          <p:nvPr/>
        </p:nvSpPr>
        <p:spPr>
          <a:xfrm>
            <a:off x="8736713" y="6439432"/>
            <a:ext cx="44207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altLang="zh-CN" sz="1000" dirty="0" smtClean="0"/>
              <a:t>WP</a:t>
            </a:r>
            <a:endParaRPr lang="nb-NO" altLang="zh-CN" sz="1000" dirty="0"/>
          </a:p>
        </p:txBody>
      </p:sp>
      <p:cxnSp>
        <p:nvCxnSpPr>
          <p:cNvPr id="163" name="直接连接符 162"/>
          <p:cNvCxnSpPr/>
          <p:nvPr/>
        </p:nvCxnSpPr>
        <p:spPr>
          <a:xfrm flipH="1">
            <a:off x="9685644" y="3506810"/>
            <a:ext cx="1898" cy="257113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直接连接符 163"/>
          <p:cNvCxnSpPr/>
          <p:nvPr/>
        </p:nvCxnSpPr>
        <p:spPr>
          <a:xfrm>
            <a:off x="3996375" y="1587541"/>
            <a:ext cx="36134" cy="3364629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直接连接符 166"/>
          <p:cNvCxnSpPr/>
          <p:nvPr/>
        </p:nvCxnSpPr>
        <p:spPr>
          <a:xfrm>
            <a:off x="6728968" y="1444897"/>
            <a:ext cx="38264" cy="3537921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直接连接符 168"/>
          <p:cNvCxnSpPr/>
          <p:nvPr/>
        </p:nvCxnSpPr>
        <p:spPr>
          <a:xfrm>
            <a:off x="9298971" y="1596088"/>
            <a:ext cx="15371" cy="4492167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箭头连接符 2"/>
          <p:cNvCxnSpPr/>
          <p:nvPr/>
        </p:nvCxnSpPr>
        <p:spPr>
          <a:xfrm>
            <a:off x="1354838" y="802640"/>
            <a:ext cx="2632994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直接箭头连接符 144"/>
          <p:cNvCxnSpPr/>
          <p:nvPr/>
        </p:nvCxnSpPr>
        <p:spPr>
          <a:xfrm>
            <a:off x="3987832" y="802640"/>
            <a:ext cx="5288233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箭头连接符 146"/>
          <p:cNvCxnSpPr/>
          <p:nvPr/>
        </p:nvCxnSpPr>
        <p:spPr>
          <a:xfrm>
            <a:off x="9276065" y="802640"/>
            <a:ext cx="2187593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文本框 147"/>
          <p:cNvSpPr txBox="1"/>
          <p:nvPr/>
        </p:nvSpPr>
        <p:spPr>
          <a:xfrm>
            <a:off x="2426206" y="663939"/>
            <a:ext cx="6431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2017</a:t>
            </a:r>
            <a:endParaRPr lang="zh-CN" altLang="en-US" sz="1400" dirty="0"/>
          </a:p>
        </p:txBody>
      </p:sp>
      <p:sp>
        <p:nvSpPr>
          <p:cNvPr id="149" name="文本框 148"/>
          <p:cNvSpPr txBox="1"/>
          <p:nvPr/>
        </p:nvSpPr>
        <p:spPr>
          <a:xfrm>
            <a:off x="6298132" y="654494"/>
            <a:ext cx="6431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2018</a:t>
            </a:r>
            <a:endParaRPr lang="zh-CN" altLang="en-US" sz="1400" dirty="0"/>
          </a:p>
        </p:txBody>
      </p:sp>
      <p:sp>
        <p:nvSpPr>
          <p:cNvPr id="150" name="文本框 149"/>
          <p:cNvSpPr txBox="1"/>
          <p:nvPr/>
        </p:nvSpPr>
        <p:spPr>
          <a:xfrm>
            <a:off x="10170058" y="653501"/>
            <a:ext cx="6431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2019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125844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560</TotalTime>
  <Words>489</Words>
  <Application>Microsoft Office PowerPoint</Application>
  <PresentationFormat>宽屏</PresentationFormat>
  <Paragraphs>132</Paragraphs>
  <Slides>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Qualcomm Regular</vt:lpstr>
      <vt:lpstr>华文细黑</vt:lpstr>
      <vt:lpstr>宋体</vt:lpstr>
      <vt:lpstr>Arial</vt:lpstr>
      <vt:lpstr>Calibri</vt:lpstr>
      <vt:lpstr>Calibri Light</vt:lpstr>
      <vt:lpstr>Courier New</vt:lpstr>
      <vt:lpstr>Office 主题</vt:lpstr>
      <vt:lpstr>PowerPoint 演示文稿</vt:lpstr>
      <vt:lpstr>Observation: RAN agreed L1 and L2-user-plane for 5G NR SA will be completed in Dec 2017, SA work in RAN5 could be expected to start in an early stage.</vt:lpstr>
      <vt:lpstr>RAN agreed time plan for core groups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Jinqiang</dc:creator>
  <cp:lastModifiedBy>Jinqiang</cp:lastModifiedBy>
  <cp:revision>88</cp:revision>
  <dcterms:created xsi:type="dcterms:W3CDTF">2017-05-16T03:23:32Z</dcterms:created>
  <dcterms:modified xsi:type="dcterms:W3CDTF">2017-05-17T08:00:42Z</dcterms:modified>
</cp:coreProperties>
</file>