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4"/>
  </p:notesMasterIdLst>
  <p:handoutMasterIdLst>
    <p:handoutMasterId r:id="rId15"/>
  </p:handoutMasterIdLst>
  <p:sldIdLst>
    <p:sldId id="259" r:id="rId2"/>
    <p:sldId id="260" r:id="rId3"/>
    <p:sldId id="283" r:id="rId4"/>
    <p:sldId id="284" r:id="rId5"/>
    <p:sldId id="291" r:id="rId6"/>
    <p:sldId id="285" r:id="rId7"/>
    <p:sldId id="286" r:id="rId8"/>
    <p:sldId id="287" r:id="rId9"/>
    <p:sldId id="289" r:id="rId10"/>
    <p:sldId id="290" r:id="rId11"/>
    <p:sldId id="288" r:id="rId12"/>
    <p:sldId id="261" r:id="rId13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16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83"/>
            <p14:sldId id="284"/>
            <p14:sldId id="291"/>
            <p14:sldId id="285"/>
            <p14:sldId id="286"/>
            <p14:sldId id="287"/>
            <p14:sldId id="289"/>
            <p14:sldId id="290"/>
            <p14:sldId id="288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319" autoAdjust="0"/>
  </p:normalViewPr>
  <p:slideViewPr>
    <p:cSldViewPr snapToGrid="0" snapToObjects="1">
      <p:cViewPr varScale="1">
        <p:scale>
          <a:sx n="72" d="100"/>
          <a:sy n="72" d="100"/>
        </p:scale>
        <p:origin x="1350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9" d="100"/>
          <a:sy n="79" d="100"/>
        </p:scale>
        <p:origin x="4014" y="114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R5-17xxxx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7898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08709"/>
            <a:ext cx="8372560" cy="2839491"/>
          </a:xfrm>
        </p:spPr>
        <p:txBody>
          <a:bodyPr/>
          <a:lstStyle/>
          <a:p>
            <a:pPr algn="ctr"/>
            <a:r>
              <a:rPr lang="en-US" dirty="0"/>
              <a:t>Motivation for 3GPP 5G-NR WID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RAN5#75                                            R5-172847</a:t>
            </a:r>
          </a:p>
          <a:p>
            <a:r>
              <a:rPr lang="en-US" sz="2400" dirty="0"/>
              <a:t>Hangzhou, China, 15-19 May 2017</a:t>
            </a:r>
          </a:p>
          <a:p>
            <a:r>
              <a:rPr lang="en-US" sz="2400" dirty="0"/>
              <a:t>Source: Ericsson</a:t>
            </a:r>
          </a:p>
          <a:p>
            <a:r>
              <a:rPr lang="en-US" sz="2400" dirty="0"/>
              <a:t>Document for: Information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fontAlgn="auto"/>
            <a:r>
              <a:rPr lang="en-GB" sz="1800" dirty="0"/>
              <a:t>Preliminary targets</a:t>
            </a:r>
          </a:p>
          <a:p>
            <a:pPr lvl="1" fontAlgn="auto"/>
            <a:r>
              <a:rPr lang="en-GB" sz="1600" dirty="0"/>
              <a:t>RAN#76 (June-17): Approval of RAN5 5G-NR WID</a:t>
            </a:r>
          </a:p>
          <a:p>
            <a:pPr lvl="1" fontAlgn="auto"/>
            <a:r>
              <a:rPr lang="en-GB" sz="1600" dirty="0"/>
              <a:t>RAN5#76 (Aug-17): Skeleton of work plan and </a:t>
            </a:r>
            <a:r>
              <a:rPr lang="en-GB" sz="1600" dirty="0"/>
              <a:t>TSs/TRs &amp; defining RAN5 priority and further deliveries in addition to option 3-series based on industry needs.</a:t>
            </a:r>
          </a:p>
          <a:p>
            <a:pPr lvl="1" fontAlgn="auto"/>
            <a:r>
              <a:rPr lang="en-GB" sz="1600" dirty="0"/>
              <a:t>RAN5#77 (Nov-17): Initial Pseudo CRs for Option 3-series (level pending core WG progress)</a:t>
            </a:r>
          </a:p>
          <a:p>
            <a:pPr lvl="1" fontAlgn="auto"/>
            <a:r>
              <a:rPr lang="en-GB" sz="1600" dirty="0"/>
              <a:t>RAN5#78 (Feb-18): V1.0.0 of TSs/TRs for Option 3-series Phase 1</a:t>
            </a:r>
          </a:p>
          <a:p>
            <a:pPr lvl="1" fontAlgn="auto"/>
            <a:r>
              <a:rPr lang="en-GB" sz="1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AH#1 (APR-18): Option 3-series Phase 1 </a:t>
            </a:r>
          </a:p>
          <a:p>
            <a:pPr lvl="1" fontAlgn="auto"/>
            <a:r>
              <a:rPr lang="en-GB" sz="1600" dirty="0">
                <a:solidFill>
                  <a:srgbClr val="FF0000"/>
                </a:solidFill>
              </a:rPr>
              <a:t>RAN5#79 (May-18): V2.0.0 of TSs/TRs (scope: for 80% of Option 3-series prioritised test cases)</a:t>
            </a:r>
          </a:p>
          <a:p>
            <a:pPr lvl="1" fontAlgn="auto"/>
            <a:r>
              <a:rPr lang="en-GB" sz="1600" dirty="0">
                <a:solidFill>
                  <a:srgbClr val="FF0000"/>
                </a:solidFill>
              </a:rPr>
              <a:t>RAN#80 (Jun-18): V15.0.0  of TSs/TRs</a:t>
            </a:r>
          </a:p>
          <a:p>
            <a:pPr lvl="1" fontAlgn="auto"/>
            <a:r>
              <a:rPr lang="en-GB" sz="1600" dirty="0"/>
              <a:t>RAN#81 (Aug-18): Options 2, 5  and 7 prioritised set</a:t>
            </a:r>
          </a:p>
          <a:p>
            <a:pPr lvl="1" fontAlgn="auto"/>
            <a:r>
              <a:rPr lang="en-GB" sz="16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RAN5 5G-NR AH#2 (Oct-18): Options 2,5 and 7</a:t>
            </a:r>
          </a:p>
          <a:p>
            <a:pPr lvl="1" fontAlgn="auto"/>
            <a:r>
              <a:rPr lang="en-GB" sz="1600" dirty="0"/>
              <a:t>RAN5#82 (Nov-18): Completion of Options 2,5 and 7 prioritised set based on RAN5 defined deliveries</a:t>
            </a:r>
          </a:p>
          <a:p>
            <a:pPr lvl="1" fontAlgn="auto"/>
            <a:r>
              <a:rPr lang="en-GB" sz="1600" dirty="0"/>
              <a:t>RAN#83 (Dec-18): RAN5 5G-NR completion for prioritised set of test cases, NR bands and LTE-NR DC combinations.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RAN5 5G-NR WI Management (cont.)</a:t>
            </a:r>
          </a:p>
        </p:txBody>
      </p:sp>
    </p:spTree>
    <p:extLst>
      <p:ext uri="{BB962C8B-B14F-4D97-AF65-F5344CB8AC3E}">
        <p14:creationId xmlns:p14="http://schemas.microsoft.com/office/powerpoint/2010/main" val="39572280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r>
              <a:rPr lang="en-US" sz="2800" dirty="0"/>
              <a:t>This presentation gives the motivation for the work item proposal submitted to RAN5#75 for RAN5 endorsement in </a:t>
            </a:r>
            <a:r>
              <a:rPr lang="en-US" sz="2800" dirty="0"/>
              <a:t>R5-172927.</a:t>
            </a:r>
            <a:endParaRPr lang="en-GB" sz="2400" dirty="0"/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 err="1"/>
              <a:t>COnclusion</a:t>
            </a:r>
            <a:endParaRPr 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314220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RAN#75 has agreed “Way Forward on the overall 5G-NR </a:t>
            </a:r>
            <a:r>
              <a:rPr lang="en-US" sz="2000" dirty="0" err="1"/>
              <a:t>eMBB</a:t>
            </a:r>
            <a:r>
              <a:rPr lang="en-US" sz="2000" dirty="0"/>
              <a:t> </a:t>
            </a:r>
            <a:r>
              <a:rPr lang="en-US" sz="2000" dirty="0" err="1"/>
              <a:t>workplan”in</a:t>
            </a:r>
            <a:r>
              <a:rPr lang="en-US" sz="2000" dirty="0"/>
              <a:t> RP-170741. The agreed targets are:</a:t>
            </a:r>
          </a:p>
          <a:p>
            <a:pPr lvl="1"/>
            <a:r>
              <a:rPr lang="en-US" sz="1600" dirty="0"/>
              <a:t>By December 2017: complete Stage 3 for Non-Standalone (NSA) 5G-NR </a:t>
            </a:r>
            <a:r>
              <a:rPr lang="en-US" sz="1600" dirty="0" err="1"/>
              <a:t>eMBB</a:t>
            </a:r>
            <a:r>
              <a:rPr lang="en-US" sz="1600" dirty="0"/>
              <a:t> (incl. low latency support) with Option 3</a:t>
            </a:r>
          </a:p>
          <a:p>
            <a:pPr lvl="1"/>
            <a:r>
              <a:rPr lang="en-US" sz="1600" dirty="0"/>
              <a:t>By March 2018: intermediate implementable version with frozen ASN.1 for Non-Standalone 5G NR </a:t>
            </a:r>
            <a:r>
              <a:rPr lang="en-US" sz="1600" dirty="0" err="1"/>
              <a:t>eMBB</a:t>
            </a:r>
            <a:r>
              <a:rPr lang="en-US" sz="1600" dirty="0"/>
              <a:t> accordingly</a:t>
            </a:r>
          </a:p>
          <a:p>
            <a:pPr lvl="1"/>
            <a:r>
              <a:rPr lang="en-US" sz="1600" dirty="0"/>
              <a:t>By June 2018: Stage 3 completion for Standalone (SA) 5G-NR </a:t>
            </a:r>
          </a:p>
          <a:p>
            <a:pPr lvl="1"/>
            <a:r>
              <a:rPr lang="en-US" sz="1600" dirty="0"/>
              <a:t>By Sept 2018: Rel-15 ASN.1 for SA &amp; NSA</a:t>
            </a:r>
            <a:br>
              <a:rPr lang="en-US" sz="1600" dirty="0"/>
            </a:br>
            <a:endParaRPr lang="en-US" sz="1600" dirty="0"/>
          </a:p>
          <a:p>
            <a:r>
              <a:rPr lang="en-US" sz="2000" dirty="0"/>
              <a:t>The purpose of this document is to provide: </a:t>
            </a:r>
          </a:p>
          <a:p>
            <a:pPr lvl="1"/>
            <a:r>
              <a:rPr lang="en-US" sz="1600" dirty="0"/>
              <a:t>Motivation why it is needed to start a RAN5 work item at RAN#76; and</a:t>
            </a:r>
          </a:p>
          <a:p>
            <a:pPr lvl="1"/>
            <a:r>
              <a:rPr lang="en-US" sz="1600" dirty="0"/>
              <a:t>Motivation for the proposed RAN5 5G-NR work item management in R5-172267.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/>
            <a:r>
              <a:rPr lang="en-GB" sz="2000" dirty="0"/>
              <a:t>The 3GPP target for the core standard of the Non-</a:t>
            </a:r>
            <a:r>
              <a:rPr lang="en-GB" sz="2000" dirty="0" err="1"/>
              <a:t>StandAlone</a:t>
            </a:r>
            <a:r>
              <a:rPr lang="en-GB" sz="2000" dirty="0"/>
              <a:t> Option 3-series is end of 2017 followed by the </a:t>
            </a:r>
            <a:r>
              <a:rPr lang="en-GB" sz="2000" dirty="0" err="1"/>
              <a:t>StandAlone</a:t>
            </a:r>
            <a:r>
              <a:rPr lang="en-GB" sz="2000" dirty="0"/>
              <a:t> in mid 2018 (Ref: RP-170741); and</a:t>
            </a:r>
            <a:endParaRPr lang="sv-SE" sz="2000" dirty="0"/>
          </a:p>
          <a:p>
            <a:pPr fontAlgn="auto"/>
            <a:r>
              <a:rPr lang="en-GB" sz="2000" dirty="0"/>
              <a:t>There is an industry demand for early availability of 5G-NR device test specifications after the core standard is set. </a:t>
            </a:r>
          </a:p>
          <a:p>
            <a:pPr fontAlgn="auto"/>
            <a:endParaRPr lang="en-GB" sz="1600" dirty="0"/>
          </a:p>
          <a:p>
            <a:pPr fontAlgn="auto"/>
            <a:r>
              <a:rPr lang="en-GB" sz="2000" dirty="0">
                <a:solidFill>
                  <a:srgbClr val="FF0000"/>
                </a:solidFill>
              </a:rPr>
              <a:t>There is a need to start the RAN5 5G-NR work item now: </a:t>
            </a:r>
          </a:p>
          <a:p>
            <a:pPr lvl="1" fontAlgn="auto"/>
            <a:r>
              <a:rPr lang="en-GB" sz="1600" dirty="0">
                <a:solidFill>
                  <a:srgbClr val="FF0000"/>
                </a:solidFill>
              </a:rPr>
              <a:t>To set up the RAN5 5G-NR test specification framework; and</a:t>
            </a:r>
          </a:p>
          <a:p>
            <a:pPr lvl="1" fontAlgn="auto"/>
            <a:r>
              <a:rPr lang="en-GB" sz="1600" dirty="0">
                <a:solidFill>
                  <a:srgbClr val="FF0000"/>
                </a:solidFill>
              </a:rPr>
              <a:t>To start planning for the test specification deliveries covering the different RAN-CN interface options, NR bands and LTE-NR DC combinations based on industry priorities</a:t>
            </a:r>
            <a:endParaRPr lang="sv-SE" sz="1600" dirty="0">
              <a:solidFill>
                <a:srgbClr val="FF0000"/>
              </a:solidFill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Why create RAN5 WI already now?</a:t>
            </a:r>
          </a:p>
        </p:txBody>
      </p:sp>
    </p:spTree>
    <p:extLst>
      <p:ext uri="{BB962C8B-B14F-4D97-AF65-F5344CB8AC3E}">
        <p14:creationId xmlns:p14="http://schemas.microsoft.com/office/powerpoint/2010/main" val="1407888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/>
              <a:t>The Rel-15 core and performance work items for 5G-NR are: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endParaRPr lang="en-US" sz="2000" dirty="0">
              <a:solidFill>
                <a:srgbClr val="FF0000"/>
              </a:solidFill>
            </a:endParaRPr>
          </a:p>
          <a:p>
            <a:r>
              <a:rPr lang="en-US" sz="2000" dirty="0">
                <a:solidFill>
                  <a:srgbClr val="FF0000"/>
                </a:solidFill>
              </a:rPr>
              <a:t>The RAN5 5G-NR work item need to be based on all Rel-15 5G-NR core and performance work items as parent work items. 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3200" kern="0" dirty="0"/>
              <a:t>3GPP Rel-15 5G-NR scope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546101" y="2354400"/>
          <a:ext cx="7494587" cy="1371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2008">
                  <a:extLst>
                    <a:ext uri="{9D8B030D-6E8A-4147-A177-3AD203B41FA5}">
                      <a16:colId xmlns:a16="http://schemas.microsoft.com/office/drawing/2014/main" val="707848366"/>
                    </a:ext>
                  </a:extLst>
                </a:gridCol>
                <a:gridCol w="5862579">
                  <a:extLst>
                    <a:ext uri="{9D8B030D-6E8A-4147-A177-3AD203B41FA5}">
                      <a16:colId xmlns:a16="http://schemas.microsoft.com/office/drawing/2014/main" val="157832868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chemeClr val="bg1"/>
                          </a:solidFill>
                          <a:effectLst/>
                        </a:rPr>
                        <a:t>Unique ID</a:t>
                      </a:r>
                      <a:endParaRPr lang="sv-SE" sz="1800" b="1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chemeClr val="bg1"/>
                          </a:solidFill>
                          <a:effectLst/>
                        </a:rPr>
                        <a:t>Title</a:t>
                      </a:r>
                      <a:endParaRPr lang="sv-SE" sz="1800" b="1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0480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750167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Core part: New Radio Access Technology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328896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750267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Perf. part: New Radio Access Technology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86960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750172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Core part: LTE connectivity to 5G-CN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44031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750026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CT1 aspects on 5G System - Phase 1</a:t>
                      </a:r>
                      <a:endParaRPr lang="sv-SE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37237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6571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693983"/>
            <a:ext cx="8351839" cy="3852000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/>
              <a:t>RAN-CN interface options:</a:t>
            </a:r>
          </a:p>
          <a:p>
            <a:pPr lvl="0" fontAlgn="auto"/>
            <a:r>
              <a:rPr lang="en-GB" sz="1600" dirty="0"/>
              <a:t>Single connectivity options:</a:t>
            </a:r>
            <a:endParaRPr lang="sv-SE" sz="1600" dirty="0"/>
          </a:p>
          <a:p>
            <a:pPr lvl="1" fontAlgn="auto"/>
            <a:r>
              <a:rPr lang="en-GB" sz="1600" dirty="0"/>
              <a:t>Option 2: NR connected to 5G-CN (TR 38.801 section 7.1)</a:t>
            </a:r>
            <a:endParaRPr lang="sv-SE" sz="1600" dirty="0"/>
          </a:p>
          <a:p>
            <a:pPr lvl="1" fontAlgn="auto"/>
            <a:r>
              <a:rPr lang="en-GB" sz="1600" dirty="0"/>
              <a:t>Option 5: E-UTRA connected to 5G-CN (TR 38.801 section 7.1)</a:t>
            </a:r>
            <a:endParaRPr lang="sv-SE" sz="1600" dirty="0"/>
          </a:p>
          <a:p>
            <a:pPr lvl="0" fontAlgn="auto"/>
            <a:r>
              <a:rPr lang="en-GB" sz="1600" dirty="0"/>
              <a:t>Dual Connectivity options:</a:t>
            </a:r>
            <a:endParaRPr lang="sv-SE" sz="1600" dirty="0"/>
          </a:p>
          <a:p>
            <a:pPr lvl="1" fontAlgn="auto"/>
            <a:r>
              <a:rPr lang="en-GB" sz="1600" dirty="0"/>
              <a:t>Option 3/3a/3x: E-UTRA-NR DC via EPC where the E-UTRA is the master (TR 38.801 section 10.1.2);</a:t>
            </a:r>
          </a:p>
          <a:p>
            <a:pPr lvl="2" fontAlgn="auto"/>
            <a:r>
              <a:rPr lang="en-GB" sz="1600" dirty="0"/>
              <a:t>Option 3: MCG split bearer</a:t>
            </a:r>
          </a:p>
          <a:p>
            <a:pPr lvl="2" fontAlgn="auto"/>
            <a:r>
              <a:rPr lang="en-GB" sz="1600" dirty="0"/>
              <a:t>Option 3a: SCG bearer</a:t>
            </a:r>
          </a:p>
          <a:p>
            <a:pPr lvl="2" fontAlgn="auto"/>
            <a:r>
              <a:rPr lang="en-GB" sz="1600" dirty="0"/>
              <a:t>Option 3x: SCG split bearer</a:t>
            </a:r>
            <a:endParaRPr lang="sv-SE" sz="1600" dirty="0"/>
          </a:p>
          <a:p>
            <a:pPr lvl="1" fontAlgn="auto"/>
            <a:r>
              <a:rPr lang="en-GB" sz="1600" dirty="0"/>
              <a:t>Option 7/7a/7x: E-UTRA-NR DC via 5G-CN where the E-UTRA is the master (TR 38.801 section 10.1.4);</a:t>
            </a:r>
            <a:endParaRPr lang="sv-SE" sz="1600" dirty="0"/>
          </a:p>
          <a:p>
            <a:pPr lvl="1" fontAlgn="auto"/>
            <a:r>
              <a:rPr lang="en-GB" sz="1600" dirty="0"/>
              <a:t>Option 4/4A: NR-E-UTRA DC via 5G-CN where the NR is the master (TR 38.801 section 10.1.3).</a:t>
            </a:r>
          </a:p>
          <a:p>
            <a:pPr fontAlgn="auto"/>
            <a:r>
              <a:rPr lang="en-GB" sz="1600" dirty="0"/>
              <a:t>Core WG’s work on Option 4/4A will be started in RAN working groups after the work on Options 2, 3, 5 and 7 series have been completed.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3200" kern="0" dirty="0"/>
              <a:t>3GPP Rel-15 5G-NR scope (</a:t>
            </a:r>
            <a:r>
              <a:rPr lang="en-US" sz="3200" kern="0" dirty="0" err="1"/>
              <a:t>cont</a:t>
            </a:r>
            <a:r>
              <a:rPr lang="en-US" sz="3200" kern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56063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fontAlgn="auto"/>
            <a:r>
              <a:rPr lang="en-GB" sz="2000" dirty="0"/>
              <a:t>To cope with:</a:t>
            </a:r>
          </a:p>
          <a:p>
            <a:pPr lvl="1" fontAlgn="auto"/>
            <a:r>
              <a:rPr lang="en-GB" sz="1600" dirty="0"/>
              <a:t>the different aspects of 5G-NR; and </a:t>
            </a:r>
          </a:p>
          <a:p>
            <a:pPr lvl="1" fontAlgn="auto"/>
            <a:r>
              <a:rPr lang="en-GB" sz="1600" dirty="0"/>
              <a:t>the parallel development of core and test specifications</a:t>
            </a:r>
          </a:p>
          <a:p>
            <a:pPr fontAlgn="auto"/>
            <a:r>
              <a:rPr lang="en-GB" sz="2000" dirty="0"/>
              <a:t>….it is proposed, from a RAN5 work perspective, that the RAN5 5G-NR work is managed by having </a:t>
            </a:r>
          </a:p>
          <a:p>
            <a:pPr lvl="1" fontAlgn="auto"/>
            <a:r>
              <a:rPr lang="en-GB" sz="1600" dirty="0"/>
              <a:t>an overall work item rapporteur handling the overall co-ordination of the work; and</a:t>
            </a:r>
          </a:p>
          <a:p>
            <a:pPr lvl="1" fontAlgn="auto"/>
            <a:r>
              <a:rPr lang="en-GB" sz="1600" dirty="0"/>
              <a:t>responsible co-rapporteurs per requirement areas:</a:t>
            </a:r>
          </a:p>
          <a:p>
            <a:pPr lvl="2" fontAlgn="auto"/>
            <a:r>
              <a:rPr lang="en-GB" sz="1600" dirty="0"/>
              <a:t>RAN4 RF Performance and RRM aspects of NR </a:t>
            </a:r>
            <a:br>
              <a:rPr lang="en-GB" sz="1600" dirty="0"/>
            </a:br>
            <a:r>
              <a:rPr lang="en-GB" sz="1600" dirty="0"/>
              <a:t>(perf WI 750267 and RAN4 part of core WI 750167)</a:t>
            </a:r>
          </a:p>
          <a:p>
            <a:pPr lvl="2" fontAlgn="auto"/>
            <a:r>
              <a:rPr lang="en-GB" sz="1600" dirty="0"/>
              <a:t>RAN protocol aspects of NR</a:t>
            </a:r>
            <a:br>
              <a:rPr lang="en-GB" sz="1600" dirty="0"/>
            </a:br>
            <a:r>
              <a:rPr lang="en-GB" sz="1600" dirty="0"/>
              <a:t>(protocol part of core WI 750167, Options 2,3,4 and 7)</a:t>
            </a:r>
          </a:p>
          <a:p>
            <a:pPr lvl="2" fontAlgn="auto"/>
            <a:r>
              <a:rPr lang="en-GB" sz="1600" dirty="0"/>
              <a:t>Rapporteur of the RAN protocol aspects of LTE connectivity to 5G-CN</a:t>
            </a:r>
            <a:br>
              <a:rPr lang="en-GB" sz="1600" dirty="0"/>
            </a:br>
            <a:r>
              <a:rPr lang="en-GB" sz="1600" dirty="0"/>
              <a:t>(core WI 750172, Option 5)</a:t>
            </a:r>
          </a:p>
          <a:p>
            <a:pPr lvl="2" fontAlgn="auto"/>
            <a:r>
              <a:rPr lang="en-GB" sz="1600" dirty="0"/>
              <a:t>Rapporteur of the CT1 protocol aspects of 5G System - Phase 1</a:t>
            </a:r>
            <a:br>
              <a:rPr lang="en-GB" sz="1600" dirty="0"/>
            </a:br>
            <a:r>
              <a:rPr lang="en-GB" sz="1600" dirty="0"/>
              <a:t>(core WI 750026)</a:t>
            </a:r>
          </a:p>
          <a:p>
            <a:pPr fontAlgn="auto"/>
            <a:r>
              <a:rPr lang="en-GB" sz="2000" dirty="0"/>
              <a:t>In addition there is a need for TS/TR editors for the new RAN5 5G-NR specifications.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RAN5 5G-NR WI Management</a:t>
            </a:r>
          </a:p>
        </p:txBody>
      </p:sp>
    </p:spTree>
    <p:extLst>
      <p:ext uri="{BB962C8B-B14F-4D97-AF65-F5344CB8AC3E}">
        <p14:creationId xmlns:p14="http://schemas.microsoft.com/office/powerpoint/2010/main" val="3563400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Roles and responsibilities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945866"/>
              </p:ext>
            </p:extLst>
          </p:nvPr>
        </p:nvGraphicFramePr>
        <p:xfrm>
          <a:off x="520699" y="1397000"/>
          <a:ext cx="8079961" cy="48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666">
                  <a:extLst>
                    <a:ext uri="{9D8B030D-6E8A-4147-A177-3AD203B41FA5}">
                      <a16:colId xmlns:a16="http://schemas.microsoft.com/office/drawing/2014/main" val="904698863"/>
                    </a:ext>
                  </a:extLst>
                </a:gridCol>
                <a:gridCol w="6153295">
                  <a:extLst>
                    <a:ext uri="{9D8B030D-6E8A-4147-A177-3AD203B41FA5}">
                      <a16:colId xmlns:a16="http://schemas.microsoft.com/office/drawing/2014/main" val="1853498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Role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Responsibility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21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Overall work item rapporteur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Overall co-ordination of the work item and the work plan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After each RAN5 meeting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compile and summarize the work plan including overall status per delivery/phase, NR band and LTE-NR DC combinations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compile a status report to TSG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6862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Requirement/Core WI(s) area rapporteur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Track and report status of core WG progress for the requirement area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Contribute/Co-ordinate requirements area in the work plan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03617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TS/TR editor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Create the TS/TR skeleton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After each RAN5 meeting implement agreed pseudo CRs into the TS/TR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Contribute with TS/TR aspects in the work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1379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Work plan area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Co-ordinate and maintain work plan items in the work plan within a defined area (e.g. Rx, </a:t>
                      </a:r>
                      <a:r>
                        <a:rPr lang="en-US" sz="1600" dirty="0" err="1"/>
                        <a:t>Tx</a:t>
                      </a:r>
                      <a:r>
                        <a:rPr lang="en-US" sz="1600" dirty="0"/>
                        <a:t>, RRM </a:t>
                      </a:r>
                      <a:r>
                        <a:rPr lang="en-US" sz="1600" dirty="0" err="1"/>
                        <a:t>etc</a:t>
                      </a:r>
                      <a:r>
                        <a:rPr lang="en-US" sz="1600" dirty="0"/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/>
                        <a:t>After each RAN5 meeting provide inputs to the work plan for the work plan area-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68631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1459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fontAlgn="auto"/>
            <a:r>
              <a:rPr lang="en-GB" dirty="0"/>
              <a:t>Tracking progress of RAN5 5G-NR work item</a:t>
            </a:r>
          </a:p>
          <a:p>
            <a:pPr lvl="1" fontAlgn="auto"/>
            <a:r>
              <a:rPr lang="en-GB" sz="1800" dirty="0"/>
              <a:t>The RAN5 5G-NR work plan needs to track overall WI and TS completeness</a:t>
            </a:r>
          </a:p>
          <a:p>
            <a:pPr lvl="1" fontAlgn="auto"/>
            <a:r>
              <a:rPr lang="en-GB" sz="1800" dirty="0"/>
              <a:t>In addition the work plan needs to track progress for </a:t>
            </a:r>
          </a:p>
          <a:p>
            <a:pPr lvl="2" fontAlgn="auto"/>
            <a:r>
              <a:rPr lang="en-GB" sz="1800" dirty="0"/>
              <a:t>RAN-CN interface options </a:t>
            </a:r>
          </a:p>
          <a:p>
            <a:pPr lvl="3" fontAlgn="auto"/>
            <a:r>
              <a:rPr lang="en-GB" sz="1800" dirty="0"/>
              <a:t>and possible deliveries within the RAN-CN interface options</a:t>
            </a:r>
          </a:p>
          <a:p>
            <a:pPr lvl="2" fontAlgn="auto"/>
            <a:r>
              <a:rPr lang="en-GB" sz="1800" dirty="0"/>
              <a:t>NR bands</a:t>
            </a:r>
          </a:p>
          <a:p>
            <a:pPr lvl="2" fontAlgn="auto"/>
            <a:r>
              <a:rPr lang="en-GB" sz="1800" dirty="0"/>
              <a:t>LTE-NR DC combinations </a:t>
            </a:r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RAN5 5G-NR WI Management (cont.)</a:t>
            </a:r>
          </a:p>
        </p:txBody>
      </p:sp>
    </p:spTree>
    <p:extLst>
      <p:ext uri="{BB962C8B-B14F-4D97-AF65-F5344CB8AC3E}">
        <p14:creationId xmlns:p14="http://schemas.microsoft.com/office/powerpoint/2010/main" val="2315701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477484"/>
            <a:ext cx="8351839" cy="3852000"/>
          </a:xfrm>
        </p:spPr>
        <p:txBody>
          <a:bodyPr/>
          <a:lstStyle/>
          <a:p>
            <a:pPr fontAlgn="auto"/>
            <a:r>
              <a:rPr lang="en-GB" dirty="0"/>
              <a:t>Deliveries</a:t>
            </a:r>
          </a:p>
          <a:p>
            <a:pPr lvl="1" fontAlgn="auto"/>
            <a:r>
              <a:rPr lang="en-GB" dirty="0"/>
              <a:t>Based on industry priorities</a:t>
            </a:r>
          </a:p>
          <a:p>
            <a:pPr lvl="1" fontAlgn="auto"/>
            <a:r>
              <a:rPr lang="en-GB" dirty="0"/>
              <a:t>Initial assumptions</a:t>
            </a:r>
          </a:p>
          <a:p>
            <a:pPr lvl="2" fontAlgn="auto"/>
            <a:r>
              <a:rPr lang="en-GB" dirty="0"/>
              <a:t>Option 3-series</a:t>
            </a:r>
          </a:p>
          <a:p>
            <a:pPr lvl="3" fontAlgn="auto"/>
            <a:r>
              <a:rPr lang="en-GB" dirty="0"/>
              <a:t>Phase 1: Prioritised set of protocol and RF test cases</a:t>
            </a:r>
          </a:p>
          <a:p>
            <a:pPr lvl="3" fontAlgn="auto"/>
            <a:r>
              <a:rPr lang="en-GB" dirty="0"/>
              <a:t>Phase 2: Remaining test cases </a:t>
            </a:r>
          </a:p>
          <a:p>
            <a:pPr lvl="2" fontAlgn="auto"/>
            <a:r>
              <a:rPr lang="en-GB" dirty="0"/>
              <a:t>Options 2, 5 and 7-series</a:t>
            </a:r>
          </a:p>
          <a:p>
            <a:pPr lvl="3" fontAlgn="auto"/>
            <a:r>
              <a:rPr lang="en-GB" dirty="0"/>
              <a:t>Need for phases TBD </a:t>
            </a:r>
          </a:p>
          <a:p>
            <a:pPr lvl="2" fontAlgn="auto"/>
            <a:r>
              <a:rPr lang="en-GB" dirty="0"/>
              <a:t>Option 4-series</a:t>
            </a:r>
          </a:p>
          <a:p>
            <a:pPr lvl="1" fontAlgn="auto"/>
            <a:endParaRPr lang="en-GB" dirty="0"/>
          </a:p>
        </p:txBody>
      </p:sp>
      <p:sp>
        <p:nvSpPr>
          <p:cNvPr id="4" name="Title 2"/>
          <p:cNvSpPr txBox="1">
            <a:spLocks/>
          </p:cNvSpPr>
          <p:nvPr/>
        </p:nvSpPr>
        <p:spPr bwMode="auto">
          <a:xfrm>
            <a:off x="546101" y="3921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800" kern="0" dirty="0"/>
              <a:t>RAN5 5G-NR WI Management (cont.)</a:t>
            </a:r>
          </a:p>
        </p:txBody>
      </p:sp>
    </p:spTree>
    <p:extLst>
      <p:ext uri="{BB962C8B-B14F-4D97-AF65-F5344CB8AC3E}">
        <p14:creationId xmlns:p14="http://schemas.microsoft.com/office/powerpoint/2010/main" val="14107725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16097</TotalTime>
  <Words>950</Words>
  <Application>Microsoft Office PowerPoint</Application>
  <PresentationFormat>On-screen Show (4:3)</PresentationFormat>
  <Paragraphs>125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Times New Roman</vt:lpstr>
      <vt:lpstr>Arial</vt:lpstr>
      <vt:lpstr>Ericsson Capital TT</vt:lpstr>
      <vt:lpstr>PresentationTemplate2011</vt:lpstr>
      <vt:lpstr>Motivation for 3GPP 5G-NR WID</vt:lpstr>
      <vt:lpstr>Introduction</vt:lpstr>
      <vt:lpstr>PowerPoint Presentation</vt:lpstr>
      <vt:lpstr>PowerPoint Presentation</vt:lpstr>
      <vt:lpstr>PowerPoint Presentation</vt:lpstr>
      <vt:lpstr>PowerPoint Presentation</vt:lpstr>
      <vt:lpstr>Roles and responsibilities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Leif Mattisson</cp:lastModifiedBy>
  <cp:revision>148</cp:revision>
  <dcterms:created xsi:type="dcterms:W3CDTF">2016-08-26T13:27:01Z</dcterms:created>
  <dcterms:modified xsi:type="dcterms:W3CDTF">2017-05-17T04:59:21Z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