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9" r:id="rId1"/>
  </p:sldMasterIdLst>
  <p:notesMasterIdLst>
    <p:notesMasterId r:id="rId8"/>
  </p:notesMasterIdLst>
  <p:handoutMasterIdLst>
    <p:handoutMasterId r:id="rId9"/>
  </p:handoutMasterIdLst>
  <p:sldIdLst>
    <p:sldId id="335" r:id="rId2"/>
    <p:sldId id="460" r:id="rId3"/>
    <p:sldId id="466" r:id="rId4"/>
    <p:sldId id="467" r:id="rId5"/>
    <p:sldId id="468" r:id="rId6"/>
    <p:sldId id="341" r:id="rId7"/>
  </p:sldIdLst>
  <p:sldSz cx="9144000" cy="6858000" type="screen4x3"/>
  <p:notesSz cx="6934200" cy="9232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66FF"/>
    <a:srgbClr val="009900"/>
    <a:srgbClr val="F9F9F9"/>
    <a:srgbClr val="FF0000"/>
    <a:srgbClr val="55575B"/>
    <a:srgbClr val="92D050"/>
    <a:srgbClr val="644C00"/>
    <a:srgbClr val="6C5200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64" autoAdjust="0"/>
    <p:restoredTop sz="95173" autoAdjust="0"/>
  </p:normalViewPr>
  <p:slideViewPr>
    <p:cSldViewPr>
      <p:cViewPr varScale="1">
        <p:scale>
          <a:sx n="88" d="100"/>
          <a:sy n="88" d="100"/>
        </p:scale>
        <p:origin x="1362" y="78"/>
      </p:cViewPr>
      <p:guideLst>
        <p:guide orient="horz" pos="2160"/>
        <p:guide pos="2976"/>
      </p:guideLst>
    </p:cSldViewPr>
  </p:slideViewPr>
  <p:outlineViewPr>
    <p:cViewPr>
      <p:scale>
        <a:sx n="33" d="100"/>
        <a:sy n="33" d="100"/>
      </p:scale>
      <p:origin x="0" y="356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328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A32E5-B2BA-4F4E-9250-6562A657BCB7}" type="datetimeFigureOut">
              <a:rPr lang="fr-FR" smtClean="0"/>
              <a:t>05/05/2017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88EDD-FDA7-4259-9457-17408F01DF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3891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86263"/>
            <a:ext cx="55467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55321510-CFD7-49A7-8879-5783196AB7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736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33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848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434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510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5582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482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MobilzeBkgdNEW4x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630" y="3660775"/>
            <a:ext cx="3167742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84630" y="2057400"/>
            <a:ext cx="3167742" cy="1603375"/>
          </a:xfrm>
        </p:spPr>
        <p:txBody>
          <a:bodyPr/>
          <a:lstStyle>
            <a:lvl1pPr>
              <a:defRPr b="1" spc="-100" baseline="0">
                <a:solidFill>
                  <a:srgbClr val="33CC3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08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MobilzeStripNEW4x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953000" cy="10668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458200" cy="41148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5080" y="6553200"/>
            <a:ext cx="1676400" cy="304799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3AF51AF-7D9A-4CD2-820B-DA5F75F316A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1" descr="AnritsuAlon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713" y="6248400"/>
            <a:ext cx="1592991" cy="360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369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927" y="-3909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5580000"/>
          </a:xfrm>
          <a:prstGeom prst="rect">
            <a:avLst/>
          </a:prstGeom>
          <a:solidFill>
            <a:srgbClr val="0FAF46"/>
          </a:solidFill>
          <a:ln>
            <a:noFill/>
          </a:ln>
          <a:extLst/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8" name="正方形/長方形 9"/>
          <p:cNvSpPr>
            <a:spLocks noChangeArrowheads="1"/>
          </p:cNvSpPr>
          <p:nvPr/>
        </p:nvSpPr>
        <p:spPr bwMode="auto">
          <a:xfrm>
            <a:off x="6624000" y="0"/>
            <a:ext cx="2520000" cy="5580000"/>
          </a:xfrm>
          <a:prstGeom prst="rect">
            <a:avLst/>
          </a:prstGeom>
          <a:solidFill>
            <a:srgbClr val="C8C8C8"/>
          </a:solidFill>
          <a:ln>
            <a:noFill/>
          </a:ln>
          <a:extLst/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03390" y="3419842"/>
            <a:ext cx="5592610" cy="46768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0" i="0">
                <a:solidFill>
                  <a:srgbClr val="FFFFFF"/>
                </a:solidFill>
                <a:latin typeface="+mn-lt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dirty="0" smtClean="0"/>
              <a:t>Click to edit Master subtitle style</a:t>
            </a:r>
            <a:endParaRPr lang="ja-JP" altLang="en-US" dirty="0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2"/>
          </p:nvPr>
        </p:nvSpPr>
        <p:spPr>
          <a:xfrm>
            <a:off x="498859" y="3896246"/>
            <a:ext cx="5597141" cy="8044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500" b="0" i="0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 smtClean="0"/>
              <a:t>Click to edit Master text styles</a:t>
            </a:r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3"/>
          </p:nvPr>
        </p:nvSpPr>
        <p:spPr>
          <a:xfrm>
            <a:off x="499534" y="4704646"/>
            <a:ext cx="5596466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 i="0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 smtClean="0"/>
              <a:t>Click to edit Master text styles</a:t>
            </a:r>
          </a:p>
        </p:txBody>
      </p:sp>
      <p:sp>
        <p:nvSpPr>
          <p:cNvPr id="11" name="タイトル 1"/>
          <p:cNvSpPr>
            <a:spLocks noGrp="1"/>
          </p:cNvSpPr>
          <p:nvPr>
            <p:ph type="ctrTitle"/>
          </p:nvPr>
        </p:nvSpPr>
        <p:spPr>
          <a:xfrm>
            <a:off x="491684" y="345325"/>
            <a:ext cx="5599554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0" i="0">
                <a:solidFill>
                  <a:srgbClr val="FFFFFF"/>
                </a:solidFill>
                <a:latin typeface="+mj-lt"/>
                <a:cs typeface="Arial"/>
              </a:defRPr>
            </a:lvl1pPr>
          </a:lstStyle>
          <a:p>
            <a:r>
              <a:rPr lang="en-US" altLang="ja-JP" dirty="0" smtClean="0"/>
              <a:t>Click to edit Master title style</a:t>
            </a:r>
            <a:endParaRPr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4824000" y="5634038"/>
            <a:ext cx="4320000" cy="122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pic>
        <p:nvPicPr>
          <p:cNvPr id="23" name="図 22" descr="Anritsu_setup_logo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" y="5634038"/>
            <a:ext cx="4016587" cy="1224000"/>
          </a:xfrm>
          <a:prstGeom prst="rect">
            <a:avLst/>
          </a:prstGeom>
        </p:spPr>
      </p:pic>
      <p:pic>
        <p:nvPicPr>
          <p:cNvPr id="2050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092" y="4700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38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gular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1245" y="258237"/>
            <a:ext cx="8496000" cy="7559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>
                <a:solidFill>
                  <a:srgbClr val="55575B"/>
                </a:solidFill>
              </a:defRPr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cxnSp>
        <p:nvCxnSpPr>
          <p:cNvPr id="9" name="直線コネクタ 10"/>
          <p:cNvCxnSpPr>
            <a:cxnSpLocks noChangeShapeType="1"/>
          </p:cNvCxnSpPr>
          <p:nvPr userDrawn="1"/>
        </p:nvCxnSpPr>
        <p:spPr bwMode="auto">
          <a:xfrm>
            <a:off x="0" y="6289499"/>
            <a:ext cx="9144000" cy="0"/>
          </a:xfrm>
          <a:prstGeom prst="line">
            <a:avLst/>
          </a:prstGeom>
          <a:noFill/>
          <a:ln w="3175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日付プレースホルダー 10"/>
          <p:cNvSpPr>
            <a:spLocks noGrp="1"/>
          </p:cNvSpPr>
          <p:nvPr>
            <p:ph type="dt" sz="half" idx="10"/>
          </p:nvPr>
        </p:nvSpPr>
        <p:spPr>
          <a:xfrm>
            <a:off x="318518" y="6551355"/>
            <a:ext cx="2133600" cy="180000"/>
          </a:xfrm>
          <a:prstGeom prst="rect">
            <a:avLst/>
          </a:prstGeom>
        </p:spPr>
        <p:txBody>
          <a:bodyPr/>
          <a:lstStyle/>
          <a:p>
            <a:fld id="{D42C9A79-6E90-1742-9351-FB54BC1C4CED}" type="datetime1">
              <a:rPr lang="ja-JP" altLang="en-US" smtClean="0"/>
              <a:t>2017/5/5</a:t>
            </a:fld>
            <a:endParaRPr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pic>
        <p:nvPicPr>
          <p:cNvPr id="14" name="図 13" descr="Anritsu_setup_logo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" t="18116" b="17860"/>
          <a:stretch/>
        </p:blipFill>
        <p:spPr>
          <a:xfrm>
            <a:off x="70555" y="6307055"/>
            <a:ext cx="2700000" cy="550945"/>
          </a:xfrm>
          <a:prstGeom prst="rect">
            <a:avLst/>
          </a:prstGeom>
        </p:spPr>
      </p:pic>
      <p:sp>
        <p:nvSpPr>
          <p:cNvPr id="10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8518" y="1066799"/>
            <a:ext cx="8496000" cy="504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575B"/>
                </a:solidFill>
              </a:defRPr>
            </a:lvl1pPr>
            <a:lvl2pPr>
              <a:defRPr>
                <a:solidFill>
                  <a:srgbClr val="55575B"/>
                </a:solidFill>
              </a:defRPr>
            </a:lvl2pPr>
            <a:lvl3pPr>
              <a:defRPr>
                <a:solidFill>
                  <a:srgbClr val="55575B"/>
                </a:solidFill>
              </a:defRPr>
            </a:lvl3pPr>
            <a:lvl4pPr>
              <a:defRPr>
                <a:solidFill>
                  <a:srgbClr val="55575B"/>
                </a:solidFill>
              </a:defRPr>
            </a:lvl4pPr>
            <a:lvl5pPr>
              <a:defRPr>
                <a:solidFill>
                  <a:srgbClr val="55575B"/>
                </a:solidFill>
              </a:defRPr>
            </a:lvl5pPr>
          </a:lstStyle>
          <a:p>
            <a:pPr lvl="0"/>
            <a:r>
              <a:rPr kumimoji="1" lang="en-US" altLang="ja-JP" dirty="0" smtClean="0"/>
              <a:t>Click to edit Master text styles</a:t>
            </a:r>
          </a:p>
          <a:p>
            <a:pPr lvl="1"/>
            <a:r>
              <a:rPr kumimoji="1" lang="en-US" altLang="ja-JP" dirty="0" smtClean="0"/>
              <a:t>Second level</a:t>
            </a:r>
          </a:p>
          <a:p>
            <a:pPr lvl="2"/>
            <a:r>
              <a:rPr kumimoji="1" lang="en-US" altLang="ja-JP" dirty="0" smtClean="0"/>
              <a:t>Third level</a:t>
            </a:r>
          </a:p>
          <a:p>
            <a:pPr lvl="3"/>
            <a:r>
              <a:rPr kumimoji="1" lang="en-US" altLang="ja-JP" dirty="0" smtClean="0"/>
              <a:t>Fourth level</a:t>
            </a:r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1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21800" y="6424385"/>
            <a:ext cx="3693599" cy="18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altLang="ja-JP" dirty="0" smtClean="0"/>
              <a:t>Slide Title or URL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1576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FAF46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endParaRPr lang="ja-JP" altLang="en-US" dirty="0"/>
          </a:p>
        </p:txBody>
      </p:sp>
      <p:pic>
        <p:nvPicPr>
          <p:cNvPr id="3" name="図 8" descr="Anritsu_white_log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8" descr="Anritsu_white_logo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442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64008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3C415D2D-E102-4B7F-9B71-D615AD924B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7" r:id="rId3"/>
    <p:sldLayoutId id="2147483730" r:id="rId4"/>
    <p:sldLayoutId id="2147483729" r:id="rId5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04800" y="345325"/>
            <a:ext cx="5943600" cy="3236075"/>
          </a:xfrm>
        </p:spPr>
        <p:txBody>
          <a:bodyPr>
            <a:normAutofit fontScale="90000"/>
          </a:bodyPr>
          <a:lstStyle/>
          <a:p>
            <a:r>
              <a:rPr lang="en-GB" dirty="0"/>
              <a:t>3GPP </a:t>
            </a:r>
            <a:r>
              <a:rPr lang="en-GB" dirty="0" smtClean="0"/>
              <a:t>RAN5 #75</a:t>
            </a:r>
            <a:r>
              <a:rPr lang="en-GB" sz="4000" dirty="0"/>
              <a:t/>
            </a:r>
            <a:br>
              <a:rPr lang="en-GB" sz="4000" dirty="0"/>
            </a:br>
            <a:r>
              <a:rPr lang="en-GB" dirty="0" smtClean="0"/>
              <a:t>Hangzhou, China</a:t>
            </a: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>15-19 May 2017</a:t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>R5-172291</a:t>
            </a:r>
            <a:br>
              <a:rPr lang="en-GB" dirty="0" smtClean="0"/>
            </a:br>
            <a:r>
              <a:rPr lang="en-GB" dirty="0" smtClean="0"/>
              <a:t>Test Tolerance Review Process</a:t>
            </a:r>
            <a:r>
              <a:rPr lang="en-GB" dirty="0" smtClean="0"/>
              <a:t/>
            </a:r>
            <a:br>
              <a:rPr lang="en-GB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37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The existing process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2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/>
              <a:t>Companies declare which Test Cases they intend to provide</a:t>
            </a:r>
          </a:p>
          <a:p>
            <a:pPr lvl="1">
              <a:spcAft>
                <a:spcPts val="1200"/>
              </a:spcAft>
            </a:pPr>
            <a:r>
              <a:rPr lang="en-GB" sz="2000" dirty="0" smtClean="0">
                <a:solidFill>
                  <a:srgbClr val="33CC33"/>
                </a:solidFill>
              </a:rPr>
              <a:t>This date is normally (meeting upload deadline – 4 weeks)</a:t>
            </a:r>
            <a:endParaRPr lang="en-GB" sz="2000" dirty="0" smtClean="0">
              <a:solidFill>
                <a:srgbClr val="33CC33"/>
              </a:solidFill>
            </a:endParaRPr>
          </a:p>
          <a:p>
            <a:r>
              <a:rPr lang="en-GB" dirty="0" smtClean="0"/>
              <a:t>Companies provide draft Test Tolerance and Test case CRs </a:t>
            </a:r>
            <a:endParaRPr lang="en-GB" dirty="0"/>
          </a:p>
          <a:p>
            <a:pPr lvl="1"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This date is normally </a:t>
            </a:r>
            <a:r>
              <a:rPr lang="en-GB" sz="2000" dirty="0" smtClean="0">
                <a:solidFill>
                  <a:srgbClr val="33CC33"/>
                </a:solidFill>
              </a:rPr>
              <a:t>(meeting </a:t>
            </a:r>
            <a:r>
              <a:rPr lang="en-GB" sz="2000" dirty="0">
                <a:solidFill>
                  <a:srgbClr val="33CC33"/>
                </a:solidFill>
              </a:rPr>
              <a:t>upload deadline – </a:t>
            </a:r>
            <a:r>
              <a:rPr lang="en-GB" sz="2000" dirty="0">
                <a:solidFill>
                  <a:srgbClr val="33CC33"/>
                </a:solidFill>
              </a:rPr>
              <a:t>2 </a:t>
            </a:r>
            <a:r>
              <a:rPr lang="en-GB" sz="2000" dirty="0">
                <a:solidFill>
                  <a:srgbClr val="33CC33"/>
                </a:solidFill>
              </a:rPr>
              <a:t>weeks</a:t>
            </a:r>
            <a:r>
              <a:rPr lang="en-GB" sz="2000" dirty="0">
                <a:solidFill>
                  <a:srgbClr val="33CC33"/>
                </a:solidFill>
              </a:rPr>
              <a:t>)</a:t>
            </a:r>
          </a:p>
          <a:p>
            <a:r>
              <a:rPr lang="en-GB" dirty="0" smtClean="0"/>
              <a:t>Review, usually by Anritsu only </a:t>
            </a:r>
            <a:endParaRPr lang="en-GB" dirty="0"/>
          </a:p>
          <a:p>
            <a:pPr lvl="1"/>
            <a:r>
              <a:rPr lang="en-GB" sz="2000" dirty="0" smtClean="0">
                <a:solidFill>
                  <a:srgbClr val="33CC33"/>
                </a:solidFill>
              </a:rPr>
              <a:t>Aim to provide feedback before meeting </a:t>
            </a:r>
            <a:r>
              <a:rPr lang="en-GB" sz="2000" dirty="0">
                <a:solidFill>
                  <a:srgbClr val="33CC33"/>
                </a:solidFill>
              </a:rPr>
              <a:t>upload </a:t>
            </a:r>
            <a:r>
              <a:rPr lang="en-GB" sz="2000" dirty="0" smtClean="0">
                <a:solidFill>
                  <a:srgbClr val="33CC33"/>
                </a:solidFill>
              </a:rPr>
              <a:t>deadline</a:t>
            </a:r>
          </a:p>
          <a:p>
            <a:pPr lvl="1">
              <a:spcAft>
                <a:spcPts val="1200"/>
              </a:spcAft>
            </a:pPr>
            <a:r>
              <a:rPr lang="en-US" sz="2000" dirty="0">
                <a:solidFill>
                  <a:srgbClr val="33CC33"/>
                </a:solidFill>
              </a:rPr>
              <a:t>Where possible, aim to </a:t>
            </a:r>
            <a:r>
              <a:rPr lang="en-US" sz="2000" dirty="0" smtClean="0">
                <a:solidFill>
                  <a:srgbClr val="33CC33"/>
                </a:solidFill>
              </a:rPr>
              <a:t>solve problems and reach </a:t>
            </a:r>
            <a:r>
              <a:rPr lang="en-US" sz="2000" dirty="0">
                <a:solidFill>
                  <a:srgbClr val="33CC33"/>
                </a:solidFill>
              </a:rPr>
              <a:t>agreement in time for upload</a:t>
            </a:r>
          </a:p>
          <a:p>
            <a:pPr lvl="0"/>
            <a:r>
              <a:rPr lang="en-GB" dirty="0" smtClean="0"/>
              <a:t>Discussion at meeting for any remaining problems or exceptions </a:t>
            </a:r>
            <a:endParaRPr lang="en-GB" dirty="0"/>
          </a:p>
          <a:p>
            <a:pPr marL="457200" lvl="1" indent="0">
              <a:buNone/>
            </a:pPr>
            <a:endParaRPr lang="en-GB" sz="2000" dirty="0" smtClean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62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Current status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3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498727" cy="504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dirty="0" smtClean="0"/>
              <a:t>It has become difficult for one company to provide this service  </a:t>
            </a:r>
            <a:endParaRPr lang="en-GB" dirty="0" smtClean="0"/>
          </a:p>
          <a:p>
            <a:pPr>
              <a:spcAft>
                <a:spcPts val="600"/>
              </a:spcAft>
            </a:pPr>
            <a:r>
              <a:rPr lang="en-GB" dirty="0" smtClean="0"/>
              <a:t>Increasing complexity of Test cases  </a:t>
            </a:r>
            <a:endParaRPr lang="en-GB" dirty="0"/>
          </a:p>
          <a:p>
            <a:pPr lvl="1"/>
            <a:r>
              <a:rPr lang="en-GB" sz="2000" dirty="0" smtClean="0">
                <a:solidFill>
                  <a:srgbClr val="33CC33"/>
                </a:solidFill>
              </a:rPr>
              <a:t>Features such as CA, CSI-RS.. sometimes together, make analysis spreadsheets bigger and increase the number of requirements </a:t>
            </a:r>
          </a:p>
          <a:p>
            <a:r>
              <a:rPr lang="en-GB" dirty="0"/>
              <a:t>Increasing </a:t>
            </a:r>
            <a:r>
              <a:rPr lang="en-GB" dirty="0" smtClean="0"/>
              <a:t>number </a:t>
            </a:r>
            <a:r>
              <a:rPr lang="en-GB" dirty="0"/>
              <a:t>of Test cases</a:t>
            </a:r>
            <a:r>
              <a:rPr lang="en-GB" dirty="0" smtClean="0"/>
              <a:t> </a:t>
            </a:r>
            <a:endParaRPr lang="en-GB" dirty="0"/>
          </a:p>
          <a:p>
            <a:pPr lvl="1"/>
            <a:r>
              <a:rPr lang="en-GB" sz="2000" dirty="0" smtClean="0">
                <a:solidFill>
                  <a:srgbClr val="33CC33"/>
                </a:solidFill>
              </a:rPr>
              <a:t>Five years ago, averaging about 10 analyses per meeting</a:t>
            </a:r>
          </a:p>
          <a:p>
            <a:pPr lvl="1"/>
            <a:r>
              <a:rPr lang="en-GB" sz="2000" dirty="0" smtClean="0">
                <a:solidFill>
                  <a:srgbClr val="33CC33"/>
                </a:solidFill>
              </a:rPr>
              <a:t>Now, </a:t>
            </a:r>
            <a:r>
              <a:rPr lang="en-GB" sz="2000" dirty="0">
                <a:solidFill>
                  <a:srgbClr val="33CC33"/>
                </a:solidFill>
              </a:rPr>
              <a:t>averaging about </a:t>
            </a:r>
            <a:r>
              <a:rPr lang="en-GB" sz="2000" dirty="0" smtClean="0">
                <a:solidFill>
                  <a:srgbClr val="33CC33"/>
                </a:solidFill>
              </a:rPr>
              <a:t>25-30 </a:t>
            </a:r>
            <a:r>
              <a:rPr lang="en-GB" sz="2000" dirty="0">
                <a:solidFill>
                  <a:srgbClr val="33CC33"/>
                </a:solidFill>
              </a:rPr>
              <a:t>analyses per meeting</a:t>
            </a:r>
            <a:endParaRPr lang="en-US" sz="2000" dirty="0" smtClean="0">
              <a:solidFill>
                <a:srgbClr val="33CC33"/>
              </a:solidFill>
            </a:endParaRPr>
          </a:p>
          <a:p>
            <a:pPr lvl="0"/>
            <a:r>
              <a:rPr lang="en-GB" dirty="0" smtClean="0"/>
              <a:t>Decreasing maturity of Test cases in 36.133 </a:t>
            </a:r>
          </a:p>
          <a:p>
            <a:pPr lvl="1"/>
            <a:r>
              <a:rPr lang="en-GB" sz="2000" dirty="0" smtClean="0">
                <a:solidFill>
                  <a:srgbClr val="33CC33"/>
                </a:solidFill>
              </a:rPr>
              <a:t>A significant proportion have associated RAN4 CRs at the same </a:t>
            </a:r>
            <a:r>
              <a:rPr lang="en-GB" sz="2000" dirty="0">
                <a:solidFill>
                  <a:srgbClr val="33CC33"/>
                </a:solidFill>
              </a:rPr>
              <a:t>meeting</a:t>
            </a:r>
          </a:p>
          <a:p>
            <a:pPr lvl="1"/>
            <a:r>
              <a:rPr lang="en-GB" sz="2000" dirty="0" smtClean="0">
                <a:solidFill>
                  <a:srgbClr val="33CC33"/>
                </a:solidFill>
              </a:rPr>
              <a:t>Problems in 36.133 are often discovered at Test Tolerance review</a:t>
            </a:r>
          </a:p>
          <a:p>
            <a:pPr lvl="1"/>
            <a:r>
              <a:rPr lang="en-US" sz="2000" dirty="0" smtClean="0">
                <a:solidFill>
                  <a:srgbClr val="33CC33"/>
                </a:solidFill>
              </a:rPr>
              <a:t>Re-work and re-review can be very demanding</a:t>
            </a:r>
            <a:endParaRPr lang="en-GB" dirty="0"/>
          </a:p>
          <a:p>
            <a:pPr marL="457200" lvl="1" indent="0">
              <a:buNone/>
            </a:pPr>
            <a:endParaRPr lang="en-GB" sz="2000" dirty="0" smtClean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27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Some good points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4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498727" cy="504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dirty="0" smtClean="0"/>
              <a:t>The </a:t>
            </a:r>
            <a:r>
              <a:rPr lang="en-GB" dirty="0"/>
              <a:t>review process results in a low amount of re-work  </a:t>
            </a:r>
          </a:p>
          <a:p>
            <a:pPr lvl="1"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Very few Test cases have to be revised for RF parameter reasons  </a:t>
            </a:r>
          </a:p>
          <a:p>
            <a:r>
              <a:rPr lang="en-GB" dirty="0" smtClean="0"/>
              <a:t>Distribution of knowledge within RAN5 </a:t>
            </a:r>
            <a:endParaRPr lang="en-GB" dirty="0"/>
          </a:p>
          <a:p>
            <a:pPr lvl="1"/>
            <a:r>
              <a:rPr lang="en-GB" sz="2000" dirty="0" smtClean="0">
                <a:solidFill>
                  <a:srgbClr val="33CC33"/>
                </a:solidFill>
              </a:rPr>
              <a:t>A number of companies have the skill to analyse Test Tolerances (12 companies contributed TT at the Athens meeting)</a:t>
            </a:r>
          </a:p>
          <a:p>
            <a:pPr lvl="1"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The technical </a:t>
            </a:r>
            <a:r>
              <a:rPr lang="en-GB" sz="2000" dirty="0" smtClean="0">
                <a:solidFill>
                  <a:srgbClr val="33CC33"/>
                </a:solidFill>
              </a:rPr>
              <a:t>method </a:t>
            </a:r>
            <a:r>
              <a:rPr lang="en-GB" sz="2000" dirty="0">
                <a:solidFill>
                  <a:srgbClr val="33CC33"/>
                </a:solidFill>
              </a:rPr>
              <a:t>is well understood by many delegates</a:t>
            </a:r>
            <a:endParaRPr lang="en-US" sz="2000" dirty="0">
              <a:solidFill>
                <a:srgbClr val="33CC33"/>
              </a:solidFill>
            </a:endParaRPr>
          </a:p>
          <a:p>
            <a:pPr lvl="0"/>
            <a:r>
              <a:rPr lang="en-GB" dirty="0" smtClean="0"/>
              <a:t>Re-use of analysis spreadsheets and documents </a:t>
            </a:r>
          </a:p>
          <a:p>
            <a:pPr lvl="1"/>
            <a:r>
              <a:rPr lang="en-GB" sz="2000" dirty="0" smtClean="0">
                <a:solidFill>
                  <a:srgbClr val="33CC33"/>
                </a:solidFill>
              </a:rPr>
              <a:t>RAN5 now has an extensive library in TR 36.903/4 which can be used as a basis</a:t>
            </a:r>
            <a:endParaRPr lang="en-GB" sz="2000" dirty="0">
              <a:solidFill>
                <a:srgbClr val="33CC33"/>
              </a:solidFill>
            </a:endParaRPr>
          </a:p>
          <a:p>
            <a:pPr lvl="1"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So far, the methods have been extendable to new features  </a:t>
            </a:r>
            <a:endParaRPr lang="en-GB" sz="2000" dirty="0">
              <a:solidFill>
                <a:srgbClr val="33CC33"/>
              </a:solidFill>
            </a:endParaRPr>
          </a:p>
          <a:p>
            <a:pPr marL="457200" lvl="1" indent="0">
              <a:buNone/>
            </a:pPr>
            <a:endParaRPr lang="en-GB" sz="2000" dirty="0" smtClean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21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Challenges ahead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5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498727" cy="504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dirty="0" smtClean="0"/>
              <a:t>How can we spread the work more evenly within RAN5?</a:t>
            </a:r>
          </a:p>
          <a:p>
            <a:pPr lvl="1"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The current situation is not sustainable</a:t>
            </a:r>
          </a:p>
          <a:p>
            <a:pPr lvl="1">
              <a:spcAft>
                <a:spcPts val="1200"/>
              </a:spcAft>
            </a:pPr>
            <a:r>
              <a:rPr lang="en-US" sz="2000" dirty="0" smtClean="0">
                <a:solidFill>
                  <a:srgbClr val="33CC33"/>
                </a:solidFill>
              </a:rPr>
              <a:t>Shortening development cycles have put this process in the critical path </a:t>
            </a:r>
            <a:endParaRPr lang="en-GB" dirty="0" smtClean="0"/>
          </a:p>
          <a:p>
            <a:pPr>
              <a:spcAft>
                <a:spcPts val="600"/>
              </a:spcAft>
            </a:pPr>
            <a:r>
              <a:rPr lang="en-GB" dirty="0" smtClean="0"/>
              <a:t>How do we handle new features in a consistent way?  </a:t>
            </a:r>
          </a:p>
          <a:p>
            <a:pPr lvl="1"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Handling of features needs to be consistent to enable re-use </a:t>
            </a:r>
          </a:p>
          <a:p>
            <a:pPr lvl="0"/>
            <a:r>
              <a:rPr lang="en-GB" dirty="0" smtClean="0"/>
              <a:t>Can completion quality of Test cases in 36.133 be improved? </a:t>
            </a:r>
          </a:p>
          <a:p>
            <a:pPr lvl="1"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They are often done quickly at the end of a Work Item</a:t>
            </a:r>
            <a:endParaRPr lang="en-GB" sz="2000" dirty="0">
              <a:solidFill>
                <a:srgbClr val="33CC33"/>
              </a:solidFill>
            </a:endParaRPr>
          </a:p>
          <a:p>
            <a:pPr lvl="1"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“Completed” Work Items often contain [ ], FFS, TBD.. </a:t>
            </a:r>
            <a:endParaRPr lang="en-GB" sz="2000" dirty="0">
              <a:solidFill>
                <a:srgbClr val="33CC33"/>
              </a:solidFill>
            </a:endParaRPr>
          </a:p>
          <a:p>
            <a:pPr marL="457200" lvl="1" indent="0">
              <a:buNone/>
            </a:pPr>
            <a:endParaRPr lang="en-GB" sz="2000" dirty="0" smtClean="0">
              <a:solidFill>
                <a:srgbClr val="33CC33"/>
              </a:solidFill>
            </a:endParaRPr>
          </a:p>
          <a:p>
            <a:pPr marL="457200" lvl="1" indent="0" algn="ctr"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-  Views welcome  -</a:t>
            </a:r>
            <a:endParaRPr lang="en-GB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09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81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5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5_Blank Presentatio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61380</TotalTime>
  <Words>376</Words>
  <Application>Microsoft Office PowerPoint</Application>
  <PresentationFormat>On-screen Show (4:3)</PresentationFormat>
  <Paragraphs>51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MS PGothic</vt:lpstr>
      <vt:lpstr>Arial</vt:lpstr>
      <vt:lpstr>15_Blank Presentation</vt:lpstr>
      <vt:lpstr>3GPP RAN5 #75 Hangzhou, China 15-19 May 2017  R5-172291 Test Tolerance Review Process </vt:lpstr>
      <vt:lpstr>The existing process</vt:lpstr>
      <vt:lpstr>Current status </vt:lpstr>
      <vt:lpstr>Some good points </vt:lpstr>
      <vt:lpstr>Challenges ahead</vt:lpstr>
      <vt:lpstr>PowerPoint Presentation</vt:lpstr>
    </vt:vector>
  </TitlesOfParts>
  <Company>Drew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Drew</dc:creator>
  <cp:lastModifiedBy>Rose, Ian</cp:lastModifiedBy>
  <cp:revision>1584</cp:revision>
  <dcterms:created xsi:type="dcterms:W3CDTF">2010-09-29T20:18:17Z</dcterms:created>
  <dcterms:modified xsi:type="dcterms:W3CDTF">2017-05-05T18:12:14Z</dcterms:modified>
</cp:coreProperties>
</file>