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18"/>
  </p:notesMasterIdLst>
  <p:sldIdLst>
    <p:sldId id="282" r:id="rId2"/>
    <p:sldId id="280" r:id="rId3"/>
    <p:sldId id="275" r:id="rId4"/>
    <p:sldId id="276" r:id="rId5"/>
    <p:sldId id="269" r:id="rId6"/>
    <p:sldId id="279" r:id="rId7"/>
    <p:sldId id="283" r:id="rId8"/>
    <p:sldId id="278" r:id="rId9"/>
    <p:sldId id="271" r:id="rId10"/>
    <p:sldId id="284" r:id="rId11"/>
    <p:sldId id="285" r:id="rId12"/>
    <p:sldId id="270" r:id="rId13"/>
    <p:sldId id="273" r:id="rId14"/>
    <p:sldId id="287" r:id="rId15"/>
    <p:sldId id="286" r:id="rId16"/>
    <p:sldId id="28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5" d="100"/>
          <a:sy n="105" d="100"/>
        </p:scale>
        <p:origin x="-3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19E4DB-1FB7-4231-AC7C-60A1491283E5}" type="datetimeFigureOut">
              <a:rPr lang="zh-CN" altLang="en-US" smtClean="0"/>
              <a:pPr/>
              <a:t>2016/5/12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9690E0-F18D-42FA-885D-E5FEB429F95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C9690E0-F18D-42FA-885D-E5FEB429F95B}" type="slidenum">
              <a:rPr lang="zh-CN" altLang="en-US" smtClean="0"/>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2016/5/12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988528"/>
            <a:ext cx="9144000" cy="4154984"/>
          </a:xfrm>
          <a:prstGeom prst="rect">
            <a:avLst/>
          </a:prstGeom>
        </p:spPr>
        <p:txBody>
          <a:bodyPr wrap="square">
            <a:spAutoFit/>
          </a:bodyPr>
          <a:lstStyle/>
          <a:p>
            <a:r>
              <a:rPr lang="en-US" altLang="zh-CN" b="1" dirty="0" smtClean="0"/>
              <a:t>NB-</a:t>
            </a:r>
            <a:r>
              <a:rPr lang="en-US" altLang="zh-CN" b="1" dirty="0" err="1" smtClean="0"/>
              <a:t>IoT</a:t>
            </a:r>
            <a:r>
              <a:rPr lang="en-US" altLang="zh-CN" b="1" dirty="0" smtClean="0"/>
              <a:t> RF-RRM status before RAN5#71</a:t>
            </a:r>
            <a:br>
              <a:rPr lang="en-US" altLang="zh-CN" b="1" dirty="0" smtClean="0"/>
            </a:br>
            <a:r>
              <a:rPr lang="en-US" altLang="zh-CN" b="1" dirty="0" smtClean="0"/>
              <a:t/>
            </a:r>
            <a:br>
              <a:rPr lang="en-US" altLang="zh-CN" b="1" dirty="0" smtClean="0"/>
            </a:br>
            <a:r>
              <a:rPr lang="en-US" altLang="zh-CN" b="1" dirty="0" smtClean="0"/>
              <a:t>CMCC</a:t>
            </a:r>
            <a:br>
              <a:rPr lang="en-US" altLang="zh-CN" b="1" dirty="0" smtClean="0"/>
            </a:br>
            <a:r>
              <a:rPr lang="en-US" altLang="zh-CN" b="1" dirty="0" smtClean="0"/>
              <a:t/>
            </a:r>
            <a:br>
              <a:rPr lang="en-US" altLang="zh-CN" b="1" dirty="0" smtClean="0"/>
            </a:br>
            <a:r>
              <a:rPr lang="en-US" altLang="zh-CN" b="1" dirty="0" smtClean="0"/>
              <a:t>2016.05.12</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Performance</a:t>
            </a:r>
            <a:r>
              <a:rPr lang="en-US" altLang="zh-CN" b="1" dirty="0" smtClean="0"/>
              <a:t> progress in RAN4</a:t>
            </a:r>
            <a:endParaRPr lang="zh-CN" altLang="en-US" dirty="0"/>
          </a:p>
        </p:txBody>
      </p:sp>
      <p:sp>
        <p:nvSpPr>
          <p:cNvPr id="6" name="矩形 5"/>
          <p:cNvSpPr/>
          <p:nvPr/>
        </p:nvSpPr>
        <p:spPr>
          <a:xfrm>
            <a:off x="714348" y="1714488"/>
            <a:ext cx="7500990" cy="2523768"/>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US" altLang="zh-CN" sz="2000" dirty="0" smtClean="0">
                <a:solidFill>
                  <a:srgbClr val="FF0000"/>
                </a:solidFill>
              </a:rPr>
              <a:t>Demodulation of NPDSCH</a:t>
            </a:r>
          </a:p>
          <a:p>
            <a:pPr marL="742950" lvl="1" indent="-285750">
              <a:lnSpc>
                <a:spcPct val="130000"/>
              </a:lnSpc>
              <a:spcBef>
                <a:spcPct val="20000"/>
              </a:spcBef>
              <a:buFont typeface="Arial" pitchFamily="34" charset="0"/>
              <a:buChar char="–"/>
            </a:pPr>
            <a:r>
              <a:rPr lang="en-US" altLang="zh-CN" sz="1600" dirty="0" smtClean="0">
                <a:solidFill>
                  <a:srgbClr val="FF0000"/>
                </a:solidFill>
              </a:rPr>
              <a:t>Not yet discussed</a:t>
            </a:r>
          </a:p>
          <a:p>
            <a:pPr marL="342900" lvl="1" indent="-342900">
              <a:lnSpc>
                <a:spcPct val="130000"/>
              </a:lnSpc>
              <a:spcBef>
                <a:spcPct val="20000"/>
              </a:spcBef>
              <a:buFont typeface="Arial" pitchFamily="34" charset="0"/>
              <a:buChar char="•"/>
            </a:pPr>
            <a:r>
              <a:rPr lang="en-GB" altLang="zh-CN" sz="2000" dirty="0" smtClean="0">
                <a:solidFill>
                  <a:srgbClr val="FF0000"/>
                </a:solidFill>
              </a:rPr>
              <a:t>Demodulation of NPDCCH</a:t>
            </a:r>
          </a:p>
          <a:p>
            <a:pPr marL="742950" lvl="1" indent="-285750">
              <a:lnSpc>
                <a:spcPct val="130000"/>
              </a:lnSpc>
              <a:spcBef>
                <a:spcPct val="20000"/>
              </a:spcBef>
              <a:buFont typeface="Arial" pitchFamily="34" charset="0"/>
              <a:buChar char="–"/>
            </a:pPr>
            <a:r>
              <a:rPr lang="en-US" altLang="zh-CN" sz="1600" dirty="0" smtClean="0">
                <a:solidFill>
                  <a:srgbClr val="FF0000"/>
                </a:solidFill>
              </a:rPr>
              <a:t>Not yet discussed</a:t>
            </a:r>
          </a:p>
          <a:p>
            <a:pPr marL="342900" lvl="1" indent="-342900">
              <a:lnSpc>
                <a:spcPct val="130000"/>
              </a:lnSpc>
              <a:spcBef>
                <a:spcPct val="20000"/>
              </a:spcBef>
              <a:buFont typeface="Arial" pitchFamily="34" charset="0"/>
              <a:buChar char="•"/>
            </a:pPr>
            <a:r>
              <a:rPr lang="en-GB" altLang="zh-CN" sz="2000" dirty="0" smtClean="0">
                <a:solidFill>
                  <a:srgbClr val="3333FF"/>
                </a:solidFill>
              </a:rPr>
              <a:t>Demodulation of NPBCH</a:t>
            </a:r>
          </a:p>
          <a:p>
            <a:pPr marL="742950" lvl="1" indent="-285750">
              <a:lnSpc>
                <a:spcPct val="130000"/>
              </a:lnSpc>
              <a:spcBef>
                <a:spcPct val="20000"/>
              </a:spcBef>
              <a:buFont typeface="Arial" pitchFamily="34" charset="0"/>
              <a:buChar char="–"/>
            </a:pPr>
            <a:r>
              <a:rPr lang="en-US" altLang="zh-CN" sz="1600" dirty="0" smtClean="0">
                <a:solidFill>
                  <a:srgbClr val="3333FF"/>
                </a:solidFill>
              </a:rPr>
              <a:t>Not needed</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CSI report</a:t>
            </a:r>
            <a:r>
              <a:rPr lang="en-US" altLang="zh-CN" b="1" dirty="0" smtClean="0"/>
              <a:t> progress in RAN4</a:t>
            </a:r>
            <a:endParaRPr lang="zh-CN" altLang="en-US" dirty="0"/>
          </a:p>
        </p:txBody>
      </p:sp>
      <p:sp>
        <p:nvSpPr>
          <p:cNvPr id="6" name="矩形 5"/>
          <p:cNvSpPr/>
          <p:nvPr/>
        </p:nvSpPr>
        <p:spPr>
          <a:xfrm>
            <a:off x="857224" y="1357298"/>
            <a:ext cx="5786462" cy="1323439"/>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GB" altLang="zh-CN" sz="2000" dirty="0" smtClean="0">
                <a:solidFill>
                  <a:srgbClr val="3333FF"/>
                </a:solidFill>
              </a:rPr>
              <a:t>CQI </a:t>
            </a:r>
            <a:r>
              <a:rPr lang="en-GB" altLang="zh-CN" sz="2000" dirty="0" smtClean="0">
                <a:solidFill>
                  <a:srgbClr val="3333FF"/>
                </a:solidFill>
              </a:rPr>
              <a:t>/ PMI/ RI Reporting </a:t>
            </a:r>
            <a:r>
              <a:rPr lang="en-GB" altLang="zh-CN" sz="2000" dirty="0" smtClean="0">
                <a:solidFill>
                  <a:srgbClr val="3333FF"/>
                </a:solidFill>
              </a:rPr>
              <a:t>under AWGN conditions</a:t>
            </a:r>
            <a:r>
              <a:rPr lang="zh-CN" altLang="en-US" sz="2000" dirty="0" smtClean="0">
                <a:solidFill>
                  <a:srgbClr val="3333FF"/>
                </a:solidFill>
              </a:rPr>
              <a:t> </a:t>
            </a:r>
            <a:endParaRPr lang="en-US" altLang="zh-CN" sz="2000" dirty="0" smtClean="0">
              <a:solidFill>
                <a:srgbClr val="3333FF"/>
              </a:solidFill>
            </a:endParaRPr>
          </a:p>
          <a:p>
            <a:pPr marL="742950" lvl="1" indent="-285750">
              <a:lnSpc>
                <a:spcPct val="130000"/>
              </a:lnSpc>
              <a:spcBef>
                <a:spcPct val="20000"/>
              </a:spcBef>
              <a:buFont typeface="Arial" pitchFamily="34" charset="0"/>
              <a:buChar char="–"/>
            </a:pPr>
            <a:r>
              <a:rPr lang="en-US" altLang="zh-CN" sz="1600" dirty="0" smtClean="0">
                <a:solidFill>
                  <a:srgbClr val="3333FF"/>
                </a:solidFill>
              </a:rPr>
              <a:t>Not </a:t>
            </a:r>
            <a:r>
              <a:rPr lang="en-US" altLang="zh-CN" sz="1600" dirty="0" smtClean="0">
                <a:solidFill>
                  <a:srgbClr val="3333FF"/>
                </a:solidFill>
              </a:rPr>
              <a:t>needed</a:t>
            </a:r>
            <a:endParaRPr lang="en-US" altLang="zh-CN" sz="1600" dirty="0" smtClean="0">
              <a:solidFill>
                <a:srgbClr val="3333FF"/>
              </a:solidFill>
            </a:endParaRPr>
          </a:p>
          <a:p>
            <a:pPr marL="342900" lvl="1" indent="-342900">
              <a:lnSpc>
                <a:spcPct val="130000"/>
              </a:lnSpc>
              <a:spcBef>
                <a:spcPct val="20000"/>
              </a:spcBef>
              <a:buFont typeface="Arial" pitchFamily="34" charset="0"/>
              <a:buChar char="•"/>
            </a:pPr>
            <a:endParaRPr lang="en-GB" altLang="zh-CN" sz="2000" dirty="0" smtClean="0">
              <a:solidFill>
                <a:srgbClr val="FF0000"/>
              </a:solidFill>
            </a:endParaRP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RRM progress in RAN4</a:t>
            </a:r>
            <a:endParaRPr lang="zh-CN" altLang="en-US" dirty="0"/>
          </a:p>
        </p:txBody>
      </p:sp>
      <p:sp>
        <p:nvSpPr>
          <p:cNvPr id="5" name="矩形 4"/>
          <p:cNvSpPr/>
          <p:nvPr/>
        </p:nvSpPr>
        <p:spPr>
          <a:xfrm>
            <a:off x="0" y="785794"/>
            <a:ext cx="9144000" cy="5940088"/>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US" altLang="zh-CN" sz="2000" dirty="0" smtClean="0">
                <a:solidFill>
                  <a:srgbClr val="3333FF"/>
                </a:solidFill>
              </a:rPr>
              <a:t>Cell selection requirement</a:t>
            </a:r>
          </a:p>
          <a:p>
            <a:pPr marL="742950" lvl="1" indent="-285750">
              <a:lnSpc>
                <a:spcPct val="130000"/>
              </a:lnSpc>
              <a:spcBef>
                <a:spcPct val="20000"/>
              </a:spcBef>
              <a:buFont typeface="Arial" pitchFamily="34" charset="0"/>
              <a:buChar char="–"/>
            </a:pPr>
            <a:r>
              <a:rPr lang="en-US" altLang="zh-CN" sz="1600" dirty="0" smtClean="0">
                <a:solidFill>
                  <a:srgbClr val="3333FF"/>
                </a:solidFill>
              </a:rPr>
              <a:t>Requirement for initial cell selection shall not be specified.</a:t>
            </a:r>
            <a:endParaRPr lang="en-GB" altLang="zh-CN" sz="1600" dirty="0" smtClean="0">
              <a:solidFill>
                <a:srgbClr val="3333FF"/>
              </a:solidFill>
            </a:endParaRPr>
          </a:p>
          <a:p>
            <a:pPr marL="342900" lvl="1" indent="-342900">
              <a:lnSpc>
                <a:spcPct val="130000"/>
              </a:lnSpc>
              <a:spcBef>
                <a:spcPct val="20000"/>
              </a:spcBef>
              <a:buFont typeface="Arial" pitchFamily="34" charset="0"/>
              <a:buChar char="•"/>
            </a:pPr>
            <a:r>
              <a:rPr lang="en-GB" altLang="zh-CN" sz="2000" dirty="0" smtClean="0">
                <a:solidFill>
                  <a:srgbClr val="FF0000"/>
                </a:solidFill>
              </a:rPr>
              <a:t>Cell reselection:</a:t>
            </a:r>
            <a:r>
              <a:rPr lang="en-GB" altLang="zh-CN" sz="2000" dirty="0" smtClean="0">
                <a:solidFill>
                  <a:srgbClr val="3333FF"/>
                </a:solidFill>
              </a:rPr>
              <a:t> (R4-78AH-0223)</a:t>
            </a:r>
          </a:p>
          <a:p>
            <a:pPr marL="742950" lvl="1" indent="-285750">
              <a:spcBef>
                <a:spcPct val="20000"/>
              </a:spcBef>
              <a:buFont typeface="Arial" pitchFamily="34" charset="0"/>
              <a:buChar char="–"/>
            </a:pPr>
            <a:r>
              <a:rPr lang="en-GB" altLang="zh-CN" sz="1600" dirty="0" smtClean="0">
                <a:solidFill>
                  <a:srgbClr val="3333FF"/>
                </a:solidFill>
              </a:rPr>
              <a:t>Measurement and evaluation of serving cell for NB-IOT in normal coverage and extended coverage</a:t>
            </a:r>
          </a:p>
          <a:p>
            <a:pPr marL="742950" lvl="1" indent="-285750">
              <a:spcBef>
                <a:spcPct val="20000"/>
              </a:spcBef>
              <a:buFont typeface="Arial" pitchFamily="34" charset="0"/>
              <a:buChar char="–"/>
            </a:pPr>
            <a:r>
              <a:rPr lang="en-GB" altLang="zh-CN" sz="1600" dirty="0" smtClean="0">
                <a:solidFill>
                  <a:srgbClr val="3333FF"/>
                </a:solidFill>
              </a:rPr>
              <a:t>Measurements of intra-frequency NB cells for NB-</a:t>
            </a:r>
            <a:r>
              <a:rPr lang="en-GB" altLang="zh-CN" sz="1600" dirty="0" err="1" smtClean="0">
                <a:solidFill>
                  <a:srgbClr val="3333FF"/>
                </a:solidFill>
              </a:rPr>
              <a:t>IoT</a:t>
            </a:r>
            <a:r>
              <a:rPr lang="en-GB" altLang="zh-CN" sz="1600" dirty="0" smtClean="0">
                <a:solidFill>
                  <a:srgbClr val="3333FF"/>
                </a:solidFill>
              </a:rPr>
              <a:t> in normal coverage and extended coverage</a:t>
            </a:r>
          </a:p>
          <a:p>
            <a:pPr marL="742950" lvl="1" indent="-285750">
              <a:spcBef>
                <a:spcPct val="20000"/>
              </a:spcBef>
              <a:buFont typeface="Arial" pitchFamily="34" charset="0"/>
              <a:buChar char="–"/>
            </a:pPr>
            <a:r>
              <a:rPr lang="en-GB" altLang="zh-CN" sz="1600" dirty="0" smtClean="0">
                <a:solidFill>
                  <a:srgbClr val="3333FF"/>
                </a:solidFill>
              </a:rPr>
              <a:t>Measurements of inter-frequency NB cells for NB-</a:t>
            </a:r>
            <a:r>
              <a:rPr lang="en-GB" altLang="zh-CN" sz="1600" dirty="0" err="1" smtClean="0">
                <a:solidFill>
                  <a:srgbClr val="3333FF"/>
                </a:solidFill>
              </a:rPr>
              <a:t>IoT</a:t>
            </a:r>
            <a:r>
              <a:rPr lang="en-GB" altLang="zh-CN" sz="1600" dirty="0" smtClean="0">
                <a:solidFill>
                  <a:srgbClr val="3333FF"/>
                </a:solidFill>
              </a:rPr>
              <a:t> in normal coverage and extended coverage</a:t>
            </a:r>
          </a:p>
          <a:p>
            <a:pPr marL="742950" lvl="1" indent="-285750">
              <a:spcBef>
                <a:spcPct val="20000"/>
              </a:spcBef>
              <a:buFont typeface="Arial" pitchFamily="34" charset="0"/>
              <a:buChar char="–"/>
            </a:pPr>
            <a:r>
              <a:rPr lang="en-GB" altLang="zh-CN" sz="1600" dirty="0" smtClean="0">
                <a:solidFill>
                  <a:srgbClr val="3333FF"/>
                </a:solidFill>
              </a:rPr>
              <a:t>Maximum interruption in paging reception: </a:t>
            </a:r>
            <a:r>
              <a:rPr lang="en-US" altLang="zh-CN" sz="1600" dirty="0" err="1" smtClean="0">
                <a:solidFill>
                  <a:srgbClr val="3333FF"/>
                </a:solidFill>
              </a:rPr>
              <a:t>T</a:t>
            </a:r>
            <a:r>
              <a:rPr lang="en-US" altLang="zh-CN" sz="1600" baseline="-25000" dirty="0" err="1" smtClean="0">
                <a:solidFill>
                  <a:srgbClr val="3333FF"/>
                </a:solidFill>
              </a:rPr>
              <a:t>paging</a:t>
            </a:r>
            <a:r>
              <a:rPr lang="en-US" altLang="zh-CN" sz="1600" dirty="0" smtClean="0">
                <a:solidFill>
                  <a:srgbClr val="3333FF"/>
                </a:solidFill>
              </a:rPr>
              <a:t>= </a:t>
            </a:r>
            <a:r>
              <a:rPr lang="en-GB" altLang="zh-CN" sz="1600" dirty="0" smtClean="0">
                <a:solidFill>
                  <a:srgbClr val="3333FF"/>
                </a:solidFill>
              </a:rPr>
              <a:t>T</a:t>
            </a:r>
            <a:r>
              <a:rPr lang="en-GB" altLang="zh-CN" sz="1600" baseline="-25000" dirty="0" smtClean="0">
                <a:solidFill>
                  <a:srgbClr val="3333FF"/>
                </a:solidFill>
              </a:rPr>
              <a:t>SI-NB-</a:t>
            </a:r>
            <a:r>
              <a:rPr lang="en-GB" altLang="zh-CN" sz="1600" baseline="-25000" dirty="0" err="1" smtClean="0">
                <a:solidFill>
                  <a:srgbClr val="3333FF"/>
                </a:solidFill>
              </a:rPr>
              <a:t>IoT</a:t>
            </a:r>
            <a:r>
              <a:rPr lang="en-GB" altLang="zh-CN" sz="1600" baseline="-25000" dirty="0" smtClean="0">
                <a:solidFill>
                  <a:srgbClr val="3333FF"/>
                </a:solidFill>
              </a:rPr>
              <a:t> </a:t>
            </a:r>
            <a:r>
              <a:rPr lang="en-GB" altLang="zh-CN" sz="1600" dirty="0" smtClean="0">
                <a:solidFill>
                  <a:srgbClr val="3333FF"/>
                </a:solidFill>
              </a:rPr>
              <a:t>+ 100 ms; (R4-78AH-0140)</a:t>
            </a:r>
          </a:p>
          <a:p>
            <a:pPr marL="742950" lvl="1" indent="-285750">
              <a:spcBef>
                <a:spcPct val="20000"/>
              </a:spcBef>
              <a:buFont typeface="Arial" pitchFamily="34" charset="0"/>
              <a:buChar char="–"/>
            </a:pPr>
            <a:r>
              <a:rPr lang="en-GB" altLang="zh-CN" sz="1600" dirty="0" smtClean="0">
                <a:solidFill>
                  <a:srgbClr val="3333FF"/>
                </a:solidFill>
              </a:rPr>
              <a:t>UE measurement capability</a:t>
            </a:r>
            <a:endParaRPr lang="en-US" altLang="zh-CN" sz="1600" dirty="0" smtClean="0">
              <a:solidFill>
                <a:srgbClr val="FF0000"/>
              </a:solidFill>
            </a:endParaRPr>
          </a:p>
          <a:p>
            <a:pPr marL="342900" lvl="1" indent="-342900">
              <a:lnSpc>
                <a:spcPct val="130000"/>
              </a:lnSpc>
              <a:spcBef>
                <a:spcPct val="20000"/>
              </a:spcBef>
              <a:buFont typeface="Arial" pitchFamily="34" charset="0"/>
              <a:buChar char="•"/>
            </a:pPr>
            <a:r>
              <a:rPr lang="en-GB" altLang="zh-CN" sz="2000" dirty="0" smtClean="0">
                <a:solidFill>
                  <a:srgbClr val="FF0000"/>
                </a:solidFill>
              </a:rPr>
              <a:t>RRC Re-establishment:</a:t>
            </a:r>
          </a:p>
          <a:p>
            <a:pPr marL="742950" lvl="1" indent="-285750">
              <a:spcBef>
                <a:spcPct val="20000"/>
              </a:spcBef>
              <a:buFont typeface="Arial" pitchFamily="34" charset="0"/>
              <a:buChar char="–"/>
            </a:pPr>
            <a:r>
              <a:rPr lang="en-GB" altLang="zh-CN" sz="1600" dirty="0" smtClean="0">
                <a:solidFill>
                  <a:srgbClr val="3333FF"/>
                </a:solidFill>
              </a:rPr>
              <a:t>The RRC re-establishment requirements in R4-78AH-0235.</a:t>
            </a:r>
          </a:p>
          <a:p>
            <a:pPr marL="742950" lvl="1" indent="-285750">
              <a:spcBef>
                <a:spcPct val="20000"/>
              </a:spcBef>
              <a:buFont typeface="Arial" pitchFamily="34" charset="0"/>
              <a:buChar char="–"/>
            </a:pPr>
            <a:r>
              <a:rPr lang="en-GB" altLang="zh-CN" sz="1600" dirty="0" smtClean="0">
                <a:solidFill>
                  <a:srgbClr val="3333FF"/>
                </a:solidFill>
              </a:rPr>
              <a:t>There is no need to introduce the corresponding requirements for RRC connection Resume procedure. (R4-78AH-0087)</a:t>
            </a:r>
          </a:p>
          <a:p>
            <a:pPr marL="742950" lvl="1" indent="-285750">
              <a:spcBef>
                <a:spcPct val="20000"/>
              </a:spcBef>
              <a:buFont typeface="Arial" pitchFamily="34" charset="0"/>
              <a:buChar char="–"/>
            </a:pPr>
            <a:r>
              <a:rPr lang="en-GB" altLang="zh-CN" sz="1600" dirty="0" smtClean="0">
                <a:solidFill>
                  <a:srgbClr val="3333FF"/>
                </a:solidFill>
                <a:ea typeface="ＭＳ Ｐゴシック" pitchFamily="34" charset="-128"/>
              </a:rPr>
              <a:t>RRC re-establishment requirements should be defined for normal and enhanced coverage with different cell search delays. Companies is encouraged to investigate whether only the cell search delay is different for normal and enhanced coverage levels. (</a:t>
            </a:r>
            <a:r>
              <a:rPr lang="en-US" altLang="zh-CN" sz="1600" dirty="0" smtClean="0">
                <a:solidFill>
                  <a:srgbClr val="3333FF"/>
                </a:solidFill>
              </a:rPr>
              <a:t>R4-78AH-0213)</a:t>
            </a:r>
          </a:p>
          <a:p>
            <a:pPr marL="342900" lvl="1" indent="-342900">
              <a:lnSpc>
                <a:spcPct val="130000"/>
              </a:lnSpc>
              <a:spcBef>
                <a:spcPct val="20000"/>
              </a:spcBef>
              <a:buFont typeface="Arial" pitchFamily="34" charset="0"/>
              <a:buChar char="•"/>
            </a:pPr>
            <a:r>
              <a:rPr lang="en-US" altLang="zh-CN" sz="2000" dirty="0" smtClean="0">
                <a:solidFill>
                  <a:srgbClr val="FF0000"/>
                </a:solidFill>
              </a:rPr>
              <a:t>Random access</a:t>
            </a:r>
            <a:r>
              <a:rPr lang="en-GB" altLang="zh-CN" sz="2000" dirty="0" smtClean="0">
                <a:solidFill>
                  <a:srgbClr val="FF0000"/>
                </a:solidFill>
              </a:rPr>
              <a:t>:</a:t>
            </a:r>
            <a:endParaRPr lang="zh-CN" altLang="zh-CN" sz="2000" i="1" u="sng" dirty="0" smtClean="0"/>
          </a:p>
          <a:p>
            <a:pPr marL="742950" lvl="1" indent="-285750">
              <a:spcBef>
                <a:spcPct val="20000"/>
              </a:spcBef>
              <a:buFont typeface="Arial" pitchFamily="34" charset="0"/>
              <a:buChar char="–"/>
            </a:pPr>
            <a:r>
              <a:rPr lang="en-US" altLang="zh-CN" sz="1600" dirty="0" smtClean="0">
                <a:solidFill>
                  <a:srgbClr val="3333FF"/>
                </a:solidFill>
              </a:rPr>
              <a:t>Will use LTE random access procedures. (R4-162865)</a:t>
            </a:r>
            <a:endParaRPr lang="en-US" altLang="zh-CN" sz="1600" dirty="0" smtClean="0">
              <a:solidFill>
                <a:srgbClr val="FF0000"/>
              </a:solidFill>
            </a:endParaRPr>
          </a:p>
          <a:p>
            <a:pPr marL="742950" lvl="1" indent="-285750">
              <a:spcBef>
                <a:spcPct val="20000"/>
              </a:spcBef>
              <a:buFont typeface="Arial" pitchFamily="34" charset="0"/>
              <a:buChar char="–"/>
            </a:pPr>
            <a:r>
              <a:rPr lang="en-US" altLang="zh-CN" sz="1600" dirty="0" smtClean="0">
                <a:solidFill>
                  <a:srgbClr val="3333FF"/>
                </a:solidFill>
              </a:rPr>
              <a:t>Only contention based random access requirements will be defined.(R4-78AH-0213; R4-78AH-0086)</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RRM progress in RAN4</a:t>
            </a:r>
            <a:endParaRPr lang="zh-CN" altLang="en-US" dirty="0"/>
          </a:p>
        </p:txBody>
      </p:sp>
      <p:sp>
        <p:nvSpPr>
          <p:cNvPr id="5" name="矩形 4"/>
          <p:cNvSpPr/>
          <p:nvPr/>
        </p:nvSpPr>
        <p:spPr>
          <a:xfrm>
            <a:off x="214282" y="943180"/>
            <a:ext cx="8715436" cy="4628960"/>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US" altLang="zh-CN" sz="2000" dirty="0" smtClean="0">
                <a:solidFill>
                  <a:srgbClr val="FF0000"/>
                </a:solidFill>
              </a:rPr>
              <a:t>UE transmit timing </a:t>
            </a:r>
            <a:r>
              <a:rPr lang="en-US" altLang="zh-CN" sz="2000" dirty="0" smtClean="0">
                <a:solidFill>
                  <a:srgbClr val="3333FF"/>
                </a:solidFill>
              </a:rPr>
              <a:t>(R4-78AH-0191, R4-78AH-0192)</a:t>
            </a:r>
          </a:p>
          <a:p>
            <a:pPr marL="742950" lvl="1" indent="-285750">
              <a:lnSpc>
                <a:spcPct val="130000"/>
              </a:lnSpc>
              <a:spcBef>
                <a:spcPct val="20000"/>
              </a:spcBef>
              <a:buFont typeface="Arial" pitchFamily="34" charset="0"/>
              <a:buChar char="–"/>
            </a:pPr>
            <a:r>
              <a:rPr lang="en-GB" altLang="en-US" sz="1600" dirty="0" smtClean="0">
                <a:solidFill>
                  <a:srgbClr val="3333FF"/>
                </a:solidFill>
              </a:rPr>
              <a:t>NB-</a:t>
            </a:r>
            <a:r>
              <a:rPr lang="en-GB" altLang="en-US" sz="1600" dirty="0" err="1" smtClean="0">
                <a:solidFill>
                  <a:srgbClr val="3333FF"/>
                </a:solidFill>
              </a:rPr>
              <a:t>IoT</a:t>
            </a:r>
            <a:r>
              <a:rPr lang="en-GB" altLang="en-US" sz="1600" dirty="0" smtClean="0">
                <a:solidFill>
                  <a:srgbClr val="3333FF"/>
                </a:solidFill>
              </a:rPr>
              <a:t> UE initial transmission timing error limit T</a:t>
            </a:r>
            <a:r>
              <a:rPr lang="en-GB" altLang="en-US" sz="1600" baseline="-25000" dirty="0" smtClean="0">
                <a:solidFill>
                  <a:srgbClr val="3333FF"/>
                </a:solidFill>
              </a:rPr>
              <a:t>e</a:t>
            </a:r>
            <a:r>
              <a:rPr lang="en-GB" altLang="en-US" sz="1600" dirty="0" smtClean="0">
                <a:solidFill>
                  <a:srgbClr val="3333FF"/>
                </a:solidFill>
              </a:rPr>
              <a:t> for 240KHz downlink bandwidth is to be relaxed to 80*T</a:t>
            </a:r>
            <a:r>
              <a:rPr lang="en-GB" altLang="en-US" sz="1100" dirty="0" smtClean="0">
                <a:solidFill>
                  <a:srgbClr val="3333FF"/>
                </a:solidFill>
              </a:rPr>
              <a:t>S</a:t>
            </a:r>
            <a:r>
              <a:rPr lang="en-GB" altLang="en-US" sz="1600" dirty="0" smtClean="0">
                <a:solidFill>
                  <a:srgbClr val="3333FF"/>
                </a:solidFill>
              </a:rPr>
              <a:t> – k*T</a:t>
            </a:r>
            <a:r>
              <a:rPr lang="en-GB" altLang="en-US" sz="1200" dirty="0" smtClean="0">
                <a:solidFill>
                  <a:srgbClr val="3333FF"/>
                </a:solidFill>
              </a:rPr>
              <a:t>s </a:t>
            </a:r>
            <a:r>
              <a:rPr lang="en-GB" altLang="en-US" sz="1600" dirty="0" smtClean="0">
                <a:solidFill>
                  <a:srgbClr val="FF0000"/>
                </a:solidFill>
              </a:rPr>
              <a:t>where ‘k’ is TBD</a:t>
            </a:r>
          </a:p>
          <a:p>
            <a:pPr marL="742950" lvl="1" indent="-285750">
              <a:lnSpc>
                <a:spcPct val="130000"/>
              </a:lnSpc>
              <a:spcBef>
                <a:spcPct val="20000"/>
              </a:spcBef>
              <a:buFont typeface="Arial" pitchFamily="34" charset="0"/>
              <a:buChar char="–"/>
            </a:pPr>
            <a:r>
              <a:rPr lang="en-US" altLang="zh-CN" sz="1600" dirty="0" smtClean="0">
                <a:solidFill>
                  <a:srgbClr val="3333FF"/>
                </a:solidFill>
              </a:rPr>
              <a:t>RAN4 agrees that onset of a new UL repetition period shall be considered to be an initial transmission</a:t>
            </a:r>
          </a:p>
          <a:p>
            <a:pPr marL="742950" lvl="1" indent="-285750">
              <a:lnSpc>
                <a:spcPct val="130000"/>
              </a:lnSpc>
              <a:spcBef>
                <a:spcPct val="20000"/>
              </a:spcBef>
              <a:buFont typeface="Arial" pitchFamily="34" charset="0"/>
              <a:buChar char="–"/>
            </a:pPr>
            <a:r>
              <a:rPr lang="en-US" altLang="zh-CN" sz="1600" dirty="0" smtClean="0">
                <a:solidFill>
                  <a:srgbClr val="3333FF"/>
                </a:solidFill>
              </a:rPr>
              <a:t>The NB-</a:t>
            </a:r>
            <a:r>
              <a:rPr lang="en-US" altLang="zh-CN" sz="1600" dirty="0" err="1" smtClean="0">
                <a:solidFill>
                  <a:srgbClr val="3333FF"/>
                </a:solidFill>
              </a:rPr>
              <a:t>IoT</a:t>
            </a:r>
            <a:r>
              <a:rPr lang="en-US" altLang="zh-CN" sz="1600" dirty="0" smtClean="0">
                <a:solidFill>
                  <a:srgbClr val="3333FF"/>
                </a:solidFill>
              </a:rPr>
              <a:t> UE shall adjust the timing of its uplink transmission at the end of contiguous UL repetitions, i.e. either at the end of a UL gap for frequency error correction or at the end of all UL repetitions, for a timing advance command received in sub-frame n.</a:t>
            </a:r>
          </a:p>
          <a:p>
            <a:pPr marL="742950" lvl="1" indent="-285750">
              <a:lnSpc>
                <a:spcPct val="130000"/>
              </a:lnSpc>
              <a:spcBef>
                <a:spcPct val="20000"/>
              </a:spcBef>
              <a:buFont typeface="Arial" pitchFamily="34" charset="0"/>
              <a:buChar char="–"/>
            </a:pPr>
            <a:r>
              <a:rPr lang="en-US" altLang="zh-CN" sz="1600" dirty="0" smtClean="0">
                <a:solidFill>
                  <a:srgbClr val="3333FF"/>
                </a:solidFill>
              </a:rPr>
              <a:t>The NB-</a:t>
            </a:r>
            <a:r>
              <a:rPr lang="en-US" altLang="zh-CN" sz="1600" dirty="0" err="1" smtClean="0">
                <a:solidFill>
                  <a:srgbClr val="3333FF"/>
                </a:solidFill>
              </a:rPr>
              <a:t>IoT</a:t>
            </a:r>
            <a:r>
              <a:rPr lang="en-US" altLang="zh-CN" sz="1600" dirty="0" smtClean="0">
                <a:solidFill>
                  <a:srgbClr val="3333FF"/>
                </a:solidFill>
              </a:rPr>
              <a:t> UE shall adjust the timing of its transmissions with a relative accuracy better than or equal to ±13.33* TS seconds to the </a:t>
            </a:r>
            <a:r>
              <a:rPr lang="en-US" altLang="zh-CN" sz="1600" dirty="0" err="1" smtClean="0">
                <a:solidFill>
                  <a:srgbClr val="3333FF"/>
                </a:solidFill>
              </a:rPr>
              <a:t>signalled</a:t>
            </a:r>
            <a:r>
              <a:rPr lang="en-US" altLang="zh-CN" sz="1600" dirty="0" smtClean="0">
                <a:solidFill>
                  <a:srgbClr val="3333FF"/>
                </a:solidFill>
              </a:rPr>
              <a:t> timing advance value compared to the timing of preceding uplink transmission.</a:t>
            </a:r>
          </a:p>
          <a:p>
            <a:pPr marL="742950" lvl="1" indent="-285750">
              <a:lnSpc>
                <a:spcPct val="130000"/>
              </a:lnSpc>
              <a:spcBef>
                <a:spcPct val="20000"/>
              </a:spcBef>
              <a:buFont typeface="Arial" pitchFamily="34" charset="0"/>
              <a:buChar char="–"/>
            </a:pPr>
            <a:r>
              <a:rPr lang="en-US" altLang="zh-CN" sz="1600" dirty="0" smtClean="0">
                <a:solidFill>
                  <a:srgbClr val="3333FF"/>
                </a:solidFill>
              </a:rPr>
              <a:t>The maximum autonomous time adjustment step </a:t>
            </a:r>
            <a:r>
              <a:rPr lang="en-US" altLang="zh-CN" sz="1600" dirty="0" err="1" smtClean="0">
                <a:solidFill>
                  <a:srgbClr val="3333FF"/>
                </a:solidFill>
              </a:rPr>
              <a:t>Tq</a:t>
            </a:r>
            <a:r>
              <a:rPr lang="en-US" altLang="zh-CN" sz="1600" dirty="0" smtClean="0">
                <a:solidFill>
                  <a:srgbClr val="3333FF"/>
                </a:solidFill>
              </a:rPr>
              <a:t> for NB-</a:t>
            </a:r>
            <a:r>
              <a:rPr lang="en-US" altLang="zh-CN" sz="1600" dirty="0" err="1" smtClean="0">
                <a:solidFill>
                  <a:srgbClr val="3333FF"/>
                </a:solidFill>
              </a:rPr>
              <a:t>IoT</a:t>
            </a:r>
            <a:r>
              <a:rPr lang="en-US" altLang="zh-CN" sz="1600" dirty="0" smtClean="0">
                <a:solidFill>
                  <a:srgbClr val="3333FF"/>
                </a:solidFill>
              </a:rPr>
              <a:t> UE shall be 58.33* TS seconds.</a:t>
            </a:r>
          </a:p>
          <a:p>
            <a:pPr marL="742950" lvl="1" indent="-285750">
              <a:lnSpc>
                <a:spcPct val="130000"/>
              </a:lnSpc>
              <a:spcBef>
                <a:spcPct val="20000"/>
              </a:spcBef>
              <a:buFont typeface="Arial" pitchFamily="34" charset="0"/>
              <a:buChar char="–"/>
            </a:pPr>
            <a:r>
              <a:rPr lang="en-US" altLang="zh-CN" sz="1600" dirty="0" smtClean="0">
                <a:solidFill>
                  <a:srgbClr val="3333FF"/>
                </a:solidFill>
              </a:rPr>
              <a:t>The minimum aggregate adjustment rate shall be kept at 7*TS per second.</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RRM progress in RAN4</a:t>
            </a:r>
            <a:endParaRPr lang="zh-CN" altLang="en-US" dirty="0"/>
          </a:p>
        </p:txBody>
      </p:sp>
      <p:sp>
        <p:nvSpPr>
          <p:cNvPr id="5" name="矩形 4"/>
          <p:cNvSpPr/>
          <p:nvPr/>
        </p:nvSpPr>
        <p:spPr>
          <a:xfrm>
            <a:off x="214282" y="589265"/>
            <a:ext cx="8715436" cy="5558445"/>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GB" altLang="zh-CN" sz="2000" dirty="0" smtClean="0">
                <a:solidFill>
                  <a:srgbClr val="FF0000"/>
                </a:solidFill>
              </a:rPr>
              <a:t>UE Timing Advance</a:t>
            </a:r>
          </a:p>
          <a:p>
            <a:pPr marL="742950" lvl="1" indent="-285750">
              <a:lnSpc>
                <a:spcPct val="130000"/>
              </a:lnSpc>
              <a:spcBef>
                <a:spcPct val="20000"/>
              </a:spcBef>
              <a:buFont typeface="Arial" pitchFamily="34" charset="0"/>
              <a:buChar char="–"/>
            </a:pPr>
            <a:r>
              <a:rPr lang="en-GB" altLang="zh-CN" sz="1600" dirty="0" smtClean="0">
                <a:solidFill>
                  <a:srgbClr val="3333FF"/>
                </a:solidFill>
              </a:rPr>
              <a:t>Timing Advance adjustment delay and accuracy requirement defined in R4-78AH-0192</a:t>
            </a:r>
            <a:endParaRPr lang="en-GB" altLang="zh-CN" sz="2000" dirty="0" smtClean="0">
              <a:solidFill>
                <a:srgbClr val="3333FF"/>
              </a:solidFill>
            </a:endParaRPr>
          </a:p>
          <a:p>
            <a:pPr marL="342900" lvl="1" indent="-342900">
              <a:lnSpc>
                <a:spcPct val="130000"/>
              </a:lnSpc>
              <a:spcBef>
                <a:spcPct val="20000"/>
              </a:spcBef>
              <a:buFont typeface="Arial" pitchFamily="34" charset="0"/>
              <a:buChar char="•"/>
            </a:pPr>
            <a:r>
              <a:rPr lang="en-GB" altLang="zh-CN" sz="2000" dirty="0" smtClean="0">
                <a:solidFill>
                  <a:srgbClr val="FF0000"/>
                </a:solidFill>
              </a:rPr>
              <a:t>Radio link monitoring</a:t>
            </a:r>
            <a:endParaRPr lang="zh-CN" altLang="zh-CN" sz="1600" i="1" u="sng" dirty="0" smtClean="0"/>
          </a:p>
          <a:p>
            <a:pPr marL="742950" lvl="1" indent="-285750">
              <a:lnSpc>
                <a:spcPct val="130000"/>
              </a:lnSpc>
              <a:spcBef>
                <a:spcPct val="20000"/>
              </a:spcBef>
              <a:buFont typeface="Arial" pitchFamily="34" charset="0"/>
              <a:buChar char="–"/>
            </a:pPr>
            <a:r>
              <a:rPr lang="en-US" altLang="zh-CN" sz="1600" dirty="0" smtClean="0">
                <a:solidFill>
                  <a:srgbClr val="3333FF"/>
                </a:solidFill>
              </a:rPr>
              <a:t>The existing framework of RLM requirement for Cat-M1 UE can be reused for NB-</a:t>
            </a:r>
            <a:r>
              <a:rPr lang="en-US" altLang="zh-CN" sz="1600" dirty="0" err="1" smtClean="0">
                <a:solidFill>
                  <a:srgbClr val="3333FF"/>
                </a:solidFill>
              </a:rPr>
              <a:t>IoT</a:t>
            </a:r>
            <a:r>
              <a:rPr lang="en-US" altLang="zh-CN" sz="1600" dirty="0" smtClean="0">
                <a:solidFill>
                  <a:srgbClr val="3333FF"/>
                </a:solidFill>
              </a:rPr>
              <a:t> RLM(</a:t>
            </a:r>
            <a:r>
              <a:rPr lang="en-US" altLang="ja-JP" sz="1600" dirty="0" smtClean="0">
                <a:solidFill>
                  <a:srgbClr val="3333FF"/>
                </a:solidFill>
              </a:rPr>
              <a:t>R4-162872)</a:t>
            </a:r>
            <a:endParaRPr lang="en-US" altLang="zh-CN" sz="1600" dirty="0" smtClean="0">
              <a:solidFill>
                <a:srgbClr val="3333FF"/>
              </a:solidFill>
            </a:endParaRPr>
          </a:p>
          <a:p>
            <a:pPr marL="742950" lvl="1" indent="-285750">
              <a:lnSpc>
                <a:spcPct val="130000"/>
              </a:lnSpc>
              <a:spcBef>
                <a:spcPct val="20000"/>
              </a:spcBef>
              <a:buFont typeface="Arial" pitchFamily="34" charset="0"/>
              <a:buChar char="–"/>
            </a:pPr>
            <a:r>
              <a:rPr lang="en-US" altLang="zh-CN" sz="1600" dirty="0" smtClean="0">
                <a:solidFill>
                  <a:srgbClr val="FF0000"/>
                </a:solidFill>
              </a:rPr>
              <a:t>Assuming hypothetical NPDCCH BLER thresholds of 2% and 10%</a:t>
            </a:r>
          </a:p>
          <a:p>
            <a:pPr marL="742950" lvl="1" indent="-285750">
              <a:lnSpc>
                <a:spcPct val="130000"/>
              </a:lnSpc>
              <a:spcBef>
                <a:spcPct val="20000"/>
              </a:spcBef>
              <a:buFont typeface="Arial" pitchFamily="34" charset="0"/>
              <a:buChar char="–"/>
            </a:pPr>
            <a:r>
              <a:rPr lang="en-US" altLang="zh-CN" sz="1600" dirty="0" smtClean="0">
                <a:solidFill>
                  <a:srgbClr val="FF0000"/>
                </a:solidFill>
              </a:rPr>
              <a:t>Whether the same or different transmission parameters are needed for RLM when NB-UE is configured on anchor carrier or non-anchor carrier is FFS.</a:t>
            </a:r>
          </a:p>
          <a:p>
            <a:pPr marL="742950" lvl="1" indent="-285750">
              <a:lnSpc>
                <a:spcPct val="130000"/>
              </a:lnSpc>
              <a:spcBef>
                <a:spcPct val="20000"/>
              </a:spcBef>
              <a:buFont typeface="Arial" pitchFamily="34" charset="0"/>
              <a:buChar char="–"/>
            </a:pPr>
            <a:r>
              <a:rPr lang="en-GB" altLang="zh-CN" sz="1600" dirty="0" smtClean="0">
                <a:solidFill>
                  <a:srgbClr val="3333FF"/>
                </a:solidFill>
              </a:rPr>
              <a:t>Define the NB-</a:t>
            </a:r>
            <a:r>
              <a:rPr lang="en-GB" altLang="zh-CN" sz="1600" dirty="0" err="1" smtClean="0">
                <a:solidFill>
                  <a:srgbClr val="3333FF"/>
                </a:solidFill>
              </a:rPr>
              <a:t>IoT</a:t>
            </a:r>
            <a:r>
              <a:rPr lang="en-GB" altLang="zh-CN" sz="1600" dirty="0" smtClean="0">
                <a:solidFill>
                  <a:srgbClr val="3333FF"/>
                </a:solidFill>
              </a:rPr>
              <a:t> RLM requirements based only on NB-RS in Rel-13.(R4-78AH-0164)</a:t>
            </a:r>
          </a:p>
          <a:p>
            <a:pPr marL="742950" lvl="1" indent="-285750">
              <a:lnSpc>
                <a:spcPct val="130000"/>
              </a:lnSpc>
              <a:spcBef>
                <a:spcPct val="20000"/>
              </a:spcBef>
              <a:buFont typeface="Arial" pitchFamily="34" charset="0"/>
              <a:buChar char="–"/>
            </a:pPr>
            <a:r>
              <a:rPr lang="en-US" altLang="zh-CN" sz="1600" dirty="0" smtClean="0">
                <a:solidFill>
                  <a:srgbClr val="3333FF"/>
                </a:solidFill>
              </a:rPr>
              <a:t>RAN4 is to specify minimum RLM requirements for different ranges of </a:t>
            </a:r>
            <a:r>
              <a:rPr lang="en-US" altLang="zh-CN" sz="1600" dirty="0" err="1" smtClean="0">
                <a:solidFill>
                  <a:srgbClr val="3333FF"/>
                </a:solidFill>
              </a:rPr>
              <a:t>Rmax</a:t>
            </a:r>
            <a:r>
              <a:rPr lang="en-US" altLang="zh-CN" sz="1600" dirty="0" smtClean="0">
                <a:solidFill>
                  <a:srgbClr val="3333FF"/>
                </a:solidFill>
              </a:rPr>
              <a:t>. (R4-78AH-0220)</a:t>
            </a:r>
          </a:p>
          <a:p>
            <a:pPr marL="742950" lvl="1" indent="-285750">
              <a:lnSpc>
                <a:spcPct val="130000"/>
              </a:lnSpc>
              <a:spcBef>
                <a:spcPct val="20000"/>
              </a:spcBef>
              <a:buFont typeface="Arial" pitchFamily="34" charset="0"/>
              <a:buChar char="–"/>
            </a:pPr>
            <a:r>
              <a:rPr lang="en-US" altLang="zh-CN" sz="1600" dirty="0" smtClean="0">
                <a:solidFill>
                  <a:srgbClr val="FF0000"/>
                </a:solidFill>
              </a:rPr>
              <a:t>Whether RAN4 is to specify different RLM requirements for the different deployment modes based on the simulations outcome is FFS.</a:t>
            </a:r>
          </a:p>
          <a:p>
            <a:pPr marL="742950" lvl="1" indent="-285750">
              <a:lnSpc>
                <a:spcPct val="130000"/>
              </a:lnSpc>
              <a:spcBef>
                <a:spcPct val="20000"/>
              </a:spcBef>
              <a:buFont typeface="Arial" pitchFamily="34" charset="0"/>
              <a:buChar char="–"/>
            </a:pPr>
            <a:r>
              <a:rPr lang="en-US" altLang="zh-CN" sz="1600" dirty="0" smtClean="0">
                <a:solidFill>
                  <a:srgbClr val="FF0000"/>
                </a:solidFill>
              </a:rPr>
              <a:t>Whether there is any impact of power-boosting of NB-</a:t>
            </a:r>
            <a:r>
              <a:rPr lang="en-US" altLang="zh-CN" sz="1600" dirty="0" err="1" smtClean="0">
                <a:solidFill>
                  <a:srgbClr val="FF0000"/>
                </a:solidFill>
              </a:rPr>
              <a:t>IoT</a:t>
            </a:r>
            <a:r>
              <a:rPr lang="en-US" altLang="zh-CN" sz="1600" dirty="0" smtClean="0">
                <a:solidFill>
                  <a:srgbClr val="FF0000"/>
                </a:solidFill>
              </a:rPr>
              <a:t> NPDCCH/NRS RE compared to LTE CRS RE in in-band/guard band is FFS. </a:t>
            </a:r>
          </a:p>
          <a:p>
            <a:pPr marL="742950" lvl="1" indent="-285750">
              <a:lnSpc>
                <a:spcPct val="130000"/>
              </a:lnSpc>
              <a:spcBef>
                <a:spcPct val="20000"/>
              </a:spcBef>
              <a:buFont typeface="Arial" pitchFamily="34" charset="0"/>
              <a:buChar char="–"/>
            </a:pPr>
            <a:endParaRPr lang="en-US" altLang="zh-CN" sz="1600" dirty="0" smtClean="0">
              <a:solidFill>
                <a:srgbClr val="3333FF"/>
              </a:solidFill>
            </a:endParaRP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RRM progress in RAN4</a:t>
            </a:r>
            <a:endParaRPr lang="zh-CN" altLang="en-US" dirty="0"/>
          </a:p>
        </p:txBody>
      </p:sp>
      <p:sp>
        <p:nvSpPr>
          <p:cNvPr id="5" name="矩形 4"/>
          <p:cNvSpPr/>
          <p:nvPr/>
        </p:nvSpPr>
        <p:spPr>
          <a:xfrm>
            <a:off x="357158" y="891846"/>
            <a:ext cx="8286776" cy="5466112"/>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US" altLang="zh-CN" sz="2000" dirty="0" smtClean="0">
                <a:solidFill>
                  <a:srgbClr val="FF0000"/>
                </a:solidFill>
              </a:rPr>
              <a:t>Measurement (R4-78AH-0216)</a:t>
            </a:r>
          </a:p>
          <a:p>
            <a:pPr marL="742950" lvl="1" indent="-285750">
              <a:spcBef>
                <a:spcPct val="20000"/>
              </a:spcBef>
              <a:buFont typeface="Arial" pitchFamily="34" charset="0"/>
              <a:buChar char="–"/>
            </a:pPr>
            <a:r>
              <a:rPr lang="en-US" altLang="zh-CN" sz="1600" dirty="0" smtClean="0">
                <a:solidFill>
                  <a:srgbClr val="3333FF"/>
                </a:solidFill>
              </a:rPr>
              <a:t>RAN4 will not define measurement reporting requirements for mobility. </a:t>
            </a:r>
          </a:p>
          <a:p>
            <a:pPr marL="742950" lvl="1" indent="-285750">
              <a:spcBef>
                <a:spcPct val="20000"/>
              </a:spcBef>
              <a:buFont typeface="Arial" pitchFamily="34" charset="0"/>
              <a:buChar char="–"/>
            </a:pPr>
            <a:r>
              <a:rPr lang="en-US" altLang="zh-CN" sz="1600" dirty="0" smtClean="0">
                <a:solidFill>
                  <a:srgbClr val="3333FF"/>
                </a:solidFill>
              </a:rPr>
              <a:t>RAN4 is to define NRSRP/NRSRQ measurement requirements based on NB-RS measurement for Rel-13 NB-</a:t>
            </a:r>
            <a:r>
              <a:rPr lang="en-US" altLang="zh-CN" sz="1600" dirty="0" err="1" smtClean="0">
                <a:solidFill>
                  <a:srgbClr val="3333FF"/>
                </a:solidFill>
              </a:rPr>
              <a:t>IoT</a:t>
            </a:r>
            <a:endParaRPr lang="en-US" altLang="zh-CN" sz="1600" dirty="0" smtClean="0">
              <a:solidFill>
                <a:srgbClr val="3333FF"/>
              </a:solidFill>
            </a:endParaRPr>
          </a:p>
          <a:p>
            <a:pPr marL="742950" lvl="1" indent="-285750">
              <a:spcBef>
                <a:spcPct val="20000"/>
              </a:spcBef>
              <a:buFont typeface="Arial" pitchFamily="34" charset="0"/>
              <a:buChar char="–"/>
            </a:pPr>
            <a:r>
              <a:rPr lang="en-US" altLang="zh-CN" sz="1600" dirty="0" smtClean="0">
                <a:solidFill>
                  <a:srgbClr val="3333FF"/>
                </a:solidFill>
              </a:rPr>
              <a:t>Joint use of NB-RS and NB-SSS for measurement are not considered</a:t>
            </a:r>
          </a:p>
          <a:p>
            <a:pPr marL="742950" lvl="1" indent="-285750">
              <a:spcBef>
                <a:spcPct val="20000"/>
              </a:spcBef>
              <a:buFont typeface="Arial" pitchFamily="34" charset="0"/>
              <a:buChar char="–"/>
            </a:pPr>
            <a:r>
              <a:rPr lang="en-US" altLang="zh-CN" sz="1600" dirty="0" smtClean="0">
                <a:solidFill>
                  <a:srgbClr val="3333FF"/>
                </a:solidFill>
              </a:rPr>
              <a:t>NB-SSS can be used alone for RRM measurement</a:t>
            </a:r>
          </a:p>
          <a:p>
            <a:pPr marL="742950" lvl="1" indent="-285750">
              <a:spcBef>
                <a:spcPct val="20000"/>
              </a:spcBef>
              <a:buFont typeface="Arial" pitchFamily="34" charset="0"/>
              <a:buChar char="–"/>
            </a:pPr>
            <a:r>
              <a:rPr lang="en-US" altLang="zh-CN" sz="1600" dirty="0" smtClean="0">
                <a:solidFill>
                  <a:srgbClr val="3333FF"/>
                </a:solidFill>
              </a:rPr>
              <a:t>RAN4 is to define different measurement requirements for extreme and normal coverage modes.</a:t>
            </a:r>
          </a:p>
          <a:p>
            <a:pPr marL="742950" lvl="1" indent="-285750">
              <a:spcBef>
                <a:spcPct val="20000"/>
              </a:spcBef>
              <a:buFont typeface="Arial" pitchFamily="34" charset="0"/>
              <a:buChar char="–"/>
            </a:pPr>
            <a:r>
              <a:rPr lang="en-US" altLang="zh-CN" sz="1600" dirty="0" smtClean="0">
                <a:solidFill>
                  <a:srgbClr val="3333FF"/>
                </a:solidFill>
              </a:rPr>
              <a:t>RAN4 is not to specify minimum number of inter-frequency carriers to monitor per deployment mode(in-band/standalone/guard-band).</a:t>
            </a:r>
          </a:p>
          <a:p>
            <a:pPr marL="742950" lvl="1" indent="-285750">
              <a:spcBef>
                <a:spcPct val="20000"/>
              </a:spcBef>
              <a:buFont typeface="Arial" pitchFamily="34" charset="0"/>
              <a:buChar char="–"/>
            </a:pPr>
            <a:r>
              <a:rPr lang="en-US" altLang="zh-CN" sz="1600" dirty="0" smtClean="0">
                <a:solidFill>
                  <a:srgbClr val="3333FF"/>
                </a:solidFill>
              </a:rPr>
              <a:t>RAN4 is to specify NB-</a:t>
            </a:r>
            <a:r>
              <a:rPr lang="en-US" altLang="zh-CN" sz="1600" dirty="0" err="1" smtClean="0">
                <a:solidFill>
                  <a:srgbClr val="3333FF"/>
                </a:solidFill>
              </a:rPr>
              <a:t>IoT</a:t>
            </a:r>
            <a:r>
              <a:rPr lang="en-US" altLang="zh-CN" sz="1600" dirty="0" smtClean="0">
                <a:solidFill>
                  <a:srgbClr val="3333FF"/>
                </a:solidFill>
              </a:rPr>
              <a:t> measurement requirement for RRC_CONNECTED state.</a:t>
            </a:r>
          </a:p>
          <a:p>
            <a:pPr marL="742950" lvl="1" indent="-285750">
              <a:spcBef>
                <a:spcPct val="20000"/>
              </a:spcBef>
              <a:buFont typeface="Arial" pitchFamily="34" charset="0"/>
              <a:buChar char="–"/>
            </a:pPr>
            <a:r>
              <a:rPr lang="en-US" altLang="zh-CN" sz="1600" dirty="0" smtClean="0">
                <a:solidFill>
                  <a:srgbClr val="FF0000"/>
                </a:solidFill>
              </a:rPr>
              <a:t>The SNR level of normal coverage is [-6dB], extreme coverage is [-12.5dB].</a:t>
            </a:r>
          </a:p>
          <a:p>
            <a:pPr marL="742950" lvl="1" indent="-285750">
              <a:spcBef>
                <a:spcPct val="20000"/>
              </a:spcBef>
              <a:buFont typeface="Arial" pitchFamily="34" charset="0"/>
              <a:buChar char="–"/>
            </a:pPr>
            <a:r>
              <a:rPr lang="en-US" altLang="zh-CN" sz="1600" dirty="0" smtClean="0">
                <a:solidFill>
                  <a:srgbClr val="FF0000"/>
                </a:solidFill>
              </a:rPr>
              <a:t>When the measurement period is 800ms and SNR is -6dB, the absolute NRSRP accuracy is [+/-8dB], including +/-3dB RF margin, the absolute NRSRQ accuracy is [+/-6.5dB]</a:t>
            </a:r>
          </a:p>
          <a:p>
            <a:pPr marL="742950" lvl="1" indent="-285750">
              <a:spcBef>
                <a:spcPct val="20000"/>
              </a:spcBef>
              <a:buFont typeface="Arial" pitchFamily="34" charset="0"/>
              <a:buChar char="–"/>
            </a:pPr>
            <a:r>
              <a:rPr lang="en-US" altLang="zh-CN" sz="1600" dirty="0" smtClean="0">
                <a:solidFill>
                  <a:srgbClr val="FF0000"/>
                </a:solidFill>
              </a:rPr>
              <a:t>When the measurement period is 800ms and SNR is -12.5dB, the absolute NRSRP accuracy is [+/-10dB], including +/-3dB RF margin, the absolute NRSRQ accuracy is [+/-8dB]</a:t>
            </a:r>
          </a:p>
          <a:p>
            <a:pPr marL="742950" lvl="1" indent="-285750">
              <a:spcBef>
                <a:spcPct val="20000"/>
              </a:spcBef>
              <a:buFont typeface="Arial" pitchFamily="34" charset="0"/>
              <a:buChar char="–"/>
            </a:pPr>
            <a:r>
              <a:rPr lang="en-US" altLang="zh-CN" sz="1600" dirty="0" smtClean="0">
                <a:solidFill>
                  <a:srgbClr val="3333FF"/>
                </a:solidFill>
              </a:rPr>
              <a:t>RAN4 is not to define requirement for intra-frequency or inter-frequency relative RSRP measurement</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Discussion</a:t>
            </a:r>
            <a:endParaRPr lang="zh-CN" altLang="en-US" dirty="0"/>
          </a:p>
        </p:txBody>
      </p:sp>
      <p:sp>
        <p:nvSpPr>
          <p:cNvPr id="9" name="矩形 8"/>
          <p:cNvSpPr/>
          <p:nvPr/>
        </p:nvSpPr>
        <p:spPr>
          <a:xfrm>
            <a:off x="428596" y="1428736"/>
            <a:ext cx="8143932" cy="2554545"/>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GB" altLang="zh-CN" sz="2000" dirty="0" smtClean="0"/>
              <a:t>The overall completion of RAN4 RF and RRM core requirements now is 85%, it is anticipated RAN4 will complete all core requirements on time. Besides RAN4 is considering adding </a:t>
            </a:r>
            <a:r>
              <a:rPr lang="en-GB" altLang="zh-CN" sz="2000" dirty="0" err="1" smtClean="0"/>
              <a:t>adhoc</a:t>
            </a:r>
            <a:r>
              <a:rPr lang="en-GB" altLang="zh-CN" sz="2000" dirty="0" smtClean="0"/>
              <a:t> meetings for performance requirements after June to complete it in September.</a:t>
            </a:r>
          </a:p>
          <a:p>
            <a:pPr marL="342900" lvl="1" indent="-342900">
              <a:lnSpc>
                <a:spcPct val="130000"/>
              </a:lnSpc>
              <a:spcBef>
                <a:spcPct val="20000"/>
              </a:spcBef>
              <a:buFont typeface="Arial" pitchFamily="34" charset="0"/>
              <a:buChar char="•"/>
            </a:pPr>
            <a:r>
              <a:rPr lang="en-GB" altLang="zh-CN" sz="2000" dirty="0" smtClean="0"/>
              <a:t>For RAN5, the work plan need to be discussed and optimized during RAN5#71. Test case definition work could be carried out afterwards. </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Introduction</a:t>
            </a:r>
            <a:endParaRPr lang="zh-CN" altLang="en-US" dirty="0"/>
          </a:p>
        </p:txBody>
      </p:sp>
      <p:sp>
        <p:nvSpPr>
          <p:cNvPr id="9" name="矩形 8"/>
          <p:cNvSpPr/>
          <p:nvPr/>
        </p:nvSpPr>
        <p:spPr>
          <a:xfrm>
            <a:off x="142844" y="1571612"/>
            <a:ext cx="8786842" cy="2923877"/>
          </a:xfrm>
          <a:prstGeom prst="rect">
            <a:avLst/>
          </a:prstGeom>
        </p:spPr>
        <p:txBody>
          <a:bodyPr wrap="square">
            <a:spAutoFit/>
          </a:bodyPr>
          <a:lstStyle/>
          <a:p>
            <a:pPr marL="342900" lvl="1" indent="-342900">
              <a:lnSpc>
                <a:spcPct val="120000"/>
              </a:lnSpc>
              <a:spcBef>
                <a:spcPct val="20000"/>
              </a:spcBef>
              <a:buFont typeface="Arial" pitchFamily="34" charset="0"/>
              <a:buChar char="•"/>
            </a:pPr>
            <a:r>
              <a:rPr lang="en-GB" altLang="zh-CN" sz="2000" dirty="0" smtClean="0"/>
              <a:t>RAN5 NB-</a:t>
            </a:r>
            <a:r>
              <a:rPr lang="en-GB" altLang="zh-CN" sz="2000" dirty="0" err="1" smtClean="0"/>
              <a:t>IoT</a:t>
            </a:r>
            <a:r>
              <a:rPr lang="en-GB" altLang="zh-CN" sz="2000" dirty="0" smtClean="0"/>
              <a:t> WI starts from RAN#71 and is planned to be complete in November.</a:t>
            </a:r>
          </a:p>
          <a:p>
            <a:pPr marL="342900" lvl="1" indent="-342900">
              <a:lnSpc>
                <a:spcPct val="120000"/>
              </a:lnSpc>
              <a:spcBef>
                <a:spcPct val="20000"/>
              </a:spcBef>
              <a:buFont typeface="Arial" pitchFamily="34" charset="0"/>
              <a:buChar char="•"/>
            </a:pPr>
            <a:r>
              <a:rPr lang="en-GB" altLang="zh-CN" sz="2000" dirty="0" smtClean="0"/>
              <a:t>This slides will give a general information about NB-</a:t>
            </a:r>
            <a:r>
              <a:rPr lang="en-GB" altLang="zh-CN" sz="2000" dirty="0" err="1" smtClean="0"/>
              <a:t>IoT</a:t>
            </a:r>
            <a:r>
              <a:rPr lang="en-GB" altLang="zh-CN" sz="2000" dirty="0" smtClean="0"/>
              <a:t> progress in 3GPP RAN4 which mainly relate to RF and RRM core and performance requirements.</a:t>
            </a:r>
          </a:p>
          <a:p>
            <a:pPr marL="342900" lvl="1" indent="-342900">
              <a:lnSpc>
                <a:spcPct val="120000"/>
              </a:lnSpc>
              <a:spcBef>
                <a:spcPct val="20000"/>
              </a:spcBef>
              <a:buFont typeface="Arial" pitchFamily="34" charset="0"/>
              <a:buChar char="•"/>
            </a:pPr>
            <a:r>
              <a:rPr lang="en-GB" altLang="zh-CN" sz="2000" dirty="0" smtClean="0"/>
              <a:t>The items marked </a:t>
            </a:r>
            <a:r>
              <a:rPr lang="en-GB" altLang="zh-CN" sz="2000" b="1" dirty="0" smtClean="0">
                <a:solidFill>
                  <a:srgbClr val="3333FF"/>
                </a:solidFill>
              </a:rPr>
              <a:t>blue</a:t>
            </a:r>
            <a:r>
              <a:rPr lang="en-GB" altLang="zh-CN" sz="2000" dirty="0" smtClean="0"/>
              <a:t> means this requirements have been completed in RAN4.</a:t>
            </a:r>
          </a:p>
          <a:p>
            <a:pPr marL="342900" lvl="1" indent="-342900">
              <a:lnSpc>
                <a:spcPct val="120000"/>
              </a:lnSpc>
              <a:spcBef>
                <a:spcPct val="20000"/>
              </a:spcBef>
              <a:buFont typeface="Arial" pitchFamily="34" charset="0"/>
              <a:buChar char="•"/>
            </a:pPr>
            <a:r>
              <a:rPr lang="en-GB" altLang="zh-CN" sz="2000" dirty="0" smtClean="0"/>
              <a:t>The items marked </a:t>
            </a:r>
            <a:r>
              <a:rPr lang="en-GB" altLang="zh-CN" sz="2000" b="1" dirty="0" smtClean="0">
                <a:solidFill>
                  <a:srgbClr val="FF0000"/>
                </a:solidFill>
              </a:rPr>
              <a:t>red </a:t>
            </a:r>
            <a:r>
              <a:rPr lang="en-GB" altLang="zh-CN" sz="2000" dirty="0" smtClean="0"/>
              <a:t>means </a:t>
            </a:r>
            <a:r>
              <a:rPr lang="en-US" altLang="zh-CN" sz="2000" dirty="0" smtClean="0"/>
              <a:t>this requirements are still ongoing in RAN4.</a:t>
            </a:r>
          </a:p>
          <a:p>
            <a:pPr marL="342900" lvl="1" indent="-342900">
              <a:lnSpc>
                <a:spcPct val="120000"/>
              </a:lnSpc>
              <a:spcBef>
                <a:spcPct val="20000"/>
              </a:spcBef>
              <a:buFont typeface="Arial" pitchFamily="34" charset="0"/>
              <a:buChar char="•"/>
            </a:pPr>
            <a:r>
              <a:rPr lang="en-GB" altLang="zh-CN" sz="2000" dirty="0" smtClean="0"/>
              <a:t>The items marked </a:t>
            </a:r>
            <a:r>
              <a:rPr lang="en-GB" altLang="zh-CN" sz="2000" b="1" dirty="0" smtClean="0"/>
              <a:t>dark</a:t>
            </a:r>
            <a:r>
              <a:rPr lang="en-GB" altLang="zh-CN" sz="2000" dirty="0" smtClean="0"/>
              <a:t> means </a:t>
            </a:r>
            <a:r>
              <a:rPr lang="en-US" altLang="zh-CN" sz="2000" dirty="0" smtClean="0"/>
              <a:t>this requirements are partially complete in RAN4.</a:t>
            </a:r>
            <a:endParaRPr lang="zh-CN" altLang="zh-CN" sz="2000" dirty="0" smtClean="0"/>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NB-</a:t>
            </a:r>
            <a:r>
              <a:rPr lang="en-US" altLang="zh-CN" b="1" dirty="0" err="1" smtClean="0"/>
              <a:t>IoT</a:t>
            </a:r>
            <a:r>
              <a:rPr lang="en-US" altLang="zh-CN" b="1" dirty="0" smtClean="0"/>
              <a:t> general information</a:t>
            </a:r>
            <a:endParaRPr lang="zh-CN" altLang="en-US" dirty="0"/>
          </a:p>
        </p:txBody>
      </p:sp>
      <p:sp>
        <p:nvSpPr>
          <p:cNvPr id="9" name="矩形 8"/>
          <p:cNvSpPr/>
          <p:nvPr/>
        </p:nvSpPr>
        <p:spPr>
          <a:xfrm>
            <a:off x="428596" y="1071546"/>
            <a:ext cx="8572560" cy="4462760"/>
          </a:xfrm>
          <a:prstGeom prst="rect">
            <a:avLst/>
          </a:prstGeom>
        </p:spPr>
        <p:txBody>
          <a:bodyPr wrap="square">
            <a:spAutoFit/>
          </a:bodyPr>
          <a:lstStyle/>
          <a:p>
            <a:pPr marL="342900" lvl="1" indent="-342900">
              <a:spcBef>
                <a:spcPct val="20000"/>
              </a:spcBef>
              <a:buFont typeface="Arial" pitchFamily="34" charset="0"/>
              <a:buChar char="•"/>
            </a:pPr>
            <a:r>
              <a:rPr lang="en-US" altLang="zh-CN" sz="2000" dirty="0" smtClean="0"/>
              <a:t>Duplex Mode</a:t>
            </a:r>
          </a:p>
          <a:p>
            <a:pPr marL="742950" lvl="1" indent="-285750">
              <a:spcBef>
                <a:spcPct val="20000"/>
              </a:spcBef>
              <a:buFont typeface="Arial" pitchFamily="34" charset="0"/>
              <a:buChar char="–"/>
            </a:pPr>
            <a:r>
              <a:rPr lang="en-US" altLang="zh-CN" sz="1600" dirty="0" smtClean="0"/>
              <a:t>HD-FDD</a:t>
            </a:r>
          </a:p>
          <a:p>
            <a:pPr marL="342900" lvl="1" indent="-342900">
              <a:spcBef>
                <a:spcPct val="20000"/>
              </a:spcBef>
              <a:buFont typeface="Arial" pitchFamily="34" charset="0"/>
              <a:buChar char="•"/>
            </a:pPr>
            <a:r>
              <a:rPr lang="en-GB" altLang="zh-CN" sz="2000" dirty="0" smtClean="0"/>
              <a:t>Three operation modes</a:t>
            </a:r>
          </a:p>
          <a:p>
            <a:pPr marL="742950" lvl="1" indent="-285750">
              <a:spcBef>
                <a:spcPct val="20000"/>
              </a:spcBef>
              <a:buFont typeface="Arial" pitchFamily="34" charset="0"/>
              <a:buChar char="–"/>
            </a:pPr>
            <a:r>
              <a:rPr lang="en-GB" altLang="zh-CN" sz="1600" dirty="0" smtClean="0"/>
              <a:t>Stand-alone operation</a:t>
            </a:r>
          </a:p>
          <a:p>
            <a:pPr marL="1200150" lvl="2" indent="-285750">
              <a:spcBef>
                <a:spcPct val="20000"/>
              </a:spcBef>
              <a:buFont typeface="Wingdings" pitchFamily="2" charset="2"/>
              <a:buChar char="ü"/>
            </a:pPr>
            <a:r>
              <a:rPr lang="en-GB" altLang="zh-CN" sz="1600" dirty="0" smtClean="0"/>
              <a:t>making use of scattered spectrum and e.g. re-farming of GSM spectrum.</a:t>
            </a:r>
            <a:endParaRPr lang="zh-CN" altLang="zh-CN" sz="1600" dirty="0" smtClean="0"/>
          </a:p>
          <a:p>
            <a:pPr marL="742950" lvl="1" indent="-285750">
              <a:spcBef>
                <a:spcPct val="20000"/>
              </a:spcBef>
              <a:buFont typeface="Arial" pitchFamily="34" charset="0"/>
              <a:buChar char="–"/>
            </a:pPr>
            <a:r>
              <a:rPr lang="en-GB" altLang="zh-CN" sz="1600" dirty="0" smtClean="0"/>
              <a:t>In-band operation</a:t>
            </a:r>
          </a:p>
          <a:p>
            <a:pPr marL="1200150" lvl="2" indent="-285750">
              <a:spcBef>
                <a:spcPct val="20000"/>
              </a:spcBef>
              <a:buFont typeface="Wingdings" pitchFamily="2" charset="2"/>
              <a:buChar char="ü"/>
            </a:pPr>
            <a:r>
              <a:rPr lang="en-GB" altLang="zh-CN" sz="1600" dirty="0" smtClean="0"/>
              <a:t>making use of resources that are within the system bandwidth of the MBB LTE cell.</a:t>
            </a:r>
          </a:p>
          <a:p>
            <a:pPr marL="742950" lvl="1" indent="-285750">
              <a:spcBef>
                <a:spcPct val="20000"/>
              </a:spcBef>
              <a:buFont typeface="Arial" pitchFamily="34" charset="0"/>
              <a:buChar char="–"/>
            </a:pPr>
            <a:r>
              <a:rPr lang="en-GB" altLang="zh-CN" sz="1600" dirty="0" smtClean="0"/>
              <a:t>Guard-band operation</a:t>
            </a:r>
          </a:p>
          <a:p>
            <a:pPr marL="1200150" lvl="2" indent="-285750">
              <a:spcBef>
                <a:spcPct val="20000"/>
              </a:spcBef>
              <a:buFont typeface="Wingdings" pitchFamily="2" charset="2"/>
              <a:buChar char="ü"/>
            </a:pPr>
            <a:r>
              <a:rPr lang="en-GB" altLang="zh-CN" sz="1600" dirty="0" smtClean="0"/>
              <a:t>making use of the currently unused resource blocks at the edges of the MBB LTE cell.</a:t>
            </a:r>
            <a:endParaRPr lang="zh-CN" altLang="zh-CN" sz="1600" dirty="0" smtClean="0"/>
          </a:p>
          <a:p>
            <a:pPr marL="342900" lvl="1" indent="-342900">
              <a:spcBef>
                <a:spcPct val="20000"/>
              </a:spcBef>
              <a:buFont typeface="Arial" pitchFamily="34" charset="0"/>
              <a:buChar char="•"/>
            </a:pPr>
            <a:r>
              <a:rPr lang="en-US" altLang="zh-CN" sz="2000" dirty="0" smtClean="0"/>
              <a:t>UL </a:t>
            </a:r>
            <a:r>
              <a:rPr lang="en-GB" altLang="zh-CN" sz="2000" dirty="0" smtClean="0"/>
              <a:t>Multiple Access</a:t>
            </a:r>
            <a:endParaRPr lang="en-US" altLang="zh-CN" sz="2000" dirty="0" smtClean="0"/>
          </a:p>
          <a:p>
            <a:pPr marL="742950" lvl="1" indent="-285750">
              <a:spcBef>
                <a:spcPct val="20000"/>
              </a:spcBef>
              <a:buFont typeface="Arial" pitchFamily="34" charset="0"/>
              <a:buChar char="–"/>
            </a:pPr>
            <a:r>
              <a:rPr lang="en-US" altLang="zh-CN" sz="1600" dirty="0" smtClean="0"/>
              <a:t>Single tone: 3.75kHz carrier or 15kHz carrier </a:t>
            </a:r>
          </a:p>
          <a:p>
            <a:pPr marL="742950" lvl="1" indent="-285750">
              <a:spcBef>
                <a:spcPct val="20000"/>
              </a:spcBef>
              <a:buFont typeface="Arial" pitchFamily="34" charset="0"/>
              <a:buChar char="–"/>
            </a:pPr>
            <a:r>
              <a:rPr lang="en-US" altLang="zh-CN" sz="1600" dirty="0" smtClean="0"/>
              <a:t>Multi-tone: multiple 15kHz carriers, with SC-FDM</a:t>
            </a:r>
          </a:p>
          <a:p>
            <a:pPr marL="342900" lvl="1" indent="-342900">
              <a:spcBef>
                <a:spcPct val="20000"/>
              </a:spcBef>
              <a:buFont typeface="Arial" pitchFamily="34" charset="0"/>
              <a:buChar char="•"/>
            </a:pPr>
            <a:r>
              <a:rPr lang="en-US" altLang="zh-CN" sz="2000" dirty="0" smtClean="0"/>
              <a:t>DL </a:t>
            </a:r>
            <a:r>
              <a:rPr lang="en-GB" altLang="zh-CN" sz="2000" dirty="0" smtClean="0"/>
              <a:t>Multiple Access</a:t>
            </a:r>
            <a:endParaRPr lang="en-US" altLang="zh-CN" sz="2000" dirty="0" smtClean="0"/>
          </a:p>
          <a:p>
            <a:pPr marL="742950" lvl="1" indent="-285750">
              <a:spcBef>
                <a:spcPct val="20000"/>
              </a:spcBef>
              <a:buFont typeface="Arial" pitchFamily="34" charset="0"/>
              <a:buChar char="–"/>
            </a:pPr>
            <a:r>
              <a:rPr lang="en-US" altLang="zh-CN" sz="1600" dirty="0" smtClean="0"/>
              <a:t>15kHz carriers, with OFDM</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704" y="1071546"/>
            <a:ext cx="7924824" cy="5643602"/>
          </a:xfrm>
        </p:spPr>
        <p:txBody>
          <a:bodyPr>
            <a:normAutofit/>
          </a:bodyPr>
          <a:lstStyle/>
          <a:p>
            <a:r>
              <a:rPr lang="en-US" altLang="zh-CN" sz="2000" dirty="0" smtClean="0"/>
              <a:t>Overall Core part:</a:t>
            </a:r>
            <a:r>
              <a:rPr lang="zh-CN" altLang="en-US" sz="2000" dirty="0" smtClean="0"/>
              <a:t> </a:t>
            </a:r>
            <a:r>
              <a:rPr lang="en-US" altLang="zh-CN" sz="2000" dirty="0" smtClean="0"/>
              <a:t>95%</a:t>
            </a:r>
          </a:p>
          <a:p>
            <a:pPr lvl="1"/>
            <a:r>
              <a:rPr lang="en-US" altLang="zh-CN" sz="1600" dirty="0" smtClean="0"/>
              <a:t>RAN1 100%</a:t>
            </a:r>
          </a:p>
          <a:p>
            <a:pPr lvl="1"/>
            <a:r>
              <a:rPr lang="en-US" altLang="zh-CN" sz="1600" dirty="0" smtClean="0"/>
              <a:t>RAN2 92%</a:t>
            </a:r>
          </a:p>
          <a:p>
            <a:pPr lvl="1"/>
            <a:r>
              <a:rPr lang="en-US" altLang="zh-CN" sz="1600" dirty="0" smtClean="0"/>
              <a:t>RAN3 80%</a:t>
            </a:r>
          </a:p>
          <a:p>
            <a:pPr lvl="1"/>
            <a:r>
              <a:rPr lang="en-US" altLang="zh-CN" sz="1600" dirty="0" smtClean="0"/>
              <a:t>RAN4 85%</a:t>
            </a:r>
          </a:p>
          <a:p>
            <a:pPr lvl="1"/>
            <a:r>
              <a:rPr lang="en-US" altLang="zh-CN" sz="1600" dirty="0" smtClean="0"/>
              <a:t>Completion date: June 2016 RAN #72</a:t>
            </a:r>
            <a:endParaRPr lang="en-GB" altLang="zh-CN" sz="1600" dirty="0" smtClean="0"/>
          </a:p>
          <a:p>
            <a:r>
              <a:rPr lang="en-GB" altLang="zh-CN" sz="2000" dirty="0" smtClean="0"/>
              <a:t>RAN4 Performance part:</a:t>
            </a:r>
            <a:endParaRPr lang="zh-CN" altLang="zh-CN" sz="2000" dirty="0" smtClean="0"/>
          </a:p>
          <a:p>
            <a:pPr lvl="1"/>
            <a:r>
              <a:rPr lang="en-GB" altLang="zh-CN" sz="1600" dirty="0" smtClean="0"/>
              <a:t>Completion status: 0%</a:t>
            </a:r>
          </a:p>
          <a:p>
            <a:pPr lvl="1"/>
            <a:r>
              <a:rPr lang="en-US" altLang="zh-CN" sz="1600" dirty="0" smtClean="0"/>
              <a:t>Completion date: </a:t>
            </a:r>
            <a:r>
              <a:rPr lang="en-GB" altLang="zh-CN" sz="1600" dirty="0" smtClean="0"/>
              <a:t>September 2016 RAN #73</a:t>
            </a:r>
          </a:p>
          <a:p>
            <a:pPr lvl="1"/>
            <a:endParaRPr lang="en-GB" altLang="zh-CN" sz="1600" dirty="0" smtClean="0"/>
          </a:p>
          <a:p>
            <a:pPr marL="342900" lvl="1" indent="-342900">
              <a:buFont typeface="Arial" pitchFamily="34" charset="0"/>
              <a:buChar char="•"/>
            </a:pPr>
            <a:r>
              <a:rPr lang="en-GB" altLang="zh-CN" sz="2000" dirty="0" smtClean="0"/>
              <a:t>RAN5 Core part:</a:t>
            </a:r>
          </a:p>
          <a:p>
            <a:pPr lvl="1"/>
            <a:r>
              <a:rPr lang="en-US" altLang="zh-CN" sz="1600" dirty="0" smtClean="0"/>
              <a:t>Completion date: </a:t>
            </a:r>
            <a:r>
              <a:rPr lang="en-GB" altLang="zh-CN" sz="1600" dirty="0" smtClean="0"/>
              <a:t>December 2016 RAN #74</a:t>
            </a:r>
          </a:p>
          <a:p>
            <a:pPr lvl="1"/>
            <a:endParaRPr lang="en-GB" altLang="zh-CN" sz="1600" dirty="0" smtClean="0"/>
          </a:p>
          <a:p>
            <a:pPr marL="342900" lvl="1" indent="-342900">
              <a:buFont typeface="Arial" pitchFamily="34" charset="0"/>
              <a:buChar char="•"/>
            </a:pPr>
            <a:r>
              <a:rPr lang="en-GB" altLang="zh-CN" sz="2000" dirty="0" smtClean="0"/>
              <a:t>RAN5 Performance part:</a:t>
            </a:r>
          </a:p>
          <a:p>
            <a:pPr lvl="1"/>
            <a:r>
              <a:rPr lang="en-US" altLang="zh-CN" sz="1600" dirty="0" smtClean="0"/>
              <a:t>Completion date: </a:t>
            </a:r>
            <a:r>
              <a:rPr lang="en-GB" altLang="zh-CN" sz="1600" dirty="0" smtClean="0"/>
              <a:t>March 2017 RAN #75</a:t>
            </a:r>
          </a:p>
          <a:p>
            <a:pPr lvl="1"/>
            <a:endParaRPr lang="en-GB" altLang="zh-CN" sz="1600" dirty="0" smtClean="0"/>
          </a:p>
        </p:txBody>
      </p:sp>
      <p:sp>
        <p:nvSpPr>
          <p:cNvPr id="4" name="标题 3"/>
          <p:cNvSpPr>
            <a:spLocks noGrp="1"/>
          </p:cNvSpPr>
          <p:nvPr>
            <p:ph type="title"/>
          </p:nvPr>
        </p:nvSpPr>
        <p:spPr>
          <a:xfrm>
            <a:off x="-76200" y="17523"/>
            <a:ext cx="9220200" cy="707886"/>
          </a:xfrm>
          <a:prstGeom prst="rect">
            <a:avLst/>
          </a:prstGeom>
        </p:spPr>
        <p:txBody>
          <a:bodyPr wrap="square">
            <a:spAutoFit/>
          </a:bodyPr>
          <a:lstStyle/>
          <a:p>
            <a:r>
              <a:rPr lang="en-US" altLang="zh-CN" sz="4000" b="1" dirty="0" smtClean="0"/>
              <a:t>Overall progress after April </a:t>
            </a:r>
            <a:r>
              <a:rPr lang="en-US" altLang="zh-CN" sz="4000" b="1" dirty="0" err="1" smtClean="0"/>
              <a:t>adhoc</a:t>
            </a:r>
            <a:r>
              <a:rPr lang="en-US" altLang="zh-CN" sz="4000" b="1" dirty="0" smtClean="0"/>
              <a:t> meeting</a:t>
            </a:r>
            <a:endParaRPr lang="zh-CN" altLang="en-US" sz="4000" dirty="0"/>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progress in RAN4</a:t>
            </a:r>
            <a:endParaRPr lang="zh-CN" altLang="en-US" dirty="0"/>
          </a:p>
        </p:txBody>
      </p:sp>
      <p:sp>
        <p:nvSpPr>
          <p:cNvPr id="5" name="矩形 4"/>
          <p:cNvSpPr/>
          <p:nvPr/>
        </p:nvSpPr>
        <p:spPr>
          <a:xfrm>
            <a:off x="428596" y="1071546"/>
            <a:ext cx="8143916" cy="4216539"/>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US" altLang="zh-CN" sz="2000" dirty="0" smtClean="0">
                <a:solidFill>
                  <a:srgbClr val="3333FF"/>
                </a:solidFill>
              </a:rPr>
              <a:t>Use TS 36.101 for NB-IOT UE RF requirements</a:t>
            </a:r>
            <a:endParaRPr lang="en-GB" altLang="zh-CN" sz="2000" dirty="0" smtClean="0">
              <a:solidFill>
                <a:srgbClr val="3333FF"/>
              </a:solidFill>
            </a:endParaRPr>
          </a:p>
          <a:p>
            <a:pPr marL="342900" lvl="1" indent="-342900">
              <a:lnSpc>
                <a:spcPct val="130000"/>
              </a:lnSpc>
              <a:spcBef>
                <a:spcPct val="20000"/>
              </a:spcBef>
              <a:buFont typeface="Arial" pitchFamily="34" charset="0"/>
              <a:buChar char="•"/>
            </a:pPr>
            <a:r>
              <a:rPr lang="en-GB" altLang="zh-CN" sz="2000" dirty="0" smtClean="0"/>
              <a:t>Frequency bands and channel arrangement</a:t>
            </a:r>
            <a:endParaRPr lang="zh-CN" altLang="zh-CN" sz="2000" dirty="0" smtClean="0"/>
          </a:p>
          <a:p>
            <a:pPr marL="742950" lvl="1" indent="-285750">
              <a:lnSpc>
                <a:spcPct val="130000"/>
              </a:lnSpc>
              <a:spcBef>
                <a:spcPct val="20000"/>
              </a:spcBef>
              <a:buFont typeface="Arial" pitchFamily="34" charset="0"/>
              <a:buChar char="–"/>
            </a:pPr>
            <a:r>
              <a:rPr lang="en-GB" altLang="zh-CN" dirty="0" smtClean="0">
                <a:solidFill>
                  <a:srgbClr val="3333FF"/>
                </a:solidFill>
              </a:rPr>
              <a:t>Operating bands</a:t>
            </a:r>
          </a:p>
          <a:p>
            <a:pPr lvl="2" indent="-200025">
              <a:lnSpc>
                <a:spcPct val="130000"/>
              </a:lnSpc>
              <a:buFont typeface="Wingdings" pitchFamily="2" charset="2"/>
              <a:buChar char="ü"/>
            </a:pPr>
            <a:r>
              <a:rPr lang="en-US" altLang="zh-CN" sz="1600" dirty="0" smtClean="0">
                <a:solidFill>
                  <a:srgbClr val="3333FF"/>
                </a:solidFill>
              </a:rPr>
              <a:t>Re-use existing E-UTRA band definition for NB-IOT.</a:t>
            </a:r>
            <a:endParaRPr lang="zh-CN" altLang="zh-CN" sz="1600" dirty="0" smtClean="0">
              <a:solidFill>
                <a:srgbClr val="3333FF"/>
              </a:solidFill>
            </a:endParaRPr>
          </a:p>
          <a:p>
            <a:pPr marL="742950" lvl="1" indent="-285750">
              <a:lnSpc>
                <a:spcPct val="130000"/>
              </a:lnSpc>
              <a:spcBef>
                <a:spcPct val="20000"/>
              </a:spcBef>
              <a:buFont typeface="Arial" pitchFamily="34" charset="0"/>
              <a:buChar char="–"/>
            </a:pPr>
            <a:r>
              <a:rPr lang="en-GB" altLang="zh-CN" dirty="0" smtClean="0">
                <a:solidFill>
                  <a:srgbClr val="3333FF"/>
                </a:solidFill>
              </a:rPr>
              <a:t>Channel bandwidth (R4-78AH-0177)</a:t>
            </a:r>
          </a:p>
          <a:p>
            <a:pPr lvl="2" indent="-200025">
              <a:lnSpc>
                <a:spcPct val="130000"/>
              </a:lnSpc>
              <a:buFont typeface="Wingdings" pitchFamily="2" charset="2"/>
              <a:buChar char="ü"/>
            </a:pPr>
            <a:r>
              <a:rPr lang="en-GB" altLang="zh-CN" sz="1600" dirty="0" smtClean="0">
                <a:solidFill>
                  <a:srgbClr val="3333FF"/>
                </a:solidFill>
              </a:rPr>
              <a:t>for standalone: </a:t>
            </a:r>
            <a:r>
              <a:rPr lang="en-US" altLang="zh-CN" sz="1600" dirty="0" smtClean="0">
                <a:solidFill>
                  <a:srgbClr val="3333FF"/>
                </a:solidFill>
              </a:rPr>
              <a:t>UL and DL channel BW is 200 kHz for both single tone and </a:t>
            </a:r>
            <a:r>
              <a:rPr lang="en-US" altLang="zh-CN" sz="1600" dirty="0" err="1" smtClean="0">
                <a:solidFill>
                  <a:srgbClr val="3333FF"/>
                </a:solidFill>
              </a:rPr>
              <a:t>multitone</a:t>
            </a:r>
            <a:endParaRPr lang="en-GB" altLang="zh-CN" sz="1600" dirty="0" smtClean="0">
              <a:solidFill>
                <a:srgbClr val="3333FF"/>
              </a:solidFill>
            </a:endParaRPr>
          </a:p>
          <a:p>
            <a:pPr lvl="2" indent="-200025">
              <a:lnSpc>
                <a:spcPct val="130000"/>
              </a:lnSpc>
              <a:buFont typeface="Wingdings" pitchFamily="2" charset="2"/>
              <a:buChar char="ü"/>
            </a:pPr>
            <a:r>
              <a:rPr lang="en-US" altLang="zh-CN" sz="1600" dirty="0" smtClean="0">
                <a:solidFill>
                  <a:srgbClr val="3333FF"/>
                </a:solidFill>
              </a:rPr>
              <a:t>for Guard band and In band: UL channel BW is 200 kHz, DL use LTE channel BW</a:t>
            </a:r>
            <a:endParaRPr lang="zh-CN" altLang="zh-CN" sz="1600" dirty="0" smtClean="0">
              <a:solidFill>
                <a:srgbClr val="FF0000"/>
              </a:solidFill>
            </a:endParaRPr>
          </a:p>
          <a:p>
            <a:pPr marL="742950" lvl="1" indent="-285750">
              <a:lnSpc>
                <a:spcPct val="130000"/>
              </a:lnSpc>
              <a:spcBef>
                <a:spcPct val="20000"/>
              </a:spcBef>
              <a:buFont typeface="Arial" pitchFamily="34" charset="0"/>
              <a:buChar char="–"/>
            </a:pPr>
            <a:r>
              <a:rPr lang="en-US" altLang="zh-CN" dirty="0" smtClean="0">
                <a:solidFill>
                  <a:srgbClr val="3333FF"/>
                </a:solidFill>
              </a:rPr>
              <a:t>Channel raster </a:t>
            </a:r>
          </a:p>
          <a:p>
            <a:pPr lvl="2" indent="-200025">
              <a:lnSpc>
                <a:spcPct val="130000"/>
              </a:lnSpc>
              <a:buFont typeface="Wingdings" pitchFamily="2" charset="2"/>
              <a:buChar char="ü"/>
            </a:pPr>
            <a:r>
              <a:rPr lang="en-US" altLang="zh-CN" sz="1600" dirty="0" smtClean="0">
                <a:solidFill>
                  <a:srgbClr val="3333FF"/>
                </a:solidFill>
              </a:rPr>
              <a:t>for in, guard and standalone is 100 kHz</a:t>
            </a:r>
            <a:endParaRPr lang="en-GB" altLang="zh-CN" sz="1600" dirty="0" smtClean="0">
              <a:solidFill>
                <a:srgbClr val="3333FF"/>
              </a:solidFill>
            </a:endParaRPr>
          </a:p>
          <a:p>
            <a:pPr marL="742950" lvl="1" indent="-285750">
              <a:lnSpc>
                <a:spcPct val="130000"/>
              </a:lnSpc>
              <a:spcBef>
                <a:spcPct val="20000"/>
              </a:spcBef>
              <a:buFont typeface="Arial" pitchFamily="34" charset="0"/>
              <a:buChar char="–"/>
            </a:pPr>
            <a:r>
              <a:rPr lang="en-GB" altLang="zh-CN" dirty="0" smtClean="0">
                <a:solidFill>
                  <a:srgbClr val="3333FF"/>
                </a:solidFill>
              </a:rPr>
              <a:t>EARFCN</a:t>
            </a:r>
            <a:r>
              <a:rPr lang="en-US" altLang="zh-CN" dirty="0" smtClean="0">
                <a:solidFill>
                  <a:srgbClr val="3333FF"/>
                </a:solidFill>
              </a:rPr>
              <a:t> </a:t>
            </a:r>
          </a:p>
          <a:p>
            <a:pPr lvl="2" indent="-200025">
              <a:lnSpc>
                <a:spcPct val="130000"/>
              </a:lnSpc>
              <a:buFont typeface="Wingdings" pitchFamily="2" charset="2"/>
              <a:buChar char="ü"/>
            </a:pPr>
            <a:r>
              <a:rPr lang="en-US" altLang="zh-CN" sz="1600" dirty="0" smtClean="0">
                <a:solidFill>
                  <a:srgbClr val="3333FF"/>
                </a:solidFill>
              </a:rPr>
              <a:t>Channel numbering is defined</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TX </a:t>
            </a:r>
            <a:r>
              <a:rPr lang="en-US" altLang="zh-CN" b="1" dirty="0" smtClean="0"/>
              <a:t>progress in RAN4</a:t>
            </a:r>
            <a:endParaRPr lang="zh-CN" altLang="en-US" dirty="0"/>
          </a:p>
        </p:txBody>
      </p:sp>
      <p:sp>
        <p:nvSpPr>
          <p:cNvPr id="5" name="矩形 4"/>
          <p:cNvSpPr/>
          <p:nvPr/>
        </p:nvSpPr>
        <p:spPr>
          <a:xfrm>
            <a:off x="285720" y="928779"/>
            <a:ext cx="8572528" cy="4708981"/>
          </a:xfrm>
          <a:prstGeom prst="rect">
            <a:avLst/>
          </a:prstGeom>
        </p:spPr>
        <p:txBody>
          <a:bodyPr wrap="square">
            <a:spAutoFit/>
          </a:bodyPr>
          <a:lstStyle/>
          <a:p>
            <a:pPr marL="342900" lvl="1" indent="-342900">
              <a:spcBef>
                <a:spcPct val="20000"/>
              </a:spcBef>
              <a:buFont typeface="Arial" pitchFamily="34" charset="0"/>
              <a:buChar char="•"/>
            </a:pPr>
            <a:r>
              <a:rPr lang="en-GB" altLang="zh-CN" sz="2000" dirty="0" smtClean="0">
                <a:solidFill>
                  <a:srgbClr val="3333FF"/>
                </a:solidFill>
              </a:rPr>
              <a:t>Maximum output power</a:t>
            </a:r>
          </a:p>
          <a:p>
            <a:pPr marL="742950" lvl="1" indent="-285750">
              <a:spcBef>
                <a:spcPct val="20000"/>
              </a:spcBef>
              <a:buFont typeface="Arial" pitchFamily="34" charset="0"/>
              <a:buChar char="–"/>
            </a:pPr>
            <a:r>
              <a:rPr lang="en-US" altLang="zh-CN" sz="1600" dirty="0" smtClean="0">
                <a:solidFill>
                  <a:srgbClr val="3333FF"/>
                </a:solidFill>
              </a:rPr>
              <a:t>power classes 3 (23 </a:t>
            </a:r>
            <a:r>
              <a:rPr lang="en-US" altLang="zh-CN" sz="1600" dirty="0" err="1" smtClean="0">
                <a:solidFill>
                  <a:srgbClr val="3333FF"/>
                </a:solidFill>
              </a:rPr>
              <a:t>dBm</a:t>
            </a:r>
            <a:r>
              <a:rPr lang="en-US" altLang="zh-CN" sz="1600" dirty="0" smtClean="0">
                <a:solidFill>
                  <a:srgbClr val="3333FF"/>
                </a:solidFill>
              </a:rPr>
              <a:t>) and class 5(20dBm)</a:t>
            </a:r>
          </a:p>
          <a:p>
            <a:pPr marL="342900" lvl="1" indent="-342900">
              <a:spcBef>
                <a:spcPct val="20000"/>
              </a:spcBef>
              <a:buFont typeface="Arial" pitchFamily="34" charset="0"/>
              <a:buChar char="•"/>
            </a:pPr>
            <a:r>
              <a:rPr lang="en-GB" altLang="zh-CN" sz="2000" dirty="0" smtClean="0">
                <a:solidFill>
                  <a:srgbClr val="FF0000"/>
                </a:solidFill>
              </a:rPr>
              <a:t>MPR: </a:t>
            </a:r>
          </a:p>
          <a:p>
            <a:pPr marL="742950" lvl="1" indent="-285750">
              <a:spcBef>
                <a:spcPct val="20000"/>
              </a:spcBef>
              <a:buFont typeface="Arial" pitchFamily="34" charset="0"/>
              <a:buChar char="–"/>
            </a:pPr>
            <a:r>
              <a:rPr lang="en-GB" altLang="zh-CN" sz="1600" dirty="0" smtClean="0">
                <a:solidFill>
                  <a:srgbClr val="3333FF"/>
                </a:solidFill>
              </a:rPr>
              <a:t>single tone transmissions are not allowed to have MPR</a:t>
            </a:r>
          </a:p>
          <a:p>
            <a:pPr marL="742950" lvl="1" indent="-285750">
              <a:spcBef>
                <a:spcPct val="20000"/>
              </a:spcBef>
              <a:buFont typeface="Arial" pitchFamily="34" charset="0"/>
              <a:buChar char="–"/>
            </a:pPr>
            <a:r>
              <a:rPr lang="en-US" altLang="zh-CN" sz="1600" dirty="0" smtClean="0">
                <a:solidFill>
                  <a:srgbClr val="FF0000"/>
                </a:solidFill>
              </a:rPr>
              <a:t>Tentatively agree MPR values for power class 3; Simulate power class 5  MPR for Nanjing; (R4-78AH-0237)</a:t>
            </a:r>
          </a:p>
          <a:p>
            <a:pPr marL="342900" lvl="1" indent="-342900">
              <a:spcBef>
                <a:spcPct val="20000"/>
              </a:spcBef>
              <a:buFont typeface="Arial" pitchFamily="34" charset="0"/>
              <a:buChar char="•"/>
            </a:pPr>
            <a:r>
              <a:rPr lang="en-US" altLang="zh-CN" sz="2000" dirty="0" smtClean="0">
                <a:solidFill>
                  <a:srgbClr val="3333FF"/>
                </a:solidFill>
              </a:rPr>
              <a:t>AMPR: Not needed(R4-78AH-0060)</a:t>
            </a:r>
          </a:p>
          <a:p>
            <a:pPr marL="342900" lvl="1" indent="-342900">
              <a:spcBef>
                <a:spcPct val="20000"/>
              </a:spcBef>
              <a:buFont typeface="Arial" pitchFamily="34" charset="0"/>
              <a:buChar char="•"/>
            </a:pPr>
            <a:r>
              <a:rPr lang="en-GB" altLang="zh-CN" sz="2000" dirty="0" smtClean="0">
                <a:solidFill>
                  <a:srgbClr val="3333FF"/>
                </a:solidFill>
              </a:rPr>
              <a:t>Minimum power: </a:t>
            </a:r>
            <a:r>
              <a:rPr lang="en-US" altLang="zh-CN" sz="1600" dirty="0" smtClean="0">
                <a:solidFill>
                  <a:srgbClr val="3333FF"/>
                </a:solidFill>
              </a:rPr>
              <a:t>-40 </a:t>
            </a:r>
            <a:r>
              <a:rPr lang="en-US" altLang="zh-CN" sz="1600" dirty="0" err="1" smtClean="0">
                <a:solidFill>
                  <a:srgbClr val="3333FF"/>
                </a:solidFill>
              </a:rPr>
              <a:t>dBm</a:t>
            </a:r>
            <a:endParaRPr lang="en-US" altLang="zh-CN" sz="16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3333FF"/>
                </a:solidFill>
              </a:rPr>
              <a:t>OFF power</a:t>
            </a:r>
            <a:r>
              <a:rPr lang="en-US" altLang="zh-CN" sz="2000" dirty="0" smtClean="0">
                <a:solidFill>
                  <a:srgbClr val="3333FF"/>
                </a:solidFill>
              </a:rPr>
              <a:t>: </a:t>
            </a:r>
            <a:r>
              <a:rPr lang="en-US" altLang="zh-CN" sz="1600" dirty="0" smtClean="0">
                <a:solidFill>
                  <a:srgbClr val="3333FF"/>
                </a:solidFill>
              </a:rPr>
              <a:t>-50 </a:t>
            </a:r>
            <a:r>
              <a:rPr lang="en-US" altLang="zh-CN" sz="1600" dirty="0" err="1" smtClean="0">
                <a:solidFill>
                  <a:srgbClr val="3333FF"/>
                </a:solidFill>
              </a:rPr>
              <a:t>dBm</a:t>
            </a:r>
            <a:endParaRPr lang="en-GB" altLang="zh-CN" sz="1600" dirty="0" smtClean="0">
              <a:solidFill>
                <a:srgbClr val="FF0000"/>
              </a:solidFill>
            </a:endParaRPr>
          </a:p>
          <a:p>
            <a:pPr marL="342900" lvl="1" indent="-342900">
              <a:spcBef>
                <a:spcPct val="20000"/>
              </a:spcBef>
              <a:buFont typeface="Arial" pitchFamily="34" charset="0"/>
              <a:buChar char="•"/>
            </a:pPr>
            <a:r>
              <a:rPr lang="en-GB" altLang="zh-CN" sz="2000" dirty="0" smtClean="0">
                <a:solidFill>
                  <a:srgbClr val="3333FF"/>
                </a:solidFill>
              </a:rPr>
              <a:t>ON/OFF time mask: </a:t>
            </a:r>
            <a:r>
              <a:rPr lang="en-GB" altLang="zh-CN" sz="1600" dirty="0" smtClean="0">
                <a:solidFill>
                  <a:srgbClr val="3333FF"/>
                </a:solidFill>
              </a:rPr>
              <a:t>reuse </a:t>
            </a:r>
            <a:r>
              <a:rPr lang="en-US" altLang="zh-CN" sz="1600" dirty="0" smtClean="0">
                <a:solidFill>
                  <a:srgbClr val="3333FF"/>
                </a:solidFill>
              </a:rPr>
              <a:t>E-UTRA General ON/OFF time mask</a:t>
            </a:r>
            <a:endParaRPr lang="en-GB" altLang="zh-CN" sz="16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FF0000"/>
                </a:solidFill>
              </a:rPr>
              <a:t>Power control tolerance</a:t>
            </a:r>
            <a:endParaRPr lang="zh-CN" altLang="zh-CN" sz="2000" dirty="0" smtClean="0">
              <a:solidFill>
                <a:srgbClr val="FF0000"/>
              </a:solidFill>
            </a:endParaRPr>
          </a:p>
          <a:p>
            <a:pPr marL="742950" lvl="1" indent="-285750">
              <a:spcBef>
                <a:spcPct val="20000"/>
              </a:spcBef>
              <a:buFont typeface="Arial" pitchFamily="34" charset="0"/>
              <a:buChar char="–"/>
            </a:pPr>
            <a:r>
              <a:rPr lang="en-US" altLang="zh-CN" sz="1600" dirty="0" smtClean="0">
                <a:solidFill>
                  <a:srgbClr val="3333FF"/>
                </a:solidFill>
              </a:rPr>
              <a:t>Absolute power tolerance</a:t>
            </a:r>
            <a:r>
              <a:rPr lang="en-GB" altLang="zh-CN" sz="1600" dirty="0" smtClean="0">
                <a:solidFill>
                  <a:srgbClr val="3333FF"/>
                </a:solidFill>
              </a:rPr>
              <a:t> reuse </a:t>
            </a:r>
            <a:r>
              <a:rPr lang="en-US" altLang="zh-CN" sz="1600" dirty="0" smtClean="0">
                <a:solidFill>
                  <a:srgbClr val="3333FF"/>
                </a:solidFill>
              </a:rPr>
              <a:t>E-UTRA requirement</a:t>
            </a:r>
          </a:p>
          <a:p>
            <a:pPr marL="742950" lvl="1" indent="-285750">
              <a:spcBef>
                <a:spcPct val="20000"/>
              </a:spcBef>
              <a:buFont typeface="Arial" pitchFamily="34" charset="0"/>
              <a:buChar char="–"/>
            </a:pPr>
            <a:r>
              <a:rPr lang="en-US" altLang="zh-CN" sz="1600" dirty="0" smtClean="0">
                <a:solidFill>
                  <a:srgbClr val="FF0000"/>
                </a:solidFill>
              </a:rPr>
              <a:t>Relative power tolerance, Aggregate power control tolerance requirement FFS</a:t>
            </a:r>
          </a:p>
          <a:p>
            <a:pPr marL="342900" lvl="1" indent="-342900">
              <a:spcBef>
                <a:spcPct val="20000"/>
              </a:spcBef>
              <a:buFont typeface="Arial" pitchFamily="34" charset="0"/>
              <a:buChar char="•"/>
            </a:pPr>
            <a:r>
              <a:rPr lang="en-US" altLang="zh-CN" sz="2000" dirty="0" smtClean="0">
                <a:solidFill>
                  <a:srgbClr val="3333FF"/>
                </a:solidFill>
              </a:rPr>
              <a:t>Frequency error: same as LTE for all coverage modes(R4-78AH-0122)</a:t>
            </a:r>
            <a:endParaRPr lang="en-GB" altLang="zh-CN" sz="2000" dirty="0" smtClean="0">
              <a:solidFill>
                <a:srgbClr val="3333FF"/>
              </a:solidFill>
            </a:endParaRP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TX </a:t>
            </a:r>
            <a:r>
              <a:rPr lang="en-US" altLang="zh-CN" b="1" dirty="0" smtClean="0"/>
              <a:t>progress in RAN4</a:t>
            </a:r>
            <a:endParaRPr lang="zh-CN" altLang="en-US" dirty="0"/>
          </a:p>
        </p:txBody>
      </p:sp>
      <p:sp>
        <p:nvSpPr>
          <p:cNvPr id="5" name="矩形 4"/>
          <p:cNvSpPr/>
          <p:nvPr/>
        </p:nvSpPr>
        <p:spPr>
          <a:xfrm>
            <a:off x="285720" y="958089"/>
            <a:ext cx="8572528" cy="5121402"/>
          </a:xfrm>
          <a:prstGeom prst="rect">
            <a:avLst/>
          </a:prstGeom>
        </p:spPr>
        <p:txBody>
          <a:bodyPr wrap="square">
            <a:spAutoFit/>
          </a:bodyPr>
          <a:lstStyle/>
          <a:p>
            <a:pPr marL="342900" lvl="1" indent="-342900">
              <a:spcBef>
                <a:spcPct val="20000"/>
              </a:spcBef>
              <a:buFont typeface="Arial" pitchFamily="34" charset="0"/>
              <a:buChar char="•"/>
            </a:pPr>
            <a:r>
              <a:rPr lang="en-US" altLang="zh-CN" sz="2000" dirty="0" smtClean="0">
                <a:solidFill>
                  <a:srgbClr val="3333FF"/>
                </a:solidFill>
              </a:rPr>
              <a:t>EVM: </a:t>
            </a:r>
            <a:r>
              <a:rPr lang="en-US" altLang="zh-CN" sz="1600" dirty="0" smtClean="0">
                <a:solidFill>
                  <a:srgbClr val="3333FF"/>
                </a:solidFill>
              </a:rPr>
              <a:t>single tone rotated pi/2 BPSK, pi/4 QPSK, </a:t>
            </a:r>
            <a:r>
              <a:rPr lang="en-US" altLang="zh-CN" sz="1600" dirty="0" err="1" smtClean="0">
                <a:solidFill>
                  <a:srgbClr val="3333FF"/>
                </a:solidFill>
              </a:rPr>
              <a:t>multitone</a:t>
            </a:r>
            <a:r>
              <a:rPr lang="en-US" altLang="zh-CN" sz="1600" dirty="0" smtClean="0">
                <a:solidFill>
                  <a:srgbClr val="3333FF"/>
                </a:solidFill>
              </a:rPr>
              <a:t> QPSK EVM requirement is 17.5 %, measurement method (R4-78AH-0040)</a:t>
            </a:r>
            <a:endParaRPr lang="zh-CN" altLang="zh-CN" sz="1600" dirty="0" smtClean="0">
              <a:solidFill>
                <a:srgbClr val="3333FF"/>
              </a:solidFill>
            </a:endParaRPr>
          </a:p>
          <a:p>
            <a:pPr marL="342900" lvl="1" indent="-342900">
              <a:spcBef>
                <a:spcPct val="20000"/>
              </a:spcBef>
              <a:buFont typeface="Arial" pitchFamily="34" charset="0"/>
              <a:buChar char="•"/>
            </a:pPr>
            <a:r>
              <a:rPr lang="en-US" altLang="zh-CN" sz="2000" dirty="0" smtClean="0">
                <a:solidFill>
                  <a:srgbClr val="FF0000"/>
                </a:solidFill>
              </a:rPr>
              <a:t>In-band emissions</a:t>
            </a:r>
            <a:r>
              <a:rPr lang="en-GB" altLang="zh-CN" sz="2000" smtClean="0">
                <a:solidFill>
                  <a:srgbClr val="FF0000"/>
                </a:solidFill>
              </a:rPr>
              <a:t>:</a:t>
            </a:r>
            <a:endParaRPr lang="en-GB" altLang="zh-CN" sz="1600" dirty="0" smtClean="0">
              <a:solidFill>
                <a:srgbClr val="FF0000"/>
              </a:solidFill>
            </a:endParaRPr>
          </a:p>
          <a:p>
            <a:pPr marL="742950" lvl="1" indent="-285750">
              <a:spcBef>
                <a:spcPct val="20000"/>
              </a:spcBef>
              <a:buFont typeface="Arial" pitchFamily="34" charset="0"/>
              <a:buChar char="–"/>
            </a:pPr>
            <a:r>
              <a:rPr lang="en-US" altLang="ja-JP" sz="1600" dirty="0" smtClean="0">
                <a:solidFill>
                  <a:srgbClr val="FF0000"/>
                </a:solidFill>
              </a:rPr>
              <a:t>within a PRB, In-band emission including general emission, IQ Image and carrier leakage. </a:t>
            </a:r>
          </a:p>
          <a:p>
            <a:pPr marL="742950" lvl="1" indent="-285750">
              <a:spcBef>
                <a:spcPct val="20000"/>
              </a:spcBef>
              <a:buFont typeface="Arial" pitchFamily="34" charset="0"/>
              <a:buChar char="–"/>
            </a:pPr>
            <a:r>
              <a:rPr lang="en-US" altLang="ja-JP" sz="1600" dirty="0" smtClean="0">
                <a:solidFill>
                  <a:srgbClr val="3333FF"/>
                </a:solidFill>
                <a:ea typeface="ＭＳ Ｐゴシック" pitchFamily="50" charset="-128"/>
              </a:rPr>
              <a:t>General in-band emission:</a:t>
            </a:r>
          </a:p>
          <a:p>
            <a:pPr marL="1200150" lvl="2" indent="-285750">
              <a:spcBef>
                <a:spcPct val="20000"/>
              </a:spcBef>
              <a:buFont typeface="Arial" pitchFamily="34" charset="0"/>
              <a:buChar char="–"/>
            </a:pPr>
            <a:r>
              <a:rPr lang="en-US" altLang="ja-JP" sz="1600" dirty="0" smtClean="0">
                <a:solidFill>
                  <a:srgbClr val="3333FF"/>
                </a:solidFill>
                <a:ea typeface="ＭＳ Ｐゴシック" pitchFamily="50" charset="-128"/>
              </a:rPr>
              <a:t> for NB-</a:t>
            </a:r>
            <a:r>
              <a:rPr lang="en-US" altLang="ja-JP" sz="1600" dirty="0" err="1" smtClean="0">
                <a:solidFill>
                  <a:srgbClr val="3333FF"/>
                </a:solidFill>
                <a:ea typeface="ＭＳ Ｐゴシック" pitchFamily="50" charset="-128"/>
              </a:rPr>
              <a:t>IoT</a:t>
            </a:r>
            <a:r>
              <a:rPr lang="en-US" altLang="ja-JP" sz="1600" dirty="0" smtClean="0">
                <a:solidFill>
                  <a:srgbClr val="3333FF"/>
                </a:solidFill>
                <a:ea typeface="ＭＳ Ｐゴシック" pitchFamily="50" charset="-128"/>
              </a:rPr>
              <a:t> with in a PRB is to be specified based scaling of the current LTE requirement .(R4-78AH-0199)</a:t>
            </a:r>
          </a:p>
          <a:p>
            <a:pPr marL="742950" lvl="1" indent="-285750">
              <a:spcBef>
                <a:spcPct val="20000"/>
              </a:spcBef>
              <a:buFont typeface="Arial" pitchFamily="34" charset="0"/>
              <a:buChar char="–"/>
            </a:pPr>
            <a:r>
              <a:rPr lang="en-US" altLang="ja-JP" sz="1600" dirty="0" smtClean="0">
                <a:solidFill>
                  <a:srgbClr val="FF0000"/>
                </a:solidFill>
                <a:ea typeface="ＭＳ Ｐゴシック" pitchFamily="50" charset="-128"/>
              </a:rPr>
              <a:t>carrier leakage: FFS</a:t>
            </a:r>
            <a:endParaRPr lang="en-US" altLang="zh-CN" sz="1600" dirty="0" smtClean="0">
              <a:solidFill>
                <a:srgbClr val="FF0000"/>
              </a:solidFill>
              <a:ea typeface="ＭＳ Ｐゴシック" pitchFamily="50" charset="-128"/>
            </a:endParaRPr>
          </a:p>
          <a:p>
            <a:pPr marL="342900" lvl="1" indent="-342900">
              <a:spcBef>
                <a:spcPct val="20000"/>
              </a:spcBef>
              <a:buFont typeface="Arial" pitchFamily="34" charset="0"/>
              <a:buChar char="•"/>
            </a:pPr>
            <a:r>
              <a:rPr lang="en-US" altLang="zh-CN" sz="2000" dirty="0" smtClean="0">
                <a:solidFill>
                  <a:srgbClr val="3333FF"/>
                </a:solidFill>
              </a:rPr>
              <a:t>Occupied bandwidth: </a:t>
            </a:r>
            <a:r>
              <a:rPr lang="en-US" altLang="zh-CN" sz="1600" dirty="0" smtClean="0">
                <a:solidFill>
                  <a:srgbClr val="3333FF"/>
                </a:solidFill>
              </a:rPr>
              <a:t> defined as the bandwidth containing 99 % of the total integrated mean power of the transmitted spectrum (R4-78AH-0124)</a:t>
            </a:r>
            <a:endParaRPr lang="zh-CN" altLang="zh-CN" sz="16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3333FF"/>
                </a:solidFill>
              </a:rPr>
              <a:t>SEM:</a:t>
            </a:r>
            <a:r>
              <a:rPr lang="en-US" altLang="zh-CN" sz="2000" dirty="0" smtClean="0">
                <a:solidFill>
                  <a:srgbClr val="3333FF"/>
                </a:solidFill>
              </a:rPr>
              <a:t> defined in R4-78AH-0064</a:t>
            </a:r>
            <a:endParaRPr lang="en-GB" altLang="zh-CN" sz="2000" dirty="0" smtClean="0">
              <a:solidFill>
                <a:srgbClr val="3333FF"/>
              </a:solidFill>
            </a:endParaRPr>
          </a:p>
          <a:p>
            <a:pPr marL="342900" lvl="1" indent="-342900">
              <a:spcBef>
                <a:spcPct val="20000"/>
              </a:spcBef>
              <a:buFont typeface="Arial" pitchFamily="34" charset="0"/>
              <a:buChar char="•"/>
            </a:pPr>
            <a:r>
              <a:rPr lang="en-US" altLang="zh-CN" sz="2000" dirty="0" smtClean="0">
                <a:solidFill>
                  <a:srgbClr val="3333FF"/>
                </a:solidFill>
              </a:rPr>
              <a:t>ACLR: defined</a:t>
            </a:r>
            <a:r>
              <a:rPr lang="en-GB" altLang="zh-CN" sz="2000" dirty="0" smtClean="0"/>
              <a:t> </a:t>
            </a:r>
            <a:r>
              <a:rPr lang="en-GB" altLang="zh-CN" dirty="0" smtClean="0">
                <a:solidFill>
                  <a:srgbClr val="3333FF"/>
                </a:solidFill>
              </a:rPr>
              <a:t>GSM</a:t>
            </a:r>
            <a:r>
              <a:rPr lang="en-GB" altLang="zh-CN" baseline="-25000" dirty="0" smtClean="0">
                <a:solidFill>
                  <a:srgbClr val="3333FF"/>
                </a:solidFill>
              </a:rPr>
              <a:t>ACLR </a:t>
            </a:r>
            <a:r>
              <a:rPr lang="en-GB" altLang="zh-CN" dirty="0" smtClean="0">
                <a:solidFill>
                  <a:srgbClr val="3333FF"/>
                </a:solidFill>
              </a:rPr>
              <a:t>requirement for protection of GSM system. </a:t>
            </a:r>
            <a:r>
              <a:rPr lang="en-US" altLang="zh-CN" dirty="0" smtClean="0">
                <a:solidFill>
                  <a:srgbClr val="3333FF"/>
                </a:solidFill>
              </a:rPr>
              <a:t>defined </a:t>
            </a:r>
            <a:r>
              <a:rPr lang="en-GB" altLang="zh-CN" dirty="0" smtClean="0">
                <a:solidFill>
                  <a:srgbClr val="3333FF"/>
                </a:solidFill>
              </a:rPr>
              <a:t>UTRA</a:t>
            </a:r>
            <a:r>
              <a:rPr lang="en-GB" altLang="zh-CN" baseline="-25000" dirty="0" smtClean="0">
                <a:solidFill>
                  <a:srgbClr val="3333FF"/>
                </a:solidFill>
              </a:rPr>
              <a:t>ACLR </a:t>
            </a:r>
            <a:r>
              <a:rPr lang="en-GB" altLang="zh-CN" dirty="0" smtClean="0">
                <a:solidFill>
                  <a:srgbClr val="3333FF"/>
                </a:solidFill>
              </a:rPr>
              <a:t>requirement for protection of UTRA and E-UTRA systems.(R4-78AH-0064)</a:t>
            </a:r>
            <a:endParaRPr lang="en-US" altLang="zh-CN" sz="20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3333FF"/>
                </a:solidFill>
              </a:rPr>
              <a:t>Transmitter Spurious emissions: reuse 6.6.3 in 36.101, </a:t>
            </a:r>
            <a:r>
              <a:rPr lang="en-US" altLang="zh-CN" sz="2000" dirty="0" smtClean="0">
                <a:solidFill>
                  <a:srgbClr val="3333FF"/>
                </a:solidFill>
              </a:rPr>
              <a:t>with an exception that boundary shall be FOOB = 1.7 MHz</a:t>
            </a:r>
            <a:r>
              <a:rPr lang="en-GB" altLang="zh-CN" sz="2000" dirty="0" smtClean="0">
                <a:solidFill>
                  <a:srgbClr val="3333FF"/>
                </a:solidFill>
              </a:rPr>
              <a:t> (</a:t>
            </a:r>
            <a:r>
              <a:rPr lang="en-US" altLang="zh-CN" sz="2000" dirty="0" smtClean="0">
                <a:solidFill>
                  <a:srgbClr val="3333FF"/>
                </a:solidFill>
              </a:rPr>
              <a:t>R4-78AH-0064</a:t>
            </a:r>
            <a:r>
              <a:rPr lang="en-GB" altLang="zh-CN" sz="2000" dirty="0" smtClean="0">
                <a:solidFill>
                  <a:srgbClr val="3333FF"/>
                </a:solidFill>
              </a:rPr>
              <a:t>)</a:t>
            </a:r>
            <a:endParaRPr lang="en-US" altLang="zh-CN" sz="2000" dirty="0" smtClean="0">
              <a:solidFill>
                <a:srgbClr val="3333FF"/>
              </a:solidFill>
            </a:endParaRPr>
          </a:p>
          <a:p>
            <a:pPr marL="342900" lvl="1" indent="-342900">
              <a:spcBef>
                <a:spcPct val="20000"/>
              </a:spcBef>
              <a:buFont typeface="Arial" pitchFamily="34" charset="0"/>
              <a:buChar char="•"/>
            </a:pPr>
            <a:r>
              <a:rPr lang="en-US" altLang="zh-CN" sz="2000" dirty="0" smtClean="0">
                <a:solidFill>
                  <a:srgbClr val="3333FF"/>
                </a:solidFill>
              </a:rPr>
              <a:t>Spurious emission band UE co-existence: </a:t>
            </a:r>
            <a:r>
              <a:rPr lang="en-US" altLang="zh-CN" sz="1600" dirty="0" smtClean="0">
                <a:solidFill>
                  <a:srgbClr val="3333FF"/>
                </a:solidFill>
              </a:rPr>
              <a:t>refers back to E-UTRA requirement</a:t>
            </a: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TX </a:t>
            </a:r>
            <a:r>
              <a:rPr lang="en-US" altLang="zh-CN" b="1" dirty="0" smtClean="0"/>
              <a:t>progress in RAN4</a:t>
            </a:r>
            <a:endParaRPr lang="zh-CN" altLang="en-US" dirty="0"/>
          </a:p>
        </p:txBody>
      </p:sp>
      <p:sp>
        <p:nvSpPr>
          <p:cNvPr id="5" name="矩形 4"/>
          <p:cNvSpPr/>
          <p:nvPr/>
        </p:nvSpPr>
        <p:spPr>
          <a:xfrm>
            <a:off x="428596" y="1054886"/>
            <a:ext cx="7929618" cy="4271939"/>
          </a:xfrm>
          <a:prstGeom prst="rect">
            <a:avLst/>
          </a:prstGeom>
        </p:spPr>
        <p:txBody>
          <a:bodyPr wrap="square">
            <a:spAutoFit/>
          </a:bodyPr>
          <a:lstStyle/>
          <a:p>
            <a:pPr marL="342900" lvl="1" indent="-342900">
              <a:lnSpc>
                <a:spcPct val="130000"/>
              </a:lnSpc>
              <a:spcBef>
                <a:spcPct val="20000"/>
              </a:spcBef>
              <a:buFont typeface="Arial" pitchFamily="34" charset="0"/>
              <a:buChar char="•"/>
            </a:pPr>
            <a:r>
              <a:rPr lang="en-GB" altLang="zh-CN" sz="2000" dirty="0" smtClean="0">
                <a:solidFill>
                  <a:srgbClr val="3333FF"/>
                </a:solidFill>
              </a:rPr>
              <a:t>Additional spurious emissions: Not needed</a:t>
            </a:r>
            <a:r>
              <a:rPr lang="en-US" altLang="zh-CN" sz="2000" dirty="0" smtClean="0">
                <a:solidFill>
                  <a:srgbClr val="3333FF"/>
                </a:solidFill>
              </a:rPr>
              <a:t>(R4-78AH-0060)</a:t>
            </a:r>
            <a:endParaRPr lang="en-GB" altLang="zh-CN" sz="2000" dirty="0" smtClean="0">
              <a:solidFill>
                <a:srgbClr val="3333FF"/>
              </a:solidFill>
            </a:endParaRPr>
          </a:p>
          <a:p>
            <a:pPr marL="342900" lvl="1" indent="-342900">
              <a:lnSpc>
                <a:spcPct val="130000"/>
              </a:lnSpc>
              <a:spcBef>
                <a:spcPct val="20000"/>
              </a:spcBef>
              <a:buFont typeface="Arial" pitchFamily="34" charset="0"/>
              <a:buChar char="•"/>
            </a:pPr>
            <a:r>
              <a:rPr lang="en-US" altLang="zh-CN" sz="2000" dirty="0" smtClean="0">
                <a:solidFill>
                  <a:srgbClr val="3333FF"/>
                </a:solidFill>
              </a:rPr>
              <a:t>Transmit </a:t>
            </a:r>
            <a:r>
              <a:rPr lang="en-US" altLang="zh-CN" sz="2000" dirty="0" err="1" smtClean="0">
                <a:solidFill>
                  <a:srgbClr val="3333FF"/>
                </a:solidFill>
              </a:rPr>
              <a:t>intermodulation</a:t>
            </a:r>
            <a:r>
              <a:rPr lang="en-US" altLang="zh-CN" sz="2000" dirty="0" smtClean="0">
                <a:solidFill>
                  <a:srgbClr val="3333FF"/>
                </a:solidFill>
              </a:rPr>
              <a:t>:  defined in R4-78AH- 0234</a:t>
            </a:r>
            <a:endParaRPr lang="en-GB" altLang="zh-CN" sz="2000" dirty="0" smtClean="0">
              <a:solidFill>
                <a:srgbClr val="3333FF"/>
              </a:solidFill>
            </a:endParaRPr>
          </a:p>
          <a:p>
            <a:pPr marL="342900" lvl="1" indent="-342900">
              <a:lnSpc>
                <a:spcPct val="130000"/>
              </a:lnSpc>
              <a:spcBef>
                <a:spcPct val="20000"/>
              </a:spcBef>
              <a:buFont typeface="Arial" pitchFamily="34" charset="0"/>
              <a:buChar char="•"/>
            </a:pPr>
            <a:r>
              <a:rPr lang="en-GB" altLang="zh-CN" sz="2000" dirty="0" smtClean="0"/>
              <a:t>Inter system co-existence study</a:t>
            </a:r>
            <a:endParaRPr lang="zh-CN" altLang="zh-CN" sz="2000" dirty="0" smtClean="0"/>
          </a:p>
          <a:p>
            <a:pPr marL="742950" lvl="1" indent="-285750">
              <a:lnSpc>
                <a:spcPct val="130000"/>
              </a:lnSpc>
              <a:spcBef>
                <a:spcPct val="20000"/>
              </a:spcBef>
              <a:buFont typeface="Arial" pitchFamily="34" charset="0"/>
              <a:buChar char="–"/>
            </a:pPr>
            <a:r>
              <a:rPr lang="en-GB" altLang="zh-CN" sz="1600" dirty="0" smtClean="0">
                <a:solidFill>
                  <a:srgbClr val="3333FF"/>
                </a:solidFill>
              </a:rPr>
              <a:t>study on standalone </a:t>
            </a:r>
            <a:r>
              <a:rPr lang="en-US" altLang="zh-CN" sz="1600" dirty="0" smtClean="0">
                <a:solidFill>
                  <a:srgbClr val="3333FF"/>
                </a:solidFill>
              </a:rPr>
              <a:t>is complete, NB-</a:t>
            </a:r>
            <a:r>
              <a:rPr lang="en-US" altLang="zh-CN" sz="1600" dirty="0" err="1" smtClean="0">
                <a:solidFill>
                  <a:srgbClr val="3333FF"/>
                </a:solidFill>
              </a:rPr>
              <a:t>IoT</a:t>
            </a:r>
            <a:r>
              <a:rPr lang="en-US" altLang="zh-CN" sz="1600" dirty="0" smtClean="0">
                <a:solidFill>
                  <a:srgbClr val="3333FF"/>
                </a:solidFill>
              </a:rPr>
              <a:t> can coexist with GSM, UMTS and LTE.</a:t>
            </a:r>
          </a:p>
          <a:p>
            <a:pPr marL="742950" lvl="1" indent="-285750">
              <a:lnSpc>
                <a:spcPct val="130000"/>
              </a:lnSpc>
              <a:spcBef>
                <a:spcPct val="20000"/>
              </a:spcBef>
              <a:buFont typeface="Arial" pitchFamily="34" charset="0"/>
              <a:buChar char="–"/>
            </a:pPr>
            <a:r>
              <a:rPr lang="en-US" altLang="zh-CN" sz="1600" dirty="0" smtClean="0">
                <a:solidFill>
                  <a:srgbClr val="3333FF"/>
                </a:solidFill>
              </a:rPr>
              <a:t>NB-</a:t>
            </a:r>
            <a:r>
              <a:rPr lang="en-US" altLang="zh-CN" sz="1600" dirty="0" err="1" smtClean="0">
                <a:solidFill>
                  <a:srgbClr val="3333FF"/>
                </a:solidFill>
              </a:rPr>
              <a:t>IoT</a:t>
            </a:r>
            <a:r>
              <a:rPr lang="en-US" altLang="zh-CN" sz="1600" dirty="0" smtClean="0">
                <a:solidFill>
                  <a:srgbClr val="3333FF"/>
                </a:solidFill>
              </a:rPr>
              <a:t> can coexist with LTE in-band and guard band with the observations as follows,</a:t>
            </a:r>
          </a:p>
          <a:p>
            <a:pPr marL="1200150" lvl="2" indent="-285750">
              <a:lnSpc>
                <a:spcPct val="130000"/>
              </a:lnSpc>
              <a:spcBef>
                <a:spcPct val="20000"/>
              </a:spcBef>
              <a:buFont typeface="Wingdings" pitchFamily="2" charset="2"/>
              <a:buChar char="ü"/>
            </a:pPr>
            <a:r>
              <a:rPr lang="en-US" altLang="zh-CN" sz="1600" dirty="0" smtClean="0">
                <a:solidFill>
                  <a:srgbClr val="3333FF"/>
                </a:solidFill>
              </a:rPr>
              <a:t>NB-</a:t>
            </a:r>
            <a:r>
              <a:rPr lang="en-US" altLang="zh-CN" sz="1600" dirty="0" err="1" smtClean="0">
                <a:solidFill>
                  <a:srgbClr val="3333FF"/>
                </a:solidFill>
              </a:rPr>
              <a:t>IoT</a:t>
            </a:r>
            <a:r>
              <a:rPr lang="en-US" altLang="zh-CN" sz="1600" dirty="0" smtClean="0">
                <a:solidFill>
                  <a:srgbClr val="3333FF"/>
                </a:solidFill>
              </a:rPr>
              <a:t> perform some interference on 1st adjacent LTE PRB, while the interference on other PRBs is insignificant or acceptable.</a:t>
            </a:r>
          </a:p>
          <a:p>
            <a:pPr marL="1200150" lvl="2" indent="-285750">
              <a:lnSpc>
                <a:spcPct val="130000"/>
              </a:lnSpc>
              <a:spcBef>
                <a:spcPct val="20000"/>
              </a:spcBef>
              <a:buFont typeface="Wingdings" pitchFamily="2" charset="2"/>
              <a:buChar char="ü"/>
            </a:pPr>
            <a:r>
              <a:rPr lang="en-US" altLang="zh-CN" sz="1600" dirty="0" smtClean="0">
                <a:solidFill>
                  <a:srgbClr val="3333FF"/>
                </a:solidFill>
              </a:rPr>
              <a:t>Some impact on NB-</a:t>
            </a:r>
            <a:r>
              <a:rPr lang="en-US" altLang="zh-CN" sz="1600" dirty="0" err="1" smtClean="0">
                <a:solidFill>
                  <a:srgbClr val="3333FF"/>
                </a:solidFill>
              </a:rPr>
              <a:t>IoT</a:t>
            </a:r>
            <a:r>
              <a:rPr lang="en-US" altLang="zh-CN" sz="1600" dirty="0" smtClean="0">
                <a:solidFill>
                  <a:srgbClr val="3333FF"/>
                </a:solidFill>
              </a:rPr>
              <a:t> at high SNR.</a:t>
            </a:r>
          </a:p>
          <a:p>
            <a:pPr marL="1200150" lvl="2" indent="-285750">
              <a:lnSpc>
                <a:spcPct val="130000"/>
              </a:lnSpc>
              <a:spcBef>
                <a:spcPct val="20000"/>
              </a:spcBef>
              <a:buFont typeface="Wingdings" pitchFamily="2" charset="2"/>
              <a:buChar char="ü"/>
            </a:pPr>
            <a:r>
              <a:rPr lang="en-US" altLang="zh-CN" sz="1600" dirty="0" smtClean="0">
                <a:solidFill>
                  <a:srgbClr val="3333FF"/>
                </a:solidFill>
              </a:rPr>
              <a:t>Guard band operation perform slightly better coexistence compared to in-band operation.</a:t>
            </a:r>
          </a:p>
          <a:p>
            <a:pPr marL="742950" lvl="1" indent="-285750">
              <a:lnSpc>
                <a:spcPct val="130000"/>
              </a:lnSpc>
              <a:spcBef>
                <a:spcPct val="20000"/>
              </a:spcBef>
              <a:buFont typeface="Arial" pitchFamily="34" charset="0"/>
              <a:buChar char="–"/>
            </a:pPr>
            <a:endParaRPr lang="en-GB" altLang="zh-CN" sz="1600" dirty="0" smtClean="0">
              <a:solidFill>
                <a:srgbClr val="FF0000"/>
              </a:solidFill>
            </a:endParaRP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6200" y="-13255"/>
            <a:ext cx="9220200" cy="769441"/>
          </a:xfrm>
          <a:prstGeom prst="rect">
            <a:avLst/>
          </a:prstGeom>
        </p:spPr>
        <p:txBody>
          <a:bodyPr wrap="square">
            <a:spAutoFit/>
          </a:bodyPr>
          <a:lstStyle/>
          <a:p>
            <a:r>
              <a:rPr lang="en-US" altLang="zh-CN" b="1" dirty="0" smtClean="0"/>
              <a:t>RF </a:t>
            </a:r>
            <a:r>
              <a:rPr lang="en-US" altLang="zh-CN" b="1" dirty="0" smtClean="0">
                <a:solidFill>
                  <a:srgbClr val="FF0000"/>
                </a:solidFill>
              </a:rPr>
              <a:t>RX</a:t>
            </a:r>
            <a:r>
              <a:rPr lang="en-US" altLang="zh-CN" b="1" dirty="0" smtClean="0"/>
              <a:t> progress in RAN4</a:t>
            </a:r>
            <a:endParaRPr lang="zh-CN" altLang="en-US" dirty="0"/>
          </a:p>
        </p:txBody>
      </p:sp>
      <p:sp>
        <p:nvSpPr>
          <p:cNvPr id="6" name="矩形 5"/>
          <p:cNvSpPr/>
          <p:nvPr/>
        </p:nvSpPr>
        <p:spPr>
          <a:xfrm>
            <a:off x="428596" y="764024"/>
            <a:ext cx="8286776" cy="5761577"/>
          </a:xfrm>
          <a:prstGeom prst="rect">
            <a:avLst/>
          </a:prstGeom>
        </p:spPr>
        <p:txBody>
          <a:bodyPr wrap="square">
            <a:spAutoFit/>
          </a:bodyPr>
          <a:lstStyle/>
          <a:p>
            <a:pPr marL="342900" lvl="1" indent="-342900">
              <a:spcBef>
                <a:spcPct val="20000"/>
              </a:spcBef>
              <a:buFont typeface="Arial" pitchFamily="34" charset="0"/>
              <a:buChar char="•"/>
            </a:pPr>
            <a:r>
              <a:rPr lang="en-GB" altLang="zh-CN" sz="2000" dirty="0" smtClean="0">
                <a:solidFill>
                  <a:srgbClr val="FF0000"/>
                </a:solidFill>
              </a:rPr>
              <a:t>Reference sensitivity:</a:t>
            </a:r>
          </a:p>
          <a:p>
            <a:pPr marL="742950" lvl="1" indent="-285750">
              <a:spcBef>
                <a:spcPct val="20000"/>
              </a:spcBef>
              <a:buFont typeface="Arial" pitchFamily="34" charset="0"/>
              <a:buChar char="–"/>
            </a:pPr>
            <a:r>
              <a:rPr lang="fi-FI" altLang="zh-CN" sz="1600" dirty="0" smtClean="0">
                <a:solidFill>
                  <a:srgbClr val="3333FF"/>
                </a:solidFill>
              </a:rPr>
              <a:t>REFSENS without repetitions is defined as a baseline. This REFSENS will be used as reference for other NB-IoT Rx requirements. Sensitivity with repetitions will also be defined in section 7.3.1F. This REFSENS is specified only for normal conditions. No channel model is used in the test. (R4-78AH-0231)</a:t>
            </a:r>
            <a:endParaRPr lang="en-GB" altLang="zh-CN" sz="16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3333FF"/>
                </a:solidFill>
              </a:rPr>
              <a:t>Maximum input level: </a:t>
            </a:r>
            <a:r>
              <a:rPr lang="en-US" altLang="zh-CN" sz="2000" dirty="0" smtClean="0">
                <a:solidFill>
                  <a:srgbClr val="3333FF"/>
                </a:solidFill>
              </a:rPr>
              <a:t>-25dBm.</a:t>
            </a:r>
            <a:endParaRPr lang="zh-CN" altLang="zh-CN" sz="2000" dirty="0" smtClean="0">
              <a:solidFill>
                <a:srgbClr val="3333FF"/>
              </a:solidFill>
            </a:endParaRPr>
          </a:p>
          <a:p>
            <a:pPr marL="342900" lvl="1" indent="-342900">
              <a:spcBef>
                <a:spcPct val="20000"/>
              </a:spcBef>
              <a:buFont typeface="Arial" pitchFamily="34" charset="0"/>
              <a:buChar char="•"/>
            </a:pPr>
            <a:r>
              <a:rPr lang="en-US" altLang="zh-CN" sz="2000" dirty="0" smtClean="0">
                <a:solidFill>
                  <a:srgbClr val="3333FF"/>
                </a:solidFill>
              </a:rPr>
              <a:t>ACS: defined in R4-78AH-0201</a:t>
            </a:r>
            <a:endParaRPr lang="en-US" altLang="zh-CN" sz="1600" dirty="0" smtClean="0">
              <a:solidFill>
                <a:srgbClr val="3333FF"/>
              </a:solidFill>
            </a:endParaRPr>
          </a:p>
          <a:p>
            <a:pPr marL="342900" lvl="1" indent="-342900">
              <a:spcBef>
                <a:spcPct val="20000"/>
              </a:spcBef>
              <a:buFont typeface="Arial" pitchFamily="34" charset="0"/>
              <a:buChar char="•"/>
            </a:pPr>
            <a:r>
              <a:rPr lang="en-US" altLang="zh-CN" sz="2000" dirty="0" smtClean="0">
                <a:solidFill>
                  <a:srgbClr val="3333FF"/>
                </a:solidFill>
              </a:rPr>
              <a:t>In-band Blocking: defined in </a:t>
            </a:r>
            <a:r>
              <a:rPr lang="en-GB" altLang="zh-CN" sz="2000" dirty="0" smtClean="0">
                <a:solidFill>
                  <a:srgbClr val="3333FF"/>
                </a:solidFill>
              </a:rPr>
              <a:t>R4-78AH-0066</a:t>
            </a:r>
          </a:p>
          <a:p>
            <a:pPr marL="342900" lvl="1" indent="-342900">
              <a:spcBef>
                <a:spcPct val="20000"/>
              </a:spcBef>
              <a:buFont typeface="Arial" pitchFamily="34" charset="0"/>
              <a:buChar char="•"/>
            </a:pPr>
            <a:r>
              <a:rPr lang="en-US" altLang="zh-CN" sz="2000" dirty="0" smtClean="0">
                <a:solidFill>
                  <a:srgbClr val="FF0000"/>
                </a:solidFill>
              </a:rPr>
              <a:t>Out-of-band blocking:</a:t>
            </a:r>
            <a:r>
              <a:rPr lang="en-US" altLang="zh-CN" sz="1600" dirty="0" smtClean="0">
                <a:solidFill>
                  <a:srgbClr val="FF0000"/>
                </a:solidFill>
              </a:rPr>
              <a:t> </a:t>
            </a:r>
          </a:p>
          <a:p>
            <a:pPr marL="742950" lvl="1" indent="-285750">
              <a:spcBef>
                <a:spcPct val="20000"/>
              </a:spcBef>
              <a:buFont typeface="Arial" pitchFamily="34" charset="0"/>
              <a:buChar char="–"/>
            </a:pPr>
            <a:r>
              <a:rPr lang="en-GB" altLang="zh-CN" sz="1600" dirty="0" smtClean="0">
                <a:solidFill>
                  <a:srgbClr val="FF0000"/>
                </a:solidFill>
              </a:rPr>
              <a:t>FFS,</a:t>
            </a:r>
            <a:r>
              <a:rPr lang="en-US" altLang="zh-CN" sz="1600" dirty="0" smtClean="0">
                <a:solidFill>
                  <a:srgbClr val="FF0000"/>
                </a:solidFill>
              </a:rPr>
              <a:t> shall not be more stringent than OBB for LTE </a:t>
            </a:r>
            <a:endParaRPr lang="en-GB" altLang="zh-CN" sz="1600" dirty="0" smtClean="0">
              <a:solidFill>
                <a:srgbClr val="FF0000"/>
              </a:solidFill>
            </a:endParaRPr>
          </a:p>
          <a:p>
            <a:pPr marL="342900" lvl="1" indent="-342900">
              <a:spcBef>
                <a:spcPct val="20000"/>
              </a:spcBef>
              <a:buFont typeface="Arial" pitchFamily="34" charset="0"/>
              <a:buChar char="•"/>
            </a:pPr>
            <a:r>
              <a:rPr lang="en-US" altLang="zh-CN" sz="2000" dirty="0" smtClean="0">
                <a:solidFill>
                  <a:srgbClr val="3333FF"/>
                </a:solidFill>
              </a:rPr>
              <a:t>Spurious response: Apply the legacy E-UTRA requirements(R4-78AH-0233)</a:t>
            </a:r>
            <a:endParaRPr lang="fi-FI" altLang="zh-CN" sz="20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3333FF"/>
                </a:solidFill>
              </a:rPr>
              <a:t>Narrow band blocking: Not needed because it can be verified by ACS. (R4-78AH-0071)</a:t>
            </a:r>
            <a:endParaRPr lang="zh-CN" altLang="zh-CN" sz="1600" dirty="0" smtClean="0">
              <a:solidFill>
                <a:srgbClr val="3333FF"/>
              </a:solidFill>
            </a:endParaRPr>
          </a:p>
          <a:p>
            <a:pPr marL="342900" lvl="1" indent="-342900">
              <a:spcBef>
                <a:spcPct val="20000"/>
              </a:spcBef>
              <a:buFont typeface="Arial" pitchFamily="34" charset="0"/>
              <a:buChar char="•"/>
            </a:pPr>
            <a:r>
              <a:rPr lang="en-GB" altLang="zh-CN" sz="2000" dirty="0" smtClean="0">
                <a:solidFill>
                  <a:srgbClr val="FF0000"/>
                </a:solidFill>
              </a:rPr>
              <a:t>Wide band Inter-modulation: parameters defined in R4-78AH-0238, requirements still under discussion</a:t>
            </a:r>
          </a:p>
          <a:p>
            <a:pPr marL="342900" lvl="1" indent="-342900">
              <a:spcBef>
                <a:spcPct val="20000"/>
              </a:spcBef>
              <a:buFont typeface="Arial" pitchFamily="34" charset="0"/>
              <a:buChar char="•"/>
            </a:pPr>
            <a:r>
              <a:rPr lang="en-GB" altLang="zh-CN" sz="2000" dirty="0" smtClean="0">
                <a:solidFill>
                  <a:srgbClr val="3333FF"/>
                </a:solidFill>
              </a:rPr>
              <a:t>Receiver spurious emissions</a:t>
            </a:r>
          </a:p>
          <a:p>
            <a:pPr marL="742950" lvl="1" indent="-285750">
              <a:spcBef>
                <a:spcPct val="20000"/>
              </a:spcBef>
              <a:buFont typeface="Arial" pitchFamily="34" charset="0"/>
              <a:buChar char="–"/>
            </a:pPr>
            <a:r>
              <a:rPr lang="fi-FI" altLang="zh-CN" sz="1600" dirty="0" smtClean="0">
                <a:solidFill>
                  <a:srgbClr val="3333FF"/>
                </a:solidFill>
              </a:rPr>
              <a:t>reuse the existing EUTRA requirements. (R4-78AH-0073)</a:t>
            </a:r>
            <a:endParaRPr lang="en-US" altLang="zh-CN" sz="1600" dirty="0" smtClean="0">
              <a:solidFill>
                <a:srgbClr val="FF0000"/>
              </a:solidFill>
            </a:endParaRPr>
          </a:p>
        </p:txBody>
      </p:sp>
    </p:spTree>
    <p:extLst>
      <p:ext uri="{BB962C8B-B14F-4D97-AF65-F5344CB8AC3E}">
        <p14:creationId xmlns:p14="http://schemas.microsoft.com/office/powerpoint/2010/main" xmlns="" val="13971726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EBF1F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EBF1F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3866</TotalTime>
  <Words>1637</Words>
  <Application>Microsoft Office PowerPoint</Application>
  <PresentationFormat>全屏显示(4:3)</PresentationFormat>
  <Paragraphs>160</Paragraphs>
  <Slides>16</Slides>
  <Notes>1</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NB-IoT RF-RRM status before RAN5#71  CMCC  2016.05.12</vt:lpstr>
      <vt:lpstr>Introduction</vt:lpstr>
      <vt:lpstr>NB-IoT general information</vt:lpstr>
      <vt:lpstr>Overall progress after April adhoc meeting</vt:lpstr>
      <vt:lpstr>RF progress in RAN4</vt:lpstr>
      <vt:lpstr>RF TX progress in RAN4</vt:lpstr>
      <vt:lpstr>RF TX progress in RAN4</vt:lpstr>
      <vt:lpstr>RF TX progress in RAN4</vt:lpstr>
      <vt:lpstr>RF RX progress in RAN4</vt:lpstr>
      <vt:lpstr>RF Performance progress in RAN4</vt:lpstr>
      <vt:lpstr>RF CSI report progress in RAN4</vt:lpstr>
      <vt:lpstr>RRM progress in RAN4</vt:lpstr>
      <vt:lpstr>RRM progress in RAN4</vt:lpstr>
      <vt:lpstr>RRM progress in RAN4</vt:lpstr>
      <vt:lpstr>RRM progress in RAN4</vt:lpstr>
      <vt:lpstr>Discussion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xing</dc:creator>
  <cp:lastModifiedBy>xing</cp:lastModifiedBy>
  <cp:revision>408</cp:revision>
  <dcterms:created xsi:type="dcterms:W3CDTF">2016-03-01T03:13:08Z</dcterms:created>
  <dcterms:modified xsi:type="dcterms:W3CDTF">2016-05-12T07:59:49Z</dcterms:modified>
</cp:coreProperties>
</file>