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0" r:id="rId1"/>
    <p:sldMasterId id="2147483660" r:id="rId2"/>
    <p:sldMasterId id="2147483662" r:id="rId3"/>
    <p:sldMasterId id="2147483667" r:id="rId4"/>
    <p:sldMasterId id="2147483669" r:id="rId5"/>
    <p:sldMasterId id="2147483675" r:id="rId6"/>
  </p:sldMasterIdLst>
  <p:notesMasterIdLst>
    <p:notesMasterId r:id="rId13"/>
  </p:notesMasterIdLst>
  <p:handoutMasterIdLst>
    <p:handoutMasterId r:id="rId14"/>
  </p:handoutMasterIdLst>
  <p:sldIdLst>
    <p:sldId id="256" r:id="rId7"/>
    <p:sldId id="258" r:id="rId8"/>
    <p:sldId id="259" r:id="rId9"/>
    <p:sldId id="260" r:id="rId10"/>
    <p:sldId id="262" r:id="rId11"/>
    <p:sldId id="263" r:id="rId12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35">
          <p15:clr>
            <a:srgbClr val="A4A3A4"/>
          </p15:clr>
        </p15:guide>
        <p15:guide id="3" orient="horz" pos="577">
          <p15:clr>
            <a:srgbClr val="A4A3A4"/>
          </p15:clr>
        </p15:guide>
        <p15:guide id="4" orient="horz" pos="169">
          <p15:clr>
            <a:srgbClr val="A4A3A4"/>
          </p15:clr>
        </p15:guide>
        <p15:guide id="5" orient="horz" pos="667">
          <p15:clr>
            <a:srgbClr val="A4A3A4"/>
          </p15:clr>
        </p15:guide>
        <p15:guide id="6" pos="2880">
          <p15:clr>
            <a:srgbClr val="A4A3A4"/>
          </p15:clr>
        </p15:guide>
        <p15:guide id="7" pos="249">
          <p15:clr>
            <a:srgbClr val="A4A3A4"/>
          </p15:clr>
        </p15:guide>
        <p15:guide id="8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73142"/>
    <a:srgbClr val="EDF2F5"/>
    <a:srgbClr val="4D5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9" y="96"/>
      </p:cViewPr>
      <p:guideLst>
        <p:guide orient="horz" pos="1620"/>
        <p:guide orient="horz" pos="2935"/>
        <p:guide orient="horz" pos="577"/>
        <p:guide orient="horz" pos="169"/>
        <p:guide orient="horz" pos="667"/>
        <p:guide pos="2880"/>
        <p:guide pos="249"/>
        <p:guide pos="55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35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66C871-64E7-45EF-B245-6DC41D5C60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9DC435-F228-4CCF-8A85-47DB787F83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4AC6662-B254-41DC-A52D-FEEF346A0F54}" type="datetimeFigureOut">
              <a:rPr lang="en-US" altLang="zh-CN"/>
              <a:pPr/>
              <a:t>9/21/2017</a:t>
            </a:fld>
            <a:endParaRPr lang="en-US" altLang="zh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01E26C-45F2-4204-8BBE-C335599D33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0A411-09EC-4B68-8E87-602CDD9FB8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326B62B-1BA8-429A-B19F-AC82592408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949235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5CCB8C5-335D-44A8-9274-5A3221CEA9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7FEFAD-1136-4FDC-B735-8294EA1B33E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481ED03-1714-4245-AE69-F805BFB0DA8F}" type="datetimeFigureOut">
              <a:rPr lang="en-US" altLang="zh-CN"/>
              <a:pPr/>
              <a:t>9/21/2017</a:t>
            </a:fld>
            <a:endParaRPr lang="en-US" altLang="zh-CN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54CDA2A-F507-4523-A449-A2F69602A0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5FFDEC4-6FEF-4D15-8F17-13F9E3CCE1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42EA48-28F2-4434-85ED-62AC77274AD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79585F-B048-44F8-8AD1-550AF92A60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6786EE7-309D-4091-B3B9-92404F3A97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33155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234516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36513"/>
            <a:ext cx="1598612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32E00680-35AD-4206-8066-DEF49D44D0B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81868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33338"/>
            <a:ext cx="15906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66A16153-4A83-4A2B-B154-1E572886DEC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zh-CN"/>
              <a:t>&lt;Document ID: change ID in footer or remove&gt; &lt;Change information classification in footer&gt;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6534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588" y="4648200"/>
            <a:ext cx="10096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DEA1782C-9F0B-4455-865D-D2889C5337C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zh-CN"/>
              <a:t>&lt;Document ID: change ID in footer or remove&gt; &lt;Change information classification in footer&gt;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231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011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IN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138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588" y="4648200"/>
            <a:ext cx="10096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  <a:cs typeface="Arial" panose="020B0604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24E307C8-CA44-43E5-B7EE-0BCB6ABE034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zh-CN"/>
              <a:t>&lt;Document ID: change ID in footer or remove&gt; &lt;Change information classification in footer&gt;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552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7205EAAC-CAD5-448D-BB7F-A88DFA1281F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algn="l">
              <a:defRPr sz="800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24327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999378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SmartArt graphic</a:t>
            </a:r>
          </a:p>
        </p:txBody>
      </p:sp>
      <p:sp>
        <p:nvSpPr>
          <p:cNvPr id="5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12023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1199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508968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570615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39459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单击此处编辑母版文本样式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8291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/>
          <p:cNvSpPr>
            <a:spLocks noGrp="1"/>
          </p:cNvSpPr>
          <p:nvPr>
            <p:ph type="title"/>
          </p:nvPr>
        </p:nvSpPr>
        <p:spPr bwMode="auto">
          <a:xfrm>
            <a:off x="417513" y="280988"/>
            <a:ext cx="8308975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slide</a:t>
            </a:r>
          </a:p>
        </p:txBody>
      </p:sp>
      <p:sp>
        <p:nvSpPr>
          <p:cNvPr id="1027" name="TextBox 18">
            <a:extLst>
              <a:ext uri="{FF2B5EF4-FFF2-40B4-BE49-F238E27FC236}">
                <a16:creationId xmlns:a16="http://schemas.microsoft.com/office/drawing/2014/main" id="{18C07645-2809-4E12-903E-EBEC80BE63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55650" y="4816475"/>
            <a:ext cx="1800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fi-FI" sz="80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2DAA93-CE0B-4618-819A-3FCE2633F70A}"/>
              </a:ext>
            </a:extLst>
          </p:cNvPr>
          <p:cNvSpPr txBox="1">
            <a:spLocks/>
          </p:cNvSpPr>
          <p:nvPr userDrawn="1"/>
        </p:nvSpPr>
        <p:spPr>
          <a:xfrm>
            <a:off x="419100" y="4816475"/>
            <a:ext cx="25241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A18B58E9-4F1E-4A2D-ACAF-20516730BABD}" type="slidenum">
              <a:rPr lang="en-US" altLang="zh-CN" sz="800">
                <a:solidFill>
                  <a:schemeClr val="tx2"/>
                </a:solidFill>
                <a:ea typeface="Nokia Pure Text Light" pitchFamily="34" charset="0"/>
                <a:cs typeface="Arial" pitchFamily="34" charset="0"/>
              </a:rPr>
              <a:pPr eaLnBrk="1" hangingPunct="1"/>
              <a:t>‹#›</a:t>
            </a:fld>
            <a:endParaRPr lang="en-US" altLang="zh-CN" sz="1000">
              <a:solidFill>
                <a:schemeClr val="tx2"/>
              </a:solidFill>
              <a:ea typeface="Nokia Pure Text Light" pitchFamily="34" charset="0"/>
              <a:cs typeface="Arial" pitchFamily="34" charset="0"/>
            </a:endParaRPr>
          </a:p>
        </p:txBody>
      </p:sp>
      <p:sp>
        <p:nvSpPr>
          <p:cNvPr id="23" name="Footer Placeholder 27">
            <a:extLst>
              <a:ext uri="{FF2B5EF4-FFF2-40B4-BE49-F238E27FC236}">
                <a16:creationId xmlns:a16="http://schemas.microsoft.com/office/drawing/2014/main" id="{B3DD7E0C-AF73-4D5A-A455-FFA432E944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463" y="4816475"/>
            <a:ext cx="45370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  <p:pic>
        <p:nvPicPr>
          <p:cNvPr id="1030" name="Picture 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4651375"/>
            <a:ext cx="100806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7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2">
            <a:extLst>
              <a:ext uri="{FF2B5EF4-FFF2-40B4-BE49-F238E27FC236}">
                <a16:creationId xmlns:a16="http://schemas.microsoft.com/office/drawing/2014/main" id="{500205AA-8B25-48FF-984E-E2496F181A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55650" y="4816475"/>
            <a:ext cx="1800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fi-FI" sz="800">
                <a:solidFill>
                  <a:schemeClr val="tx2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B12C335-701F-425D-AC61-B75C57277131}"/>
              </a:ext>
            </a:extLst>
          </p:cNvPr>
          <p:cNvSpPr txBox="1">
            <a:spLocks/>
          </p:cNvSpPr>
          <p:nvPr userDrawn="1"/>
        </p:nvSpPr>
        <p:spPr>
          <a:xfrm>
            <a:off x="419100" y="4816475"/>
            <a:ext cx="25241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AA251ED-DC18-42F2-8F9B-F310A873832A}" type="slidenum">
              <a:rPr lang="en-US" altLang="zh-CN" sz="800">
                <a:solidFill>
                  <a:schemeClr val="tx2"/>
                </a:solidFill>
                <a:ea typeface="Nokia Pure Text Light" pitchFamily="34" charset="0"/>
                <a:cs typeface="Arial" pitchFamily="34" charset="0"/>
              </a:rPr>
              <a:pPr eaLnBrk="1" hangingPunct="1"/>
              <a:t>‹#›</a:t>
            </a:fld>
            <a:endParaRPr lang="en-US" altLang="zh-CN" sz="1000">
              <a:solidFill>
                <a:schemeClr val="tx2"/>
              </a:solidFill>
              <a:ea typeface="Nokia Pure Text Light" pitchFamily="34" charset="0"/>
              <a:cs typeface="Arial" pitchFamily="34" charset="0"/>
            </a:endParaRPr>
          </a:p>
        </p:txBody>
      </p:sp>
      <p:sp>
        <p:nvSpPr>
          <p:cNvPr id="15" name="Footer Placeholder 27">
            <a:extLst>
              <a:ext uri="{FF2B5EF4-FFF2-40B4-BE49-F238E27FC236}">
                <a16:creationId xmlns:a16="http://schemas.microsoft.com/office/drawing/2014/main" id="{C3963BFA-EDA6-42C9-B522-E2B88B5965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463" y="4816475"/>
            <a:ext cx="4537075" cy="12223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&lt;Document ID: change ID in footer or remove&gt; 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>
            <a:extLst>
              <a:ext uri="{FF2B5EF4-FFF2-40B4-BE49-F238E27FC236}">
                <a16:creationId xmlns:a16="http://schemas.microsoft.com/office/drawing/2014/main" id="{0B5C8DDC-BBA9-48AE-94B6-D688D498AA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55650" y="4816475"/>
            <a:ext cx="1800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fi-FI" sz="800">
                <a:solidFill>
                  <a:schemeClr val="bg1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AFE8003-51FD-4998-A361-EFDC09E90166}"/>
              </a:ext>
            </a:extLst>
          </p:cNvPr>
          <p:cNvSpPr txBox="1">
            <a:spLocks/>
          </p:cNvSpPr>
          <p:nvPr userDrawn="1"/>
        </p:nvSpPr>
        <p:spPr>
          <a:xfrm>
            <a:off x="419100" y="4816475"/>
            <a:ext cx="25241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4EA619B-EE00-4A4E-B951-45EF5E872231}" type="slidenum">
              <a:rPr lang="en-GB" altLang="zh-CN" sz="800">
                <a:solidFill>
                  <a:schemeClr val="bg1"/>
                </a:solidFill>
                <a:ea typeface="Nokia Pure Text Light" pitchFamily="34" charset="0"/>
                <a:cs typeface="Arial" pitchFamily="34" charset="0"/>
              </a:rPr>
              <a:pPr eaLnBrk="1" hangingPunct="1"/>
              <a:t>‹#›</a:t>
            </a:fld>
            <a:endParaRPr lang="en-GB" altLang="zh-CN" sz="1000">
              <a:solidFill>
                <a:schemeClr val="bg1"/>
              </a:solidFill>
              <a:ea typeface="Nokia Pure Text Light" pitchFamily="34" charset="0"/>
              <a:cs typeface="Arial" pitchFamily="34" charset="0"/>
            </a:endParaRPr>
          </a:p>
        </p:txBody>
      </p:sp>
      <p:sp>
        <p:nvSpPr>
          <p:cNvPr id="19" name="Footer Placeholder 27">
            <a:extLst>
              <a:ext uri="{FF2B5EF4-FFF2-40B4-BE49-F238E27FC236}">
                <a16:creationId xmlns:a16="http://schemas.microsoft.com/office/drawing/2014/main" id="{DA278FA5-0BC6-4D5C-80A5-A722EBB34A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463" y="4816475"/>
            <a:ext cx="45370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solidFill>
                  <a:schemeClr val="bg1"/>
                </a:solidFill>
                <a:ea typeface="Nokia Pure Text Light" pitchFamily="34" charset="0"/>
                <a:cs typeface="Arial" pitchFamily="34" charset="0"/>
              </a:defRPr>
            </a:lvl1pPr>
          </a:lstStyle>
          <a:p>
            <a:r>
              <a:rPr lang="en-GB" altLang="zh-CN"/>
              <a:t>&lt;Document ID: change ID in footer or remove&gt; &lt;Change information classification in footer&gt;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2032000"/>
            <a:ext cx="25654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2032000"/>
            <a:ext cx="25654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2">
            <a:extLst>
              <a:ext uri="{FF2B5EF4-FFF2-40B4-BE49-F238E27FC236}">
                <a16:creationId xmlns:a16="http://schemas.microsoft.com/office/drawing/2014/main" id="{8BDF5BB7-60A7-43D3-807F-AC9A695755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55650" y="4816475"/>
            <a:ext cx="18002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GB" altLang="fi-FI" sz="800">
                <a:solidFill>
                  <a:schemeClr val="bg1"/>
                </a:solidFill>
                <a:ea typeface="Nokia Pure Text Light" panose="020B0304040602060303" pitchFamily="34" charset="0"/>
                <a:cs typeface="Arial" panose="020B0604020202020204" pitchFamily="34" charset="0"/>
              </a:rPr>
              <a:t>© 2017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0028B64-AE58-4481-A31F-488176F17A02}"/>
              </a:ext>
            </a:extLst>
          </p:cNvPr>
          <p:cNvSpPr txBox="1">
            <a:spLocks/>
          </p:cNvSpPr>
          <p:nvPr userDrawn="1"/>
        </p:nvSpPr>
        <p:spPr>
          <a:xfrm>
            <a:off x="419100" y="4816475"/>
            <a:ext cx="252413" cy="12223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A3C58B1-EA06-4C24-888E-D4FCCE6C0925}" type="slidenum">
              <a:rPr lang="en-GB" altLang="zh-CN" sz="800">
                <a:solidFill>
                  <a:schemeClr val="bg1"/>
                </a:solidFill>
                <a:ea typeface="Nokia Pure Text Light" pitchFamily="34" charset="0"/>
                <a:cs typeface="Arial" pitchFamily="34" charset="0"/>
              </a:rPr>
              <a:pPr eaLnBrk="1" hangingPunct="1"/>
              <a:t>‹#›</a:t>
            </a:fld>
            <a:endParaRPr lang="en-GB" altLang="zh-CN" sz="1000">
              <a:solidFill>
                <a:schemeClr val="bg1"/>
              </a:solidFill>
              <a:ea typeface="Nokia Pure Text Light" pitchFamily="34" charset="0"/>
              <a:cs typeface="Arial" pitchFamily="34" charset="0"/>
            </a:endParaRPr>
          </a:p>
        </p:txBody>
      </p:sp>
      <p:sp>
        <p:nvSpPr>
          <p:cNvPr id="15" name="Footer Placeholder 27">
            <a:extLst>
              <a:ext uri="{FF2B5EF4-FFF2-40B4-BE49-F238E27FC236}">
                <a16:creationId xmlns:a16="http://schemas.microsoft.com/office/drawing/2014/main" id="{58BD825F-BE39-421A-AF40-C5CA9A339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3463" y="4816475"/>
            <a:ext cx="4537075" cy="122238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solidFill>
                  <a:schemeClr val="bg1"/>
                </a:solidFill>
                <a:ea typeface="Nokia Pure Text Light" pitchFamily="34" charset="0"/>
                <a:cs typeface="Arial" pitchFamily="34" charset="0"/>
              </a:defRPr>
            </a:lvl1pPr>
          </a:lstStyle>
          <a:p>
            <a:r>
              <a:rPr lang="en-GB" altLang="zh-CN"/>
              <a:t>&lt;Document ID: change ID in footer or remove&gt; &lt;Change information classification in footer&gt;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Placeholder 48"/>
          <p:cNvSpPr>
            <a:spLocks noGrp="1"/>
          </p:cNvSpPr>
          <p:nvPr>
            <p:ph type="body" sz="quarter" idx="11"/>
          </p:nvPr>
        </p:nvSpPr>
        <p:spPr bwMode="auto">
          <a:xfrm>
            <a:off x="366713" y="900113"/>
            <a:ext cx="8359775" cy="19796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4800">
                <a:ea typeface="宋体" pitchFamily="2" charset="-122"/>
              </a:rPr>
              <a:t>WF on BCS and CA bandwidth class for LTE-NR DC</a:t>
            </a:r>
          </a:p>
        </p:txBody>
      </p:sp>
      <p:sp>
        <p:nvSpPr>
          <p:cNvPr id="14339" name="Text Placeholder 47"/>
          <p:cNvSpPr>
            <a:spLocks noGrp="1"/>
          </p:cNvSpPr>
          <p:nvPr>
            <p:ph type="body" sz="quarter" idx="12"/>
          </p:nvPr>
        </p:nvSpPr>
        <p:spPr bwMode="auto">
          <a:xfrm>
            <a:off x="417513" y="3060700"/>
            <a:ext cx="8308975" cy="157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Nokia, Nokia Shanghai Bell</a:t>
            </a:r>
          </a:p>
        </p:txBody>
      </p:sp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7272338" y="255588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fi-FI" altLang="zh-CN" dirty="0">
                <a:solidFill>
                  <a:schemeClr val="bg1"/>
                </a:solidFill>
              </a:rPr>
              <a:t>R4-1710083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Placeholder 1"/>
          <p:cNvSpPr>
            <a:spLocks noGrp="1"/>
          </p:cNvSpPr>
          <p:nvPr>
            <p:ph type="body" sz="quarter" idx="10"/>
          </p:nvPr>
        </p:nvSpPr>
        <p:spPr bwMode="auto">
          <a:xfrm>
            <a:off x="417513" y="590550"/>
            <a:ext cx="8308975" cy="309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>
                <a:ea typeface="宋体" pitchFamily="2" charset="-122"/>
              </a:rPr>
              <a:t> 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17513" y="280988"/>
            <a:ext cx="8308975" cy="309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>
                <a:ea typeface="宋体" pitchFamily="2" charset="-122"/>
              </a:rPr>
              <a:t>BCS Background information (1/2)</a:t>
            </a:r>
          </a:p>
        </p:txBody>
      </p:sp>
      <p:sp>
        <p:nvSpPr>
          <p:cNvPr id="15364" name="Text Placeholder 4"/>
          <p:cNvSpPr>
            <a:spLocks noGrp="1" noChangeArrowheads="1"/>
          </p:cNvSpPr>
          <p:nvPr>
            <p:ph type="body" sz="quarter" idx="12"/>
          </p:nvPr>
        </p:nvSpPr>
        <p:spPr bwMode="auto">
          <a:xfrm>
            <a:off x="417513" y="793750"/>
            <a:ext cx="8308975" cy="4002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z="1200">
                <a:ea typeface="宋体" pitchFamily="2" charset="-122"/>
              </a:rPr>
              <a:t>Wheather to introduce BCS , simplified BCS or no BCS for NR was discussed in RAN4#NRAH3.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endParaRPr lang="en-US" altLang="zh-CN" sz="1000"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zh-CN" sz="1000" b="1">
                <a:ea typeface="宋体" pitchFamily="2" charset="-122"/>
              </a:rPr>
              <a:t>REFERENCES: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000">
                <a:ea typeface="宋体" pitchFamily="2" charset="-122"/>
              </a:rPr>
              <a:t>[1] R4-1709340	Discussion on Issues Related to NR CA and LTE-NR DC, Samsung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000">
                <a:ea typeface="宋体" pitchFamily="2" charset="-122"/>
              </a:rPr>
              <a:t>[2] R4-1709474	NR bandwidth combinations sets and CA bandwidth classes, Nokia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000">
                <a:ea typeface="宋体" pitchFamily="2" charset="-122"/>
              </a:rPr>
              <a:t>[3] R4-1709471	Considerations on NR Bandwidth combination set, ZTE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000">
                <a:ea typeface="宋体" pitchFamily="2" charset="-122"/>
              </a:rPr>
              <a:t>[4] R4-1709493	On NR CA bandwidth class, ZTE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sz="1000">
                <a:ea typeface="宋体" pitchFamily="2" charset="-122"/>
              </a:rPr>
              <a:t>[5] R4-1709579	Further clarification for Wideband operation of NR UE LG Electronics France</a:t>
            </a:r>
          </a:p>
          <a:p>
            <a:pPr eaLnBrk="1" hangingPunct="1">
              <a:spcBef>
                <a:spcPct val="0"/>
              </a:spcBef>
            </a:pPr>
            <a:endParaRPr lang="en-US" altLang="zh-CN" sz="1000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BEAA30-1827-4D9E-9136-925550F1FF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513" y="590550"/>
            <a:ext cx="8308975" cy="309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i-FI" dirty="0"/>
              <a:t>Company </a:t>
            </a:r>
            <a:r>
              <a:rPr lang="fi-FI" dirty="0" err="1"/>
              <a:t>proposals</a:t>
            </a:r>
            <a:endParaRPr lang="fi-F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E6D7C3-F404-4F0D-9D55-D537C071A4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513" y="185738"/>
            <a:ext cx="8308975" cy="309562"/>
          </a:xfrm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>
                <a:ea typeface="宋体" pitchFamily="2" charset="-122"/>
              </a:rPr>
              <a:t>BCS Background information (2/2)</a:t>
            </a:r>
            <a:endParaRPr lang="fi-FI" altLang="zh-CN">
              <a:ea typeface="宋体" pitchFamily="2" charset="-122"/>
            </a:endParaRP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23850" y="1089025"/>
            <a:ext cx="84963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/>
              <a:t>Samsung [1]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2: For LTE band combination within LTE-NR DC, BCS concept shall be reused, and the agreement for LTE fallback BC should be followed.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3: For NR band combination within LTE-NR DC, no BCS concept will be introduced.</a:t>
            </a:r>
          </a:p>
          <a:p>
            <a:pPr eaLnBrk="1" hangingPunct="1"/>
            <a:endParaRPr lang="en-US" altLang="zh-CN" sz="1200"/>
          </a:p>
          <a:p>
            <a:pPr eaLnBrk="1" hangingPunct="1"/>
            <a:r>
              <a:rPr lang="en-US" altLang="zh-CN" sz="1200"/>
              <a:t>Nokia [2]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1: Concept of bandwidth combinations sets is not introduced into NR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2: When operating in LTE – NR DC UE shall indicate support for all specified LTE bandwidth combinations sets that belong to the LTE CA configuration part of LTE – NR DC.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3: When operating in DC band combinations of LTE 1DL/1UL + one NR band UE will support all LTE channel bandwidths that are specified to the LTE band</a:t>
            </a:r>
            <a:endParaRPr lang="en-US" altLang="zh-CN" sz="1200" b="1"/>
          </a:p>
          <a:p>
            <a:pPr eaLnBrk="1" hangingPunct="1"/>
            <a:endParaRPr lang="en-US" altLang="zh-CN" sz="1200"/>
          </a:p>
          <a:p>
            <a:pPr eaLnBrk="1" hangingPunct="1"/>
            <a:r>
              <a:rPr lang="en-US" altLang="zh-CN" sz="1200"/>
              <a:t>ZTE [3]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1: In order to compromise between the complexity of specification and UE implementation, a simplified concept of BCS is suggested to be used in NR CA configuration.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2: It is suggested to categorize the channel bandwidth into several range sets according to different frequency ranges and SCSs, e.g., Low_ range, Mid_ range and High_ range.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sz="1200"/>
              <a:t>Proposal 3: Similar to BCS concept in E-UTRA CA configuration, the simplified BCS concept can be applied to intra-band contiguous CA, inter-band CA and non-contiguous intra-band in NR.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17513" y="280988"/>
            <a:ext cx="8308975" cy="309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i-FI" altLang="zh-CN">
                <a:ea typeface="宋体" pitchFamily="2" charset="-122"/>
              </a:rPr>
              <a:t>WF for NR BCS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21039-FE21-405A-B385-7EB6C8854C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13" y="793750"/>
            <a:ext cx="8308975" cy="3846513"/>
          </a:xfrm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fi-FI" altLang="zh-CN" sz="1300" b="1" dirty="0">
                <a:cs typeface="Nokia Pure Text Light" pitchFamily="34" charset="0"/>
              </a:rPr>
              <a:t>Condering NR bands in LTE-NR DC: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fi-FI" altLang="zh-CN" sz="1300" dirty="0">
                <a:cs typeface="Nokia Pure Text Light" pitchFamily="34" charset="0"/>
              </a:rPr>
              <a:t>Bandwidth combinations sets are not specified for NR bands part of LTE-NR DC configuration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fi-FI" altLang="zh-CN" sz="1300" strike="sngStrike" dirty="0">
                <a:cs typeface="Nokia Pure Text Light" pitchFamily="34" charset="0"/>
              </a:rPr>
              <a:t>UE supports same NR channel bandwidths when operationg in LTE-NR DC configuration as it supports for the that NR band in standalone operation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GB" altLang="zh-CN" sz="1300" dirty="0">
                <a:solidFill>
                  <a:srgbClr val="FF0000"/>
                </a:solidFill>
                <a:cs typeface="Nokia Pure Text Light" pitchFamily="34" charset="0"/>
              </a:rPr>
              <a:t>Where IMD is an issue only for a subset of channel bandwidths within a band/band combination, the bandwidths for which MSD is applicable shall be specified in receiver </a:t>
            </a:r>
            <a:r>
              <a:rPr lang="en-GB" altLang="zh-CN" sz="1300" dirty="0" err="1">
                <a:solidFill>
                  <a:srgbClr val="FF0000"/>
                </a:solidFill>
                <a:cs typeface="Nokia Pure Text Light" pitchFamily="34" charset="0"/>
              </a:rPr>
              <a:t>charateristics</a:t>
            </a:r>
            <a:r>
              <a:rPr lang="en-GB" altLang="zh-CN" sz="1300" dirty="0">
                <a:solidFill>
                  <a:srgbClr val="FF0000"/>
                </a:solidFill>
                <a:cs typeface="Nokia Pure Text Light" pitchFamily="34" charset="0"/>
              </a:rPr>
              <a:t> section.</a:t>
            </a:r>
            <a:endParaRPr lang="fi-FI" altLang="zh-CN" sz="1300" dirty="0">
              <a:solidFill>
                <a:srgbClr val="FF0000"/>
              </a:solidFill>
              <a:cs typeface="Nokia Pure Text Light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fi-FI" altLang="zh-CN" sz="1300" dirty="0">
              <a:cs typeface="Nokia Pure Text Light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fi-FI" altLang="zh-CN" sz="1300" b="1" dirty="0">
                <a:cs typeface="Nokia Pure Text Light" pitchFamily="34" charset="0"/>
              </a:rPr>
              <a:t>Considering LTE bands LTE-NR DC: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fi-FI" altLang="zh-CN" sz="1300" dirty="0">
                <a:cs typeface="Nokia Pure Text Light" pitchFamily="34" charset="0"/>
              </a:rPr>
              <a:t>The need for BCS for LTE band in LTE-NR DC is discussed separately from NR BCS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fi-FI" altLang="zh-CN" sz="1300" dirty="0">
                <a:cs typeface="Nokia Pure Text Light" pitchFamily="34" charset="0"/>
              </a:rPr>
              <a:t>LTE-NR DC UE shall signal BCS information to eNodeB (to reduce changes to LTE UE and eNodeB desing)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fi-FI" altLang="zh-CN" sz="1300" dirty="0">
                <a:cs typeface="Nokia Pure Text Light" pitchFamily="34" charset="0"/>
              </a:rPr>
              <a:t>LTE-NR DC UE shall signal support </a:t>
            </a:r>
            <a:r>
              <a:rPr lang="en-US" altLang="zh-CN" sz="1300" dirty="0">
                <a:ea typeface="宋体" pitchFamily="2" charset="-122"/>
              </a:rPr>
              <a:t>for all specified LTE bandwidth combinations sets that belong to the LTE CA configuration part of LTE – NR DC (to reduce UE fragmentation and make RAN4 specification effort smaller as no LTE BCS information is needed in NR specs)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altLang="zh-CN" sz="1300" dirty="0">
                <a:ea typeface="宋体" pitchFamily="2" charset="-122"/>
              </a:rPr>
              <a:t>When operating in DC band combinations of LTE 1DL/1UL + NR band(s) UE will support all LTE channel bandwidths that are specified to the LTE band (otherwise LTE bandwidth </a:t>
            </a:r>
            <a:r>
              <a:rPr lang="en-US" altLang="zh-CN" sz="1300" dirty="0" err="1">
                <a:ea typeface="宋体" pitchFamily="2" charset="-122"/>
              </a:rPr>
              <a:t>capablility</a:t>
            </a:r>
            <a:r>
              <a:rPr lang="en-US" altLang="zh-CN" sz="1300" dirty="0">
                <a:ea typeface="宋体" pitchFamily="2" charset="-122"/>
              </a:rPr>
              <a:t> is </a:t>
            </a:r>
            <a:r>
              <a:rPr lang="en-US" altLang="zh-CN" sz="1300" dirty="0" err="1">
                <a:ea typeface="宋体" pitchFamily="2" charset="-122"/>
              </a:rPr>
              <a:t>unknow</a:t>
            </a:r>
            <a:r>
              <a:rPr lang="en-US" altLang="zh-CN" sz="1300" dirty="0">
                <a:ea typeface="宋体" pitchFamily="2" charset="-122"/>
              </a:rPr>
              <a:t> as single CC operation does not have BCS)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fi-FI" altLang="zh-CN" sz="1300" dirty="0">
              <a:cs typeface="Nokia Pure Text Light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fi-FI" altLang="zh-CN" sz="1300" dirty="0">
              <a:cs typeface="Nokia Pure Text Light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fi-FI" altLang="zh-CN" sz="1300" dirty="0">
              <a:cs typeface="Nokia Pure Text Light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fi-FI" altLang="zh-CN" sz="1300" dirty="0">
              <a:cs typeface="Nokia Pure Text Light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17513" y="280988"/>
            <a:ext cx="8308975" cy="309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>
                <a:ea typeface="宋体" pitchFamily="2" charset="-122"/>
              </a:rPr>
              <a:t>NR CA BW class Background information</a:t>
            </a:r>
            <a:endParaRPr lang="fi-FI" altLang="zh-CN">
              <a:ea typeface="宋体" pitchFamily="2" charset="-122"/>
            </a:endParaRPr>
          </a:p>
        </p:txBody>
      </p:sp>
      <p:sp>
        <p:nvSpPr>
          <p:cNvPr id="19459" name="Text Placeholder 3"/>
          <p:cNvSpPr>
            <a:spLocks noGrp="1" noChangeArrowheads="1"/>
          </p:cNvSpPr>
          <p:nvPr>
            <p:ph type="body" sz="quarter" idx="12"/>
          </p:nvPr>
        </p:nvSpPr>
        <p:spPr bwMode="auto">
          <a:xfrm>
            <a:off x="417513" y="896938"/>
            <a:ext cx="8308975" cy="3743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fi-FI" altLang="zh-CN">
                <a:ea typeface="宋体" pitchFamily="2" charset="-122"/>
              </a:rPr>
              <a:t>Company proposals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124191"/>
                </a:solidFill>
                <a:ea typeface="宋体" pitchFamily="2" charset="-122"/>
              </a:rPr>
              <a:t>Samsung [1]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200">
                <a:solidFill>
                  <a:srgbClr val="124191"/>
                </a:solidFill>
                <a:ea typeface="宋体" pitchFamily="2" charset="-122"/>
              </a:rPr>
              <a:t>Proposal 1: CA bandwidth class is not enough for intra-band contiguous CA, which should be replaced by number of CC. For UE capability indication on intra-band contiguous CA more specific bandwidth combination may be needed.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124191"/>
                </a:solidFill>
                <a:ea typeface="宋体" pitchFamily="2" charset="-122"/>
              </a:rPr>
              <a:t>Nokia [2]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200">
                <a:solidFill>
                  <a:srgbClr val="124191"/>
                </a:solidFill>
                <a:ea typeface="宋体" pitchFamily="2" charset="-122"/>
              </a:rPr>
              <a:t>Separate CA BW Class tables for range 1 and range 2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124191"/>
                </a:solidFill>
                <a:ea typeface="宋体" pitchFamily="2" charset="-122"/>
              </a:rPr>
              <a:t>ZTE [3] Separate CA BW Class tables for LTE refarming bands,  range 1 and range 2</a:t>
            </a: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altLang="zh-CN" sz="1200">
                <a:solidFill>
                  <a:srgbClr val="124191"/>
                </a:solidFill>
                <a:ea typeface="宋体" pitchFamily="2" charset="-122"/>
              </a:rPr>
              <a:t>Proposal 1: It is suggested to classify CA bandwidth class by using the channel bandwidth for each carrier and the total aggregated channel bandwidth directly instead of calculating the RB numbers in NR.</a:t>
            </a:r>
            <a:endParaRPr lang="fi-FI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altLang="zh-CN" sz="1200">
                <a:solidFill>
                  <a:srgbClr val="124191"/>
                </a:solidFill>
                <a:ea typeface="宋体" pitchFamily="2" charset="-122"/>
              </a:rPr>
              <a:t>Proposal 2: It is suggested to classify CA bandwidth class in NR by different maximum channel bandwidth for each frequency range, respectively.</a:t>
            </a:r>
            <a:endParaRPr lang="fi-FI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altLang="zh-CN" sz="1200">
                <a:solidFill>
                  <a:srgbClr val="124191"/>
                </a:solidFill>
                <a:ea typeface="宋体" pitchFamily="2" charset="-122"/>
              </a:rPr>
              <a:t>Proposal 3: NR CA CC channel bandwidths can follow single carrier’s channel bandwidths but it is suggested to provide possibility to further reduction by allowing only a sub-set of single carrier NR BW’s.</a:t>
            </a:r>
            <a:endParaRPr lang="fi-FI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en-GB" altLang="zh-CN" sz="1200">
                <a:solidFill>
                  <a:srgbClr val="124191"/>
                </a:solidFill>
                <a:ea typeface="宋体" pitchFamily="2" charset="-122"/>
              </a:rPr>
              <a:t>Proposal 4: It is suggested that CA bandwidth class in NR be categorized according to the number of CCs supported in carrier aggregation.</a:t>
            </a:r>
            <a:endParaRPr lang="fi-FI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en-US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en-US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200">
              <a:solidFill>
                <a:srgbClr val="124191"/>
              </a:solidFill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</a:pPr>
            <a:endParaRPr lang="fi-FI" altLang="zh-CN"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417513" y="280988"/>
            <a:ext cx="8308975" cy="3095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i-FI" altLang="zh-CN">
                <a:ea typeface="宋体" pitchFamily="2" charset="-122"/>
              </a:rPr>
              <a:t>WF for NR CA bandwidth class</a:t>
            </a:r>
          </a:p>
          <a:p>
            <a:pPr eaLnBrk="1" hangingPunct="1"/>
            <a:endParaRPr lang="fi-FI" altLang="zh-CN">
              <a:ea typeface="宋体" pitchFamily="2" charset="-12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4D769-F2F7-4BCA-9DB2-2704D904FD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285750" indent="-285750" eaLnBrk="1" fontAlgn="auto" hangingPunct="1">
              <a:buFont typeface="Arial" pitchFamily="34" charset="0"/>
              <a:buChar char="•"/>
              <a:defRPr/>
            </a:pPr>
            <a:r>
              <a:rPr lang="fi-FI" dirty="0"/>
              <a:t>CA bandwidth class concept is introduced into NR specifications to distinquish UE capabilities when operating in </a:t>
            </a:r>
            <a:r>
              <a:rPr lang="fi-FI" altLang="zh-CN" strike="sngStrike" dirty="0"/>
              <a:t>LTE-NR DC and </a:t>
            </a:r>
            <a:r>
              <a:rPr lang="fi-FI" dirty="0"/>
              <a:t>NR CA </a:t>
            </a:r>
            <a:r>
              <a:rPr lang="fi-FI" dirty="0" err="1"/>
              <a:t>configurations</a:t>
            </a:r>
            <a:endParaRPr lang="fi-FI" dirty="0"/>
          </a:p>
          <a:p>
            <a:pPr marL="285750" indent="-285750" eaLnBrk="1" fontAlgn="auto" hangingPunct="1">
              <a:buFont typeface="Arial" pitchFamily="34" charset="0"/>
              <a:buChar char="•"/>
              <a:defRPr/>
            </a:pPr>
            <a:r>
              <a:rPr lang="fi-FI" dirty="0"/>
              <a:t>NR CA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 </a:t>
            </a:r>
            <a:r>
              <a:rPr lang="fi-FI" dirty="0" err="1"/>
              <a:t>applicability</a:t>
            </a:r>
            <a:r>
              <a:rPr lang="fi-FI" dirty="0"/>
              <a:t> to </a:t>
            </a:r>
            <a:r>
              <a:rPr lang="fi-FI" dirty="0">
                <a:solidFill>
                  <a:srgbClr val="FF0000"/>
                </a:solidFill>
              </a:rPr>
              <a:t>NR </a:t>
            </a:r>
            <a:r>
              <a:rPr lang="fi-FI" dirty="0" err="1">
                <a:solidFill>
                  <a:srgbClr val="FF0000"/>
                </a:solidFill>
              </a:rPr>
              <a:t>wideband</a:t>
            </a:r>
            <a:r>
              <a:rPr lang="fi-FI" dirty="0">
                <a:solidFill>
                  <a:srgbClr val="FF0000"/>
                </a:solidFill>
              </a:rPr>
              <a:t> </a:t>
            </a:r>
            <a:r>
              <a:rPr lang="fi-FI" dirty="0" err="1">
                <a:solidFill>
                  <a:srgbClr val="FF0000"/>
                </a:solidFill>
              </a:rPr>
              <a:t>operation</a:t>
            </a:r>
            <a:r>
              <a:rPr lang="fi-FI" dirty="0">
                <a:solidFill>
                  <a:srgbClr val="FF0000"/>
                </a:solidFill>
              </a:rPr>
              <a:t> is FFS</a:t>
            </a:r>
          </a:p>
          <a:p>
            <a:pPr marL="285750" indent="-285750" eaLnBrk="1" fontAlgn="auto" hangingPunct="1">
              <a:buFont typeface="Arial" pitchFamily="34" charset="0"/>
              <a:buChar char="•"/>
              <a:defRPr/>
            </a:pPr>
            <a:r>
              <a:rPr lang="fi-FI" dirty="0" err="1"/>
              <a:t>Separate</a:t>
            </a:r>
            <a:r>
              <a:rPr lang="fi-FI" dirty="0"/>
              <a:t> NR CA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 </a:t>
            </a:r>
            <a:r>
              <a:rPr lang="fi-FI" dirty="0" err="1"/>
              <a:t>tables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defined</a:t>
            </a:r>
            <a:r>
              <a:rPr lang="fi-FI" dirty="0"/>
              <a:t> for NR </a:t>
            </a:r>
            <a:r>
              <a:rPr lang="fi-FI" dirty="0" err="1"/>
              <a:t>range</a:t>
            </a:r>
            <a:r>
              <a:rPr lang="fi-FI" dirty="0"/>
              <a:t> 1 and </a:t>
            </a:r>
            <a:r>
              <a:rPr lang="fi-FI" dirty="0" err="1"/>
              <a:t>range</a:t>
            </a:r>
            <a:r>
              <a:rPr lang="fi-FI" dirty="0"/>
              <a:t> 2. </a:t>
            </a:r>
          </a:p>
          <a:p>
            <a:pPr marL="285750" indent="-285750" eaLnBrk="1" fontAlgn="auto" hangingPunct="1">
              <a:buFont typeface="Arial" pitchFamily="34" charset="0"/>
              <a:buChar char="•"/>
              <a:defRPr/>
            </a:pPr>
            <a:r>
              <a:rPr lang="fi-FI" dirty="0"/>
              <a:t>NR CA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dirty="0" err="1"/>
              <a:t>class</a:t>
            </a:r>
            <a:r>
              <a:rPr lang="fi-FI" dirty="0"/>
              <a:t> </a:t>
            </a:r>
            <a:r>
              <a:rPr lang="fi-FI" dirty="0" err="1"/>
              <a:t>includes</a:t>
            </a:r>
            <a:r>
              <a:rPr lang="fi-FI" dirty="0"/>
              <a:t> </a:t>
            </a:r>
            <a:r>
              <a:rPr lang="fi-FI" dirty="0" err="1">
                <a:solidFill>
                  <a:srgbClr val="FF0000"/>
                </a:solidFill>
              </a:rPr>
              <a:t>atleast</a:t>
            </a:r>
            <a:r>
              <a:rPr lang="fi-FI">
                <a:solidFill>
                  <a:srgbClr val="FF0000"/>
                </a:solidFill>
              </a:rPr>
              <a:t> </a:t>
            </a:r>
            <a:r>
              <a:rPr lang="fi-FI"/>
              <a:t>information</a:t>
            </a:r>
            <a:r>
              <a:rPr lang="fi-FI" dirty="0"/>
              <a:t> on </a:t>
            </a:r>
            <a:r>
              <a:rPr lang="fi-FI" dirty="0" err="1"/>
              <a:t>aggregated</a:t>
            </a:r>
            <a:r>
              <a:rPr lang="fi-FI" dirty="0"/>
              <a:t> </a:t>
            </a:r>
            <a:r>
              <a:rPr lang="fi-FI" dirty="0" err="1"/>
              <a:t>channel</a:t>
            </a:r>
            <a:r>
              <a:rPr lang="fi-FI" dirty="0"/>
              <a:t> </a:t>
            </a:r>
            <a:r>
              <a:rPr lang="fi-FI" dirty="0" err="1"/>
              <a:t>bandwidth</a:t>
            </a:r>
            <a:r>
              <a:rPr lang="fi-FI" dirty="0"/>
              <a:t> </a:t>
            </a:r>
            <a:r>
              <a:rPr lang="fi-FI" strike="sngStrike" dirty="0"/>
              <a:t>and </a:t>
            </a:r>
            <a:r>
              <a:rPr lang="fi-FI" strike="sngStrike" dirty="0" err="1"/>
              <a:t>number</a:t>
            </a:r>
            <a:r>
              <a:rPr lang="fi-FI" strike="sngStrike" dirty="0"/>
              <a:t> of </a:t>
            </a:r>
            <a:r>
              <a:rPr lang="fi-FI" strike="sngStrike" dirty="0" err="1"/>
              <a:t>contiguous</a:t>
            </a:r>
            <a:r>
              <a:rPr lang="fi-FI" strike="sngStrike" dirty="0"/>
              <a:t> CC.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C7B0C472-D938-464B-996D-292DBA541520}"/>
    </a:ext>
  </a:extLst>
</a:theme>
</file>

<file path=ppt/theme/theme2.xml><?xml version="1.0" encoding="utf-8"?>
<a:theme xmlns:a="http://schemas.openxmlformats.org/drawingml/2006/main" name="2 Nokia INTERNAL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tlCol="0" anchor="t"/>
      <a:lstStyle>
        <a:defPPr algn="l"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8EB8CD5E-55A8-47A6-968A-A6040D55259A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06AAE512-0224-47C0-B25E-A6EF1ED64957}"/>
    </a:ext>
  </a:extLst>
</a:theme>
</file>

<file path=ppt/theme/theme4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91426FE9-18D3-489C-9C48-009BB162A08D}"/>
    </a:ext>
  </a:extLst>
</a:theme>
</file>

<file path=ppt/theme/theme5.xml><?xml version="1.0" encoding="utf-8"?>
<a:theme xmlns:a="http://schemas.openxmlformats.org/drawingml/2006/main" name="5 Nokia White IN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Arial_PPT_Corp_V3" id="{CF799A99-5A47-4F52-A14E-781A96F95C37}" vid="{464B52C3-138A-45C5-9352-5FC3A108FCD4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solidFill>
            <a:schemeClr val="bg2"/>
          </a:solidFill>
          <a:prstDash val="solid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kia_Arial_PPT_Corp_V3" id="{CF799A99-5A47-4F52-A14E-781A96F95C37}" vid="{1366F945-CD9A-4F39-A342-B7BA343D497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Nokia_Arial_PPT_Nokia_V3</Template>
  <TotalTime>0</TotalTime>
  <Words>792</Words>
  <Application>Microsoft Office PowerPoint</Application>
  <PresentationFormat>On-screen Show (16:9)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SimSun</vt:lpstr>
      <vt:lpstr>Arial</vt:lpstr>
      <vt:lpstr>Nokia Pure Text</vt:lpstr>
      <vt:lpstr>Nokia Pure Text Light</vt:lpstr>
      <vt:lpstr>Nokia White Master with headline</vt:lpstr>
      <vt:lpstr>2 Nokia INTERNAL White Master plain</vt:lpstr>
      <vt:lpstr>3 Nokia Blue Master plain</vt:lpstr>
      <vt:lpstr>4 Nokia Blue EXTERNAL Master end slide</vt:lpstr>
      <vt:lpstr>5 Nokia White INTERNAL Master end slide</vt:lpstr>
      <vt:lpstr>6 Nokia Divider Master plain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2017-09-18T02:48:47Z</dcterms:created>
  <dcterms:modified xsi:type="dcterms:W3CDTF">2017-09-21T07:46:43Z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{826FA07C-A199-43B1-A30A-67E7BC569876}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1505659052</vt:lpwstr>
  </property>
  <property fmtid="{D5CDD505-2E9C-101B-9397-08002B2CF9AE}" pid="7" name="NSCPROP_SA">
    <vt:lpwstr>C:\Users\Administrator\AppData\Local\Microsoft\Windows\Temporary Internet Files\Content.Outlook\B6K6BQ5R\DRAFT R4-1709925 WF on BCS and CA BW Class for LTE-NR DC_v4.ppt</vt:lpwstr>
  </property>
</Properties>
</file>